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8" r:id="rId4"/>
    <p:sldId id="304" r:id="rId5"/>
    <p:sldId id="260" r:id="rId6"/>
    <p:sldId id="315" r:id="rId7"/>
    <p:sldId id="316" r:id="rId8"/>
    <p:sldId id="269" r:id="rId9"/>
    <p:sldId id="290" r:id="rId10"/>
    <p:sldId id="267" r:id="rId11"/>
    <p:sldId id="288" r:id="rId12"/>
    <p:sldId id="307" r:id="rId13"/>
    <p:sldId id="303" r:id="rId14"/>
    <p:sldId id="313" r:id="rId15"/>
    <p:sldId id="271" r:id="rId16"/>
    <p:sldId id="292" r:id="rId17"/>
    <p:sldId id="306" r:id="rId18"/>
    <p:sldId id="302" r:id="rId19"/>
    <p:sldId id="261" r:id="rId20"/>
    <p:sldId id="298" r:id="rId21"/>
    <p:sldId id="265" r:id="rId22"/>
    <p:sldId id="287" r:id="rId23"/>
    <p:sldId id="278" r:id="rId24"/>
    <p:sldId id="264" r:id="rId25"/>
    <p:sldId id="300" r:id="rId26"/>
    <p:sldId id="266" r:id="rId27"/>
    <p:sldId id="279" r:id="rId28"/>
    <p:sldId id="296" r:id="rId29"/>
    <p:sldId id="280" r:id="rId30"/>
    <p:sldId id="297" r:id="rId31"/>
    <p:sldId id="305" r:id="rId32"/>
    <p:sldId id="301" r:id="rId33"/>
    <p:sldId id="263" r:id="rId34"/>
    <p:sldId id="299" r:id="rId35"/>
    <p:sldId id="270" r:id="rId36"/>
    <p:sldId id="291" r:id="rId37"/>
    <p:sldId id="272" r:id="rId38"/>
    <p:sldId id="293" r:id="rId39"/>
    <p:sldId id="273" r:id="rId40"/>
    <p:sldId id="294" r:id="rId41"/>
    <p:sldId id="274" r:id="rId42"/>
    <p:sldId id="295" r:id="rId43"/>
    <p:sldId id="277" r:id="rId44"/>
    <p:sldId id="268" r:id="rId45"/>
    <p:sldId id="289" r:id="rId46"/>
    <p:sldId id="31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CA"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4/14/2012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pic>
        <p:nvPicPr>
          <p:cNvPr id="7" name="Picture 6" descr="stfxcoatofarms.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97591" y="5446625"/>
            <a:ext cx="1324001" cy="1324001"/>
          </a:xfrm>
          <a:prstGeom prst="rect">
            <a:avLst/>
          </a:prstGeom>
        </p:spPr>
      </p:pic>
      <p:pic>
        <p:nvPicPr>
          <p:cNvPr id="9" name="Picture 8" descr="stfx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04600"/>
            <a:ext cx="4605470" cy="91723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4/14/2012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CA"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4/14/2012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4/14/2012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CA"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4/14/2012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CA"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CA"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CA"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4/14/2012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4/14/2012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4/14/2012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4/14/2012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CA" dirty="0" smtClean="0"/>
              <a:t>Click to edit Master title style</a:t>
            </a:r>
            <a:endParaRPr dirty="0"/>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4/14/2012</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a:p>
        </p:txBody>
      </p:sp>
      <p:pic>
        <p:nvPicPr>
          <p:cNvPr id="9" name="Picture 8" descr="stfxcoatofarms.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697591" y="5446625"/>
            <a:ext cx="1324001" cy="1324001"/>
          </a:xfrm>
          <a:prstGeom prst="rect">
            <a:avLst/>
          </a:prstGeom>
        </p:spPr>
      </p:pic>
      <p:pic>
        <p:nvPicPr>
          <p:cNvPr id="11" name="Picture 10" descr="stfx-logo.jp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665474" y="0"/>
            <a:ext cx="1478526" cy="147852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4/14/2012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4/14/2012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4/14/2012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4/14/2012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4/14/2012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4/14/2012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4/14/2012</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9.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ebmail.stfx.ca/owa/redir.aspx?C=b133ba24f17447b8927955d43cd82f51&amp;URL=http://www.healthyconfidentyou.wordpress.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9.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www.infectiousideas.c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9.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9.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9.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9.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223094"/>
            <a:ext cx="8228013" cy="2999531"/>
          </a:xfrm>
        </p:spPr>
        <p:txBody>
          <a:bodyPr/>
          <a:lstStyle/>
          <a:p>
            <a:r>
              <a:rPr lang="en-US" sz="3600" dirty="0" smtClean="0"/>
              <a:t/>
            </a:r>
            <a:br>
              <a:rPr lang="en-US" sz="3600" dirty="0" smtClean="0"/>
            </a:br>
            <a:r>
              <a:rPr lang="en-US" sz="3600" dirty="0" smtClean="0"/>
              <a:t>2011-2012</a:t>
            </a:r>
            <a:r>
              <a:rPr lang="en-US" sz="3600" dirty="0"/>
              <a:t/>
            </a:r>
            <a:br>
              <a:rPr lang="en-US" sz="3600" dirty="0"/>
            </a:br>
            <a:r>
              <a:rPr lang="en-US" dirty="0" smtClean="0"/>
              <a:t>Tenth Annual</a:t>
            </a:r>
            <a:br>
              <a:rPr lang="en-US" dirty="0" smtClean="0"/>
            </a:br>
            <a:r>
              <a:rPr lang="en-US" b="1" dirty="0" smtClean="0"/>
              <a:t>Student Research Day</a:t>
            </a:r>
            <a:endParaRPr lang="en-US" b="1" dirty="0"/>
          </a:p>
        </p:txBody>
      </p:sp>
      <p:sp>
        <p:nvSpPr>
          <p:cNvPr id="3" name="Subtitle 2"/>
          <p:cNvSpPr>
            <a:spLocks noGrp="1"/>
          </p:cNvSpPr>
          <p:nvPr>
            <p:ph type="subTitle" idx="1"/>
          </p:nvPr>
        </p:nvSpPr>
        <p:spPr>
          <a:xfrm>
            <a:off x="457199" y="3307975"/>
            <a:ext cx="8228013" cy="1377001"/>
          </a:xfrm>
        </p:spPr>
        <p:txBody>
          <a:bodyPr>
            <a:normAutofit/>
          </a:bodyPr>
          <a:lstStyle/>
          <a:p>
            <a:endParaRPr lang="en-US" dirty="0" smtClean="0"/>
          </a:p>
          <a:p>
            <a:r>
              <a:rPr lang="en-US" sz="2400" dirty="0" smtClean="0"/>
              <a:t>Thursday March 22</a:t>
            </a:r>
            <a:r>
              <a:rPr lang="en-US" sz="2400" baseline="30000" dirty="0" smtClean="0"/>
              <a:t>nd</a:t>
            </a:r>
            <a:r>
              <a:rPr lang="en-US" sz="2400" dirty="0" smtClean="0"/>
              <a:t> 2012</a:t>
            </a:r>
          </a:p>
          <a:p>
            <a:r>
              <a:rPr lang="en-US" dirty="0" smtClean="0"/>
              <a:t>Keating Centre – Conference Centre &amp; Executive Board Room</a:t>
            </a:r>
          </a:p>
          <a:p>
            <a:r>
              <a:rPr lang="en-US" dirty="0" smtClean="0"/>
              <a:t>11:30 a.m. – 5:00 p.m.</a:t>
            </a:r>
            <a:endParaRPr lang="en-US" dirty="0"/>
          </a:p>
        </p:txBody>
      </p:sp>
    </p:spTree>
    <p:extLst>
      <p:ext uri="{BB962C8B-B14F-4D97-AF65-F5344CB8AC3E}">
        <p14:creationId xmlns:p14="http://schemas.microsoft.com/office/powerpoint/2010/main" val="532263568"/>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xmlns:p14="http://schemas.microsoft.com/office/powerpoint/2010/main" spd="med" advTm="1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smtClean="0"/>
              <a:t>Bev Moylan, ‘04</a:t>
            </a:r>
            <a:endParaRPr lang="en-US" b="1" dirty="0"/>
          </a:p>
        </p:txBody>
      </p:sp>
      <p:sp>
        <p:nvSpPr>
          <p:cNvPr id="3" name="Content Placeholder 2"/>
          <p:cNvSpPr>
            <a:spLocks noGrp="1"/>
          </p:cNvSpPr>
          <p:nvPr>
            <p:ph idx="1"/>
          </p:nvPr>
        </p:nvSpPr>
        <p:spPr>
          <a:xfrm>
            <a:off x="259190" y="2478356"/>
            <a:ext cx="6194389" cy="3871247"/>
          </a:xfrm>
        </p:spPr>
        <p:txBody>
          <a:bodyPr>
            <a:normAutofit lnSpcReduction="10000"/>
          </a:bodyPr>
          <a:lstStyle/>
          <a:p>
            <a:r>
              <a:rPr lang="en-US" b="1" dirty="0"/>
              <a:t>Current Occupation/Education: Medical Resident, University of Toronto Division of </a:t>
            </a:r>
            <a:r>
              <a:rPr lang="en-US" b="1" dirty="0" err="1" smtClean="0"/>
              <a:t>Physiatry</a:t>
            </a:r>
            <a:endParaRPr lang="en-US" b="1" dirty="0" smtClean="0"/>
          </a:p>
          <a:p>
            <a:r>
              <a:rPr lang="en-US" b="1" dirty="0" smtClean="0"/>
              <a:t>Degrees </a:t>
            </a:r>
            <a:r>
              <a:rPr lang="en-US" b="1" dirty="0"/>
              <a:t>Achieved: </a:t>
            </a:r>
          </a:p>
          <a:p>
            <a:pPr lvl="1"/>
            <a:r>
              <a:rPr lang="en-US" b="1" dirty="0" err="1" smtClean="0"/>
              <a:t>Physiatry</a:t>
            </a:r>
            <a:r>
              <a:rPr lang="en-US" b="1" dirty="0" smtClean="0"/>
              <a:t> Residency</a:t>
            </a:r>
            <a:r>
              <a:rPr lang="en-US" b="1" dirty="0"/>
              <a:t> </a:t>
            </a:r>
            <a:r>
              <a:rPr lang="en-US" b="1" dirty="0" smtClean="0"/>
              <a:t>- FRCPC </a:t>
            </a:r>
            <a:r>
              <a:rPr lang="en-US" b="1" dirty="0"/>
              <a:t>(Fellow of The Royal College of Physicians of Canada</a:t>
            </a:r>
            <a:r>
              <a:rPr lang="en-US" b="1" dirty="0" smtClean="0"/>
              <a:t>) at the University </a:t>
            </a:r>
            <a:r>
              <a:rPr lang="en-US" b="1" dirty="0"/>
              <a:t>of </a:t>
            </a:r>
            <a:r>
              <a:rPr lang="en-US" b="1" dirty="0" smtClean="0"/>
              <a:t>Toronto. Predicted </a:t>
            </a:r>
            <a:r>
              <a:rPr lang="en-US" b="1" dirty="0"/>
              <a:t>Graduation </a:t>
            </a:r>
            <a:r>
              <a:rPr lang="en-US" b="1" dirty="0" smtClean="0"/>
              <a:t>2015</a:t>
            </a:r>
            <a:endParaRPr lang="en-US" b="1" dirty="0"/>
          </a:p>
          <a:p>
            <a:pPr lvl="1"/>
            <a:r>
              <a:rPr lang="en-US" b="1" dirty="0" smtClean="0"/>
              <a:t>Medical </a:t>
            </a:r>
            <a:r>
              <a:rPr lang="en-US" b="1" dirty="0"/>
              <a:t>Degree, University of Calgary </a:t>
            </a:r>
            <a:r>
              <a:rPr lang="en-US" b="1" dirty="0" smtClean="0"/>
              <a:t>(2010)</a:t>
            </a:r>
          </a:p>
          <a:p>
            <a:pPr lvl="1"/>
            <a:r>
              <a:rPr lang="en-US" b="1" dirty="0" smtClean="0"/>
              <a:t>MA</a:t>
            </a:r>
            <a:r>
              <a:rPr lang="en-US" b="1" dirty="0"/>
              <a:t>, Physical Education and Recreation, University of </a:t>
            </a:r>
            <a:r>
              <a:rPr lang="en-US" b="1" dirty="0" smtClean="0"/>
              <a:t>Alberta</a:t>
            </a:r>
            <a:r>
              <a:rPr lang="en-US" b="1" dirty="0"/>
              <a:t> </a:t>
            </a:r>
            <a:r>
              <a:rPr lang="en-US" b="1" dirty="0" smtClean="0"/>
              <a:t>(2007)</a:t>
            </a:r>
            <a:endParaRPr lang="en-US" b="1" dirty="0"/>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Second Student Research Day</a:t>
            </a:r>
            <a:r>
              <a:rPr lang="en-US" sz="2800" b="1" dirty="0"/>
              <a:t>	</a:t>
            </a:r>
            <a:r>
              <a:rPr lang="en-US" sz="2800" b="1" dirty="0" smtClean="0"/>
              <a:t>BSc (</a:t>
            </a:r>
            <a:r>
              <a:rPr lang="en-US" sz="2800" b="1" dirty="0" err="1" smtClean="0"/>
              <a:t>HKin</a:t>
            </a:r>
            <a:r>
              <a:rPr lang="en-US" sz="2800" b="1" dirty="0" smtClean="0"/>
              <a:t>)</a:t>
            </a:r>
            <a:endParaRPr lang="en-US" sz="2800" b="1" dirty="0"/>
          </a:p>
        </p:txBody>
      </p:sp>
      <p:pic>
        <p:nvPicPr>
          <p:cNvPr id="6" name="Picture 5"/>
          <p:cNvPicPr>
            <a:picLocks noChangeAspect="1"/>
          </p:cNvPicPr>
          <p:nvPr/>
        </p:nvPicPr>
        <p:blipFill rotWithShape="1">
          <a:blip r:embed="rId2"/>
          <a:srcRect l="47903" t="2737" r="10479"/>
          <a:stretch/>
        </p:blipFill>
        <p:spPr>
          <a:xfrm>
            <a:off x="6350997" y="2315334"/>
            <a:ext cx="2480402" cy="4347530"/>
          </a:xfrm>
          <a:prstGeom prst="rect">
            <a:avLst/>
          </a:prstGeom>
        </p:spPr>
      </p:pic>
    </p:spTree>
    <p:extLst>
      <p:ext uri="{BB962C8B-B14F-4D97-AF65-F5344CB8AC3E}">
        <p14:creationId xmlns:p14="http://schemas.microsoft.com/office/powerpoint/2010/main" val="20155131"/>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4513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p:cNvSpPr txBox="1">
            <a:spLocks/>
          </p:cNvSpPr>
          <p:nvPr/>
        </p:nvSpPr>
        <p:spPr>
          <a:xfrm>
            <a:off x="1707530" y="5954898"/>
            <a:ext cx="7436470" cy="903102"/>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b="1" dirty="0" smtClean="0">
                <a:solidFill>
                  <a:schemeClr val="accent4"/>
                </a:solidFill>
              </a:rPr>
              <a:t>What Alumni Have to Say?</a:t>
            </a:r>
            <a:endParaRPr lang="en-US" b="1" dirty="0">
              <a:solidFill>
                <a:schemeClr val="accent4"/>
              </a:solidFill>
            </a:endParaRPr>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4847" y="0"/>
            <a:ext cx="1129153" cy="903102"/>
          </a:xfrm>
          <a:prstGeom prst="rect">
            <a:avLst/>
          </a:prstGeom>
        </p:spPr>
      </p:pic>
      <p:pic>
        <p:nvPicPr>
          <p:cNvPr id="11" name="Picture 10" descr="IMG_014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824073"/>
            <a:ext cx="1707530" cy="1280648"/>
          </a:xfrm>
          <a:prstGeom prst="rect">
            <a:avLst/>
          </a:prstGeom>
        </p:spPr>
      </p:pic>
      <p:pic>
        <p:nvPicPr>
          <p:cNvPr id="2" name="Picture 1" descr="IMG_0128.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62778"/>
            <a:ext cx="1707530" cy="1280647"/>
          </a:xfrm>
          <a:prstGeom prst="rect">
            <a:avLst/>
          </a:prstGeom>
        </p:spPr>
      </p:pic>
      <p:pic>
        <p:nvPicPr>
          <p:cNvPr id="3" name="Picture 2" descr="IMG_0132.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1543425"/>
            <a:ext cx="1707530" cy="1280648"/>
          </a:xfrm>
          <a:prstGeom prst="rect">
            <a:avLst/>
          </a:prstGeom>
        </p:spPr>
      </p:pic>
      <p:pic>
        <p:nvPicPr>
          <p:cNvPr id="7" name="Picture 6" descr="IMG_014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4104721"/>
            <a:ext cx="1678924" cy="1259193"/>
          </a:xfrm>
          <a:prstGeom prst="rect">
            <a:avLst/>
          </a:prstGeom>
        </p:spPr>
      </p:pic>
      <p:pic>
        <p:nvPicPr>
          <p:cNvPr id="8" name="Picture 7" descr="IMG_0143.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 y="5363914"/>
            <a:ext cx="1678924" cy="1259193"/>
          </a:xfrm>
          <a:prstGeom prst="rect">
            <a:avLst/>
          </a:prstGeom>
        </p:spPr>
      </p:pic>
      <p:sp>
        <p:nvSpPr>
          <p:cNvPr id="16" name="Content Placeholder 2"/>
          <p:cNvSpPr txBox="1">
            <a:spLocks/>
          </p:cNvSpPr>
          <p:nvPr/>
        </p:nvSpPr>
        <p:spPr>
          <a:xfrm>
            <a:off x="1721832" y="2154312"/>
            <a:ext cx="7422167" cy="2549377"/>
          </a:xfrm>
          <a:prstGeom prst="rect">
            <a:avLst/>
          </a:prstGeom>
        </p:spPr>
        <p:txBody>
          <a:bodyPr>
            <a:normAutofit/>
          </a:bodyPr>
          <a:lst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b="1" dirty="0"/>
              <a:t>Research Day was my first exposure to the world of research dissemination. Learning the steps from literature review to poster design helped to prepare me for my Master's Degree. Standing by my poster and sharing my ideas and findings with others increased my enthusiasm for research. This was one of the many fantastic experiences I had at </a:t>
            </a:r>
            <a:r>
              <a:rPr lang="en-US" b="1" dirty="0" err="1" smtClean="0"/>
              <a:t>StFX</a:t>
            </a:r>
            <a:r>
              <a:rPr lang="en-US" b="1" dirty="0"/>
              <a:t>. (Bev Moylan, </a:t>
            </a:r>
            <a:r>
              <a:rPr lang="en-US" b="1" dirty="0" smtClean="0"/>
              <a:t>‘04)</a:t>
            </a:r>
            <a:endParaRPr lang="en-US" b="1" dirty="0"/>
          </a:p>
        </p:txBody>
      </p:sp>
    </p:spTree>
    <p:extLst>
      <p:ext uri="{BB962C8B-B14F-4D97-AF65-F5344CB8AC3E}">
        <p14:creationId xmlns:p14="http://schemas.microsoft.com/office/powerpoint/2010/main" val="288280460"/>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smtClean="0"/>
              <a:t>Katie </a:t>
            </a:r>
            <a:r>
              <a:rPr lang="en-US" b="1" dirty="0" err="1" smtClean="0"/>
              <a:t>Faloon</a:t>
            </a:r>
            <a:r>
              <a:rPr lang="en-US" b="1" dirty="0" smtClean="0"/>
              <a:t>-Drew, ‘04</a:t>
            </a:r>
            <a:endParaRPr lang="en-US" b="1" dirty="0"/>
          </a:p>
        </p:txBody>
      </p:sp>
      <p:sp>
        <p:nvSpPr>
          <p:cNvPr id="3" name="Content Placeholder 2"/>
          <p:cNvSpPr>
            <a:spLocks noGrp="1"/>
          </p:cNvSpPr>
          <p:nvPr>
            <p:ph idx="1"/>
          </p:nvPr>
        </p:nvSpPr>
        <p:spPr>
          <a:xfrm>
            <a:off x="0" y="2340429"/>
            <a:ext cx="6549571" cy="4517571"/>
          </a:xfrm>
        </p:spPr>
        <p:txBody>
          <a:bodyPr>
            <a:normAutofit fontScale="70000" lnSpcReduction="20000"/>
          </a:bodyPr>
          <a:lstStyle/>
          <a:p>
            <a:r>
              <a:rPr lang="en-US" b="1" dirty="0" smtClean="0"/>
              <a:t>I </a:t>
            </a:r>
            <a:r>
              <a:rPr lang="en-US" b="1" dirty="0"/>
              <a:t>completed a Bachelor of Science degree in Human Kinetics and had the </a:t>
            </a:r>
            <a:r>
              <a:rPr lang="en-US" b="1" dirty="0" err="1"/>
              <a:t>honour</a:t>
            </a:r>
            <a:r>
              <a:rPr lang="en-US" b="1" dirty="0"/>
              <a:t> of doing an undergraduate thesis in 4th year with Dr. Angie Thompson in the area of physical activity promotion/child obesity. </a:t>
            </a:r>
            <a:endParaRPr lang="en-US" b="1" dirty="0" smtClean="0"/>
          </a:p>
          <a:p>
            <a:r>
              <a:rPr lang="en-US" b="1" dirty="0" smtClean="0"/>
              <a:t>Equipped </a:t>
            </a:r>
            <a:r>
              <a:rPr lang="en-US" b="1" dirty="0"/>
              <a:t>with my new-found passion for promoting healthy living and the great educational backing from </a:t>
            </a:r>
            <a:r>
              <a:rPr lang="en-US" b="1" dirty="0" err="1" smtClean="0"/>
              <a:t>StFX</a:t>
            </a:r>
            <a:r>
              <a:rPr lang="en-US" b="1" dirty="0"/>
              <a:t>, I was accepted into the graduate program at Queens University and completed a Master of Science degree in Health Promotion/Health Psychology. My education from ST.FX coupled with my Masters Degree in </a:t>
            </a:r>
            <a:r>
              <a:rPr lang="en-US" b="1" dirty="0" smtClean="0"/>
              <a:t>Health </a:t>
            </a:r>
            <a:r>
              <a:rPr lang="en-US" b="1" dirty="0"/>
              <a:t>Promotion led me to my current job as a policy analyst in the federal government.  </a:t>
            </a:r>
            <a:endParaRPr lang="en-US" b="1" dirty="0" smtClean="0"/>
          </a:p>
          <a:p>
            <a:r>
              <a:rPr lang="en-US" b="1" dirty="0" smtClean="0"/>
              <a:t>My </a:t>
            </a:r>
            <a:r>
              <a:rPr lang="en-US" b="1" dirty="0"/>
              <a:t>first four years were spent at the Public Health Agency of Canada in the Healthy Living Unit and I am now at Health Canada in the Office of Nutrition Policy and Promotion working on the Obesity file.  I am also a Health and Confidence Coach on the side and love to blog about healthy living and feeling great about who you are inside and out (</a:t>
            </a:r>
            <a:r>
              <a:rPr lang="en-US" b="1" u="sng" dirty="0">
                <a:hlinkClick r:id="rId2"/>
              </a:rPr>
              <a:t>www.healthyconfidentyou.wordpress.com).</a:t>
            </a:r>
            <a:endParaRPr lang="en-US" b="1" dirty="0"/>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Second Student Research Day	BSc (</a:t>
            </a:r>
            <a:r>
              <a:rPr lang="en-US" sz="2800" b="1" dirty="0" err="1" smtClean="0"/>
              <a:t>HKin</a:t>
            </a:r>
            <a:r>
              <a:rPr lang="en-US" sz="2800" b="1" dirty="0" smtClean="0"/>
              <a:t>)</a:t>
            </a:r>
            <a:endParaRPr lang="en-US" sz="2800" b="1" dirty="0"/>
          </a:p>
        </p:txBody>
      </p:sp>
      <p:pic>
        <p:nvPicPr>
          <p:cNvPr id="6" name="Picture 5"/>
          <p:cNvPicPr>
            <a:picLocks noChangeAspect="1"/>
          </p:cNvPicPr>
          <p:nvPr/>
        </p:nvPicPr>
        <p:blipFill>
          <a:blip r:embed="rId3"/>
          <a:stretch>
            <a:fillRect/>
          </a:stretch>
        </p:blipFill>
        <p:spPr>
          <a:xfrm>
            <a:off x="6549571" y="2762338"/>
            <a:ext cx="2449285" cy="3696515"/>
          </a:xfrm>
          <a:prstGeom prst="rect">
            <a:avLst/>
          </a:prstGeom>
        </p:spPr>
      </p:pic>
    </p:spTree>
    <p:extLst>
      <p:ext uri="{BB962C8B-B14F-4D97-AF65-F5344CB8AC3E}">
        <p14:creationId xmlns:p14="http://schemas.microsoft.com/office/powerpoint/2010/main" val="1797030705"/>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4513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p:cNvSpPr txBox="1">
            <a:spLocks/>
          </p:cNvSpPr>
          <p:nvPr/>
        </p:nvSpPr>
        <p:spPr>
          <a:xfrm>
            <a:off x="1707530" y="5954898"/>
            <a:ext cx="7436470" cy="903102"/>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b="1" dirty="0" smtClean="0">
                <a:solidFill>
                  <a:schemeClr val="accent4"/>
                </a:solidFill>
              </a:rPr>
              <a:t>What Alumni Have to Say?</a:t>
            </a:r>
            <a:endParaRPr lang="en-US" b="1" dirty="0">
              <a:solidFill>
                <a:schemeClr val="accent4"/>
              </a:solidFill>
            </a:endParaRPr>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4847" y="0"/>
            <a:ext cx="1129153" cy="903102"/>
          </a:xfrm>
          <a:prstGeom prst="rect">
            <a:avLst/>
          </a:prstGeom>
        </p:spPr>
      </p:pic>
      <p:pic>
        <p:nvPicPr>
          <p:cNvPr id="11" name="Picture 10" descr="IMG_014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824073"/>
            <a:ext cx="1707530" cy="1280648"/>
          </a:xfrm>
          <a:prstGeom prst="rect">
            <a:avLst/>
          </a:prstGeom>
        </p:spPr>
      </p:pic>
      <p:pic>
        <p:nvPicPr>
          <p:cNvPr id="2" name="Picture 1" descr="IMG_0128.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62778"/>
            <a:ext cx="1707530" cy="1280647"/>
          </a:xfrm>
          <a:prstGeom prst="rect">
            <a:avLst/>
          </a:prstGeom>
        </p:spPr>
      </p:pic>
      <p:pic>
        <p:nvPicPr>
          <p:cNvPr id="3" name="Picture 2" descr="IMG_0132.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1543425"/>
            <a:ext cx="1707530" cy="1280648"/>
          </a:xfrm>
          <a:prstGeom prst="rect">
            <a:avLst/>
          </a:prstGeom>
        </p:spPr>
      </p:pic>
      <p:pic>
        <p:nvPicPr>
          <p:cNvPr id="7" name="Picture 6" descr="IMG_014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4104721"/>
            <a:ext cx="1678924" cy="1259193"/>
          </a:xfrm>
          <a:prstGeom prst="rect">
            <a:avLst/>
          </a:prstGeom>
        </p:spPr>
      </p:pic>
      <p:pic>
        <p:nvPicPr>
          <p:cNvPr id="8" name="Picture 7" descr="IMG_0143.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 y="5363914"/>
            <a:ext cx="1678924" cy="1259193"/>
          </a:xfrm>
          <a:prstGeom prst="rect">
            <a:avLst/>
          </a:prstGeom>
        </p:spPr>
      </p:pic>
      <p:sp>
        <p:nvSpPr>
          <p:cNvPr id="16" name="Content Placeholder 2"/>
          <p:cNvSpPr txBox="1">
            <a:spLocks/>
          </p:cNvSpPr>
          <p:nvPr/>
        </p:nvSpPr>
        <p:spPr>
          <a:xfrm>
            <a:off x="1625439" y="1354653"/>
            <a:ext cx="7422167" cy="4170936"/>
          </a:xfrm>
          <a:prstGeom prst="rect">
            <a:avLst/>
          </a:prstGeom>
        </p:spPr>
        <p:txBody>
          <a:bodyPr>
            <a:normAutofit/>
          </a:bodyPr>
          <a:lst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b="1" dirty="0" err="1" smtClean="0"/>
              <a:t>StFX</a:t>
            </a:r>
            <a:r>
              <a:rPr lang="en-US" b="1" dirty="0" smtClean="0"/>
              <a:t> </a:t>
            </a:r>
            <a:r>
              <a:rPr lang="en-US" b="1" dirty="0"/>
              <a:t>was the most amazing educational, personal and social experience of my life.  I wouldn't be where I am now if it wasn’t for the great foundation </a:t>
            </a:r>
            <a:r>
              <a:rPr lang="en-US" b="1" dirty="0" err="1" smtClean="0"/>
              <a:t>StFX</a:t>
            </a:r>
            <a:r>
              <a:rPr lang="en-US" b="1" dirty="0" smtClean="0"/>
              <a:t> </a:t>
            </a:r>
            <a:r>
              <a:rPr lang="en-US" b="1" dirty="0"/>
              <a:t>provided me. Specifically, research day was not only a wonderful opportunity to showcase my hard work but it was a great way to learn the importance of networking and confidently presenting oneself and one's work in front of others, all crucial when entering the working world! I wear my X-ring to this day and will always remember my "roots". Hail and Health</a:t>
            </a:r>
            <a:r>
              <a:rPr lang="en-US" b="1" dirty="0" smtClean="0"/>
              <a:t>! (Katie </a:t>
            </a:r>
            <a:r>
              <a:rPr lang="en-US" b="1" dirty="0" err="1" smtClean="0"/>
              <a:t>Faloon</a:t>
            </a:r>
            <a:r>
              <a:rPr lang="en-US" b="1" dirty="0" smtClean="0"/>
              <a:t>-Drew, ‘04)</a:t>
            </a:r>
            <a:endParaRPr lang="en-US" b="1" dirty="0"/>
          </a:p>
        </p:txBody>
      </p:sp>
    </p:spTree>
    <p:extLst>
      <p:ext uri="{BB962C8B-B14F-4D97-AF65-F5344CB8AC3E}">
        <p14:creationId xmlns:p14="http://schemas.microsoft.com/office/powerpoint/2010/main" val="3158955553"/>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smtClean="0"/>
              <a:t>Kristie Mahoney, ‘05</a:t>
            </a:r>
            <a:endParaRPr lang="en-US" b="1" dirty="0"/>
          </a:p>
        </p:txBody>
      </p:sp>
      <p:sp>
        <p:nvSpPr>
          <p:cNvPr id="3" name="Content Placeholder 2"/>
          <p:cNvSpPr>
            <a:spLocks noGrp="1"/>
          </p:cNvSpPr>
          <p:nvPr>
            <p:ph idx="1"/>
          </p:nvPr>
        </p:nvSpPr>
        <p:spPr>
          <a:xfrm>
            <a:off x="0" y="2478356"/>
            <a:ext cx="6865509" cy="4379644"/>
          </a:xfrm>
        </p:spPr>
        <p:txBody>
          <a:bodyPr>
            <a:normAutofit/>
          </a:bodyPr>
          <a:lstStyle/>
          <a:p>
            <a:r>
              <a:rPr lang="en-US" b="1" dirty="0"/>
              <a:t>Current Occupation: Research Assistant, Department of Environmental Sciences at Nova Scotia Agricultural College. Our research is focused on Integrated Nutrient Management in agriculture to promote sustainability in soil nutrient </a:t>
            </a:r>
            <a:r>
              <a:rPr lang="en-US" b="1" dirty="0" smtClean="0"/>
              <a:t>management.</a:t>
            </a:r>
          </a:p>
          <a:p>
            <a:r>
              <a:rPr lang="en-US" b="1" dirty="0"/>
              <a:t>Degrees achieved: </a:t>
            </a:r>
            <a:endParaRPr lang="en-US" b="1" dirty="0" smtClean="0"/>
          </a:p>
          <a:p>
            <a:pPr lvl="1"/>
            <a:r>
              <a:rPr lang="en-US" b="1" dirty="0" smtClean="0"/>
              <a:t>B</a:t>
            </a:r>
            <a:r>
              <a:rPr lang="en-US" b="1" dirty="0"/>
              <a:t>. Sc. 2005 (</a:t>
            </a:r>
            <a:r>
              <a:rPr lang="en-US" b="1" dirty="0" err="1" smtClean="0"/>
              <a:t>StFX</a:t>
            </a:r>
            <a:r>
              <a:rPr lang="en-US" b="1" dirty="0"/>
              <a:t>) Earth Sciences </a:t>
            </a:r>
            <a:endParaRPr lang="en-US" b="1" dirty="0" smtClean="0"/>
          </a:p>
          <a:p>
            <a:pPr lvl="1"/>
            <a:r>
              <a:rPr lang="en-US" b="1" dirty="0" smtClean="0"/>
              <a:t>M</a:t>
            </a:r>
            <a:r>
              <a:rPr lang="en-US" b="1" dirty="0"/>
              <a:t>. Sc. 2010 (</a:t>
            </a:r>
            <a:r>
              <a:rPr lang="en-US" b="1" dirty="0" err="1" smtClean="0"/>
              <a:t>StFX</a:t>
            </a:r>
            <a:r>
              <a:rPr lang="en-US" b="1" dirty="0"/>
              <a:t>) Earth Sciences</a:t>
            </a:r>
            <a:r>
              <a:rPr lang="en-US" dirty="0"/>
              <a:t> </a:t>
            </a:r>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Third Student Research Day	BSc (</a:t>
            </a:r>
            <a:r>
              <a:rPr lang="en-US" sz="2800" b="1" dirty="0" err="1" smtClean="0"/>
              <a:t>ESci</a:t>
            </a:r>
            <a:r>
              <a:rPr lang="en-US" sz="2800" b="1" dirty="0" smtClean="0"/>
              <a:t>)</a:t>
            </a:r>
            <a:endParaRPr lang="en-US" sz="2800" b="1" dirty="0"/>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62527" y="3552343"/>
            <a:ext cx="2188818" cy="1750627"/>
          </a:xfrm>
          <a:prstGeom prst="rect">
            <a:avLst/>
          </a:prstGeom>
        </p:spPr>
      </p:pic>
    </p:spTree>
    <p:extLst>
      <p:ext uri="{BB962C8B-B14F-4D97-AF65-F5344CB8AC3E}">
        <p14:creationId xmlns:p14="http://schemas.microsoft.com/office/powerpoint/2010/main" val="3340321954"/>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smtClean="0"/>
              <a:t>Amanda </a:t>
            </a:r>
            <a:r>
              <a:rPr lang="en-US" b="1" dirty="0" err="1" smtClean="0"/>
              <a:t>Cherpak</a:t>
            </a:r>
            <a:r>
              <a:rPr lang="en-US" b="1" dirty="0" smtClean="0"/>
              <a:t>, ‘05</a:t>
            </a:r>
            <a:endParaRPr lang="en-US" b="1" dirty="0"/>
          </a:p>
        </p:txBody>
      </p:sp>
      <p:sp>
        <p:nvSpPr>
          <p:cNvPr id="3" name="Content Placeholder 2"/>
          <p:cNvSpPr>
            <a:spLocks noGrp="1"/>
          </p:cNvSpPr>
          <p:nvPr>
            <p:ph idx="1"/>
          </p:nvPr>
        </p:nvSpPr>
        <p:spPr>
          <a:xfrm>
            <a:off x="2779128" y="2312126"/>
            <a:ext cx="6364872" cy="4545874"/>
          </a:xfrm>
        </p:spPr>
        <p:txBody>
          <a:bodyPr>
            <a:normAutofit fontScale="77500" lnSpcReduction="20000"/>
          </a:bodyPr>
          <a:lstStyle/>
          <a:p>
            <a:r>
              <a:rPr lang="en-US" b="1" dirty="0"/>
              <a:t>I participated in the Student Research Day as a fourth year physics student at </a:t>
            </a:r>
            <a:r>
              <a:rPr lang="en-US" b="1" dirty="0" err="1"/>
              <a:t>StFX</a:t>
            </a:r>
            <a:r>
              <a:rPr lang="en-US" b="1" dirty="0"/>
              <a:t> in 2005, presenting research I had done with Dr</a:t>
            </a:r>
            <a:r>
              <a:rPr lang="en-US" b="1" dirty="0" smtClean="0"/>
              <a:t>. Peter </a:t>
            </a:r>
            <a:r>
              <a:rPr lang="en-US" b="1" dirty="0"/>
              <a:t>Poole of the physics department. </a:t>
            </a:r>
            <a:r>
              <a:rPr lang="en-US" b="1" dirty="0" smtClean="0"/>
              <a:t>Aside </a:t>
            </a:r>
            <a:r>
              <a:rPr lang="en-US" b="1" dirty="0"/>
              <a:t>from the encouragement and support from </a:t>
            </a:r>
            <a:r>
              <a:rPr lang="en-US" b="1" dirty="0" err="1"/>
              <a:t>StFX</a:t>
            </a:r>
            <a:r>
              <a:rPr lang="en-US" b="1" dirty="0" smtClean="0"/>
              <a:t>, I </a:t>
            </a:r>
            <a:r>
              <a:rPr lang="en-US" b="1" dirty="0"/>
              <a:t>fondly remember the overwhelming community involvement as people from all over Antigonish attended to hear about the work we had done</a:t>
            </a:r>
            <a:r>
              <a:rPr lang="en-US" b="1" dirty="0" smtClean="0"/>
              <a:t>.</a:t>
            </a:r>
          </a:p>
          <a:p>
            <a:r>
              <a:rPr lang="en-US" b="1" dirty="0" smtClean="0"/>
              <a:t>Since </a:t>
            </a:r>
            <a:r>
              <a:rPr lang="en-US" b="1" dirty="0"/>
              <a:t>my days at </a:t>
            </a:r>
            <a:r>
              <a:rPr lang="en-US" b="1" dirty="0" err="1"/>
              <a:t>StFX</a:t>
            </a:r>
            <a:r>
              <a:rPr lang="en-US" b="1" dirty="0"/>
              <a:t>, </a:t>
            </a:r>
            <a:r>
              <a:rPr lang="en-US" b="1" dirty="0" smtClean="0"/>
              <a:t>I </a:t>
            </a:r>
            <a:r>
              <a:rPr lang="en-US" b="1" dirty="0"/>
              <a:t>moved to Ottawa to attend Carleton University and this past November I successfully defended my PhD in Medical Physics. My research was focused on the physics of radiation therapy and how we can optimize cancer treatment and patient </a:t>
            </a:r>
            <a:r>
              <a:rPr lang="en-US" b="1" dirty="0" smtClean="0"/>
              <a:t>safety. I have also had </a:t>
            </a:r>
            <a:r>
              <a:rPr lang="en-US" b="1" dirty="0"/>
              <a:t>the </a:t>
            </a:r>
            <a:r>
              <a:rPr lang="en-US" b="1" dirty="0" err="1"/>
              <a:t>honour</a:t>
            </a:r>
            <a:r>
              <a:rPr lang="en-US" b="1" dirty="0"/>
              <a:t> of having my work published in the peer-reviewed journals Medical Physics and Radiotherapy Oncology. </a:t>
            </a:r>
            <a:endParaRPr lang="en-US" b="1" dirty="0" smtClean="0"/>
          </a:p>
          <a:p>
            <a:r>
              <a:rPr lang="en-US" b="1" dirty="0" smtClean="0"/>
              <a:t>I </a:t>
            </a:r>
            <a:r>
              <a:rPr lang="en-US" b="1" dirty="0"/>
              <a:t>am currently a Medical Physics Resident at the Ottawa Hospital Cancer </a:t>
            </a:r>
            <a:r>
              <a:rPr lang="en-US" b="1" dirty="0" smtClean="0"/>
              <a:t>Centre</a:t>
            </a:r>
            <a:r>
              <a:rPr lang="en-US" b="1" dirty="0"/>
              <a:t>, where Medical Physicists are part of the health care team, working with Radiation Oncologists and Radiation Therapists to ensure accurate delivery of radiation therapy to patients</a:t>
            </a:r>
            <a:r>
              <a:rPr lang="en-US" b="1" dirty="0" smtClean="0"/>
              <a:t>.</a:t>
            </a:r>
            <a:endParaRPr lang="en-US" b="1" dirty="0"/>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Third Student Research Day</a:t>
            </a:r>
            <a:r>
              <a:rPr lang="en-US" sz="2800" b="1" dirty="0"/>
              <a:t>	</a:t>
            </a:r>
            <a:r>
              <a:rPr lang="en-US" sz="2800" b="1" dirty="0" smtClean="0"/>
              <a:t>	BSc (</a:t>
            </a:r>
            <a:r>
              <a:rPr lang="en-US" sz="2800" b="1" dirty="0" err="1" smtClean="0"/>
              <a:t>Phys</a:t>
            </a:r>
            <a:r>
              <a:rPr lang="en-US" sz="2800" dirty="0" smtClean="0"/>
              <a:t>)</a:t>
            </a:r>
            <a:endParaRPr lang="en-US" sz="2800" dirty="0"/>
          </a:p>
        </p:txBody>
      </p:sp>
      <p:pic>
        <p:nvPicPr>
          <p:cNvPr id="6" name="Picture 5" descr="Cherpak, A.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544" y="2972120"/>
            <a:ext cx="2707584" cy="2707584"/>
          </a:xfrm>
          <a:prstGeom prst="rect">
            <a:avLst/>
          </a:prstGeom>
        </p:spPr>
      </p:pic>
    </p:spTree>
    <p:extLst>
      <p:ext uri="{BB962C8B-B14F-4D97-AF65-F5344CB8AC3E}">
        <p14:creationId xmlns:p14="http://schemas.microsoft.com/office/powerpoint/2010/main" val="20155131"/>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4513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p:cNvSpPr txBox="1">
            <a:spLocks/>
          </p:cNvSpPr>
          <p:nvPr/>
        </p:nvSpPr>
        <p:spPr>
          <a:xfrm>
            <a:off x="1707530" y="5954898"/>
            <a:ext cx="7436470" cy="903102"/>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b="1" dirty="0" smtClean="0">
                <a:solidFill>
                  <a:schemeClr val="accent4"/>
                </a:solidFill>
              </a:rPr>
              <a:t>What Alumni Have to Say?</a:t>
            </a:r>
            <a:endParaRPr lang="en-US" b="1" dirty="0">
              <a:solidFill>
                <a:schemeClr val="accent4"/>
              </a:solidFill>
            </a:endParaRPr>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4847" y="0"/>
            <a:ext cx="1129153" cy="903102"/>
          </a:xfrm>
          <a:prstGeom prst="rect">
            <a:avLst/>
          </a:prstGeom>
        </p:spPr>
      </p:pic>
      <p:pic>
        <p:nvPicPr>
          <p:cNvPr id="2" name="Picture 1" descr="IMG_015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881" y="446188"/>
            <a:ext cx="1145503" cy="1527337"/>
          </a:xfrm>
          <a:prstGeom prst="rect">
            <a:avLst/>
          </a:prstGeom>
        </p:spPr>
      </p:pic>
      <p:pic>
        <p:nvPicPr>
          <p:cNvPr id="3" name="Picture 2" descr="IMG_042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3513732"/>
            <a:ext cx="1163384" cy="1551179"/>
          </a:xfrm>
          <a:prstGeom prst="rect">
            <a:avLst/>
          </a:prstGeom>
        </p:spPr>
      </p:pic>
      <p:pic>
        <p:nvPicPr>
          <p:cNvPr id="7" name="Picture 6" descr="IMG_0432.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28" y="1973525"/>
            <a:ext cx="1155156" cy="1540208"/>
          </a:xfrm>
          <a:prstGeom prst="rect">
            <a:avLst/>
          </a:prstGeom>
        </p:spPr>
      </p:pic>
      <p:pic>
        <p:nvPicPr>
          <p:cNvPr id="8" name="Picture 7" descr="IMG_044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7881" y="5064911"/>
            <a:ext cx="1145503" cy="1527337"/>
          </a:xfrm>
          <a:prstGeom prst="rect">
            <a:avLst/>
          </a:prstGeom>
        </p:spPr>
      </p:pic>
      <p:sp>
        <p:nvSpPr>
          <p:cNvPr id="14" name="Content Placeholder 2"/>
          <p:cNvSpPr txBox="1">
            <a:spLocks/>
          </p:cNvSpPr>
          <p:nvPr/>
        </p:nvSpPr>
        <p:spPr>
          <a:xfrm>
            <a:off x="1163384" y="903102"/>
            <a:ext cx="7980615" cy="5051796"/>
          </a:xfrm>
          <a:prstGeom prst="rect">
            <a:avLst/>
          </a:prstGeom>
        </p:spPr>
        <p:txBody>
          <a:bodyPr>
            <a:normAutofit/>
          </a:bodyPr>
          <a:lst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b="1" dirty="0"/>
              <a:t>The Annual Student Research Day was the first in a long line of conference presentations I have taken part in and it was a perfect way to get started. It was Dr. Doug Hunter, the head of the physics department at the time, who convinced me to continue research and try grad school and he helped me believe it was something I could achieve. I'm not sure where else professors and community members would take such a personal interest in the success of undergraduate students and invest so much in their future</a:t>
            </a:r>
            <a:r>
              <a:rPr lang="en-US" b="1" dirty="0" smtClean="0"/>
              <a:t>.</a:t>
            </a:r>
          </a:p>
          <a:p>
            <a:r>
              <a:rPr lang="en-US" b="1" dirty="0" smtClean="0"/>
              <a:t>I </a:t>
            </a:r>
            <a:r>
              <a:rPr lang="en-US" b="1" dirty="0"/>
              <a:t>wish a sincere thank you to you, Dr</a:t>
            </a:r>
            <a:r>
              <a:rPr lang="en-US" b="1" dirty="0" smtClean="0"/>
              <a:t>. Thompson</a:t>
            </a:r>
            <a:r>
              <a:rPr lang="en-US" b="1" dirty="0"/>
              <a:t>, for seeing the value in encouraging undergraduate research and academic </a:t>
            </a:r>
            <a:r>
              <a:rPr lang="en-US" b="1" dirty="0" smtClean="0"/>
              <a:t>excellence </a:t>
            </a:r>
            <a:r>
              <a:rPr lang="en-US" b="1" dirty="0"/>
              <a:t>and to the whole </a:t>
            </a:r>
            <a:r>
              <a:rPr lang="en-US" b="1" dirty="0" err="1"/>
              <a:t>Xaverian</a:t>
            </a:r>
            <a:r>
              <a:rPr lang="en-US" b="1" dirty="0"/>
              <a:t> community for getting me to where I am today. (Amanda </a:t>
            </a:r>
            <a:r>
              <a:rPr lang="en-US" b="1" dirty="0" err="1"/>
              <a:t>Cherpak</a:t>
            </a:r>
            <a:r>
              <a:rPr lang="en-US" b="1" dirty="0"/>
              <a:t>, </a:t>
            </a:r>
            <a:r>
              <a:rPr lang="en-US" b="1" dirty="0" smtClean="0"/>
              <a:t>‘05)</a:t>
            </a:r>
            <a:endParaRPr lang="en-US" b="1" dirty="0"/>
          </a:p>
        </p:txBody>
      </p:sp>
    </p:spTree>
    <p:extLst>
      <p:ext uri="{BB962C8B-B14F-4D97-AF65-F5344CB8AC3E}">
        <p14:creationId xmlns:p14="http://schemas.microsoft.com/office/powerpoint/2010/main" val="1825784058"/>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smtClean="0"/>
              <a:t>Patrick McLane, ‘06</a:t>
            </a:r>
            <a:endParaRPr lang="en-US" b="1" dirty="0"/>
          </a:p>
        </p:txBody>
      </p:sp>
      <p:sp>
        <p:nvSpPr>
          <p:cNvPr id="3" name="Content Placeholder 2"/>
          <p:cNvSpPr>
            <a:spLocks noGrp="1"/>
          </p:cNvSpPr>
          <p:nvPr>
            <p:ph idx="1"/>
          </p:nvPr>
        </p:nvSpPr>
        <p:spPr>
          <a:xfrm>
            <a:off x="0" y="2478356"/>
            <a:ext cx="5715537" cy="4379644"/>
          </a:xfrm>
        </p:spPr>
        <p:txBody>
          <a:bodyPr>
            <a:normAutofit/>
          </a:bodyPr>
          <a:lstStyle/>
          <a:p>
            <a:r>
              <a:rPr lang="en-US" b="1" dirty="0"/>
              <a:t>After graduating </a:t>
            </a:r>
            <a:r>
              <a:rPr lang="en-US" b="1" dirty="0" err="1"/>
              <a:t>StFX</a:t>
            </a:r>
            <a:r>
              <a:rPr lang="en-US" b="1" dirty="0"/>
              <a:t>, where I studied sociology with Dr. Patricia Cormack, I went on to complete an MA in Sociology at York University in Toronto, and am currently a Doctoral Candidate at the University of Alberta. My SSHRC funded research focuses on the idea of citizenship and the role it plays in Canada's national security law. </a:t>
            </a:r>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Fourth Student Research Day		BA (</a:t>
            </a:r>
            <a:r>
              <a:rPr lang="en-US" sz="2800" b="1" dirty="0" err="1" smtClean="0"/>
              <a:t>Soc</a:t>
            </a:r>
            <a:r>
              <a:rPr lang="en-US" sz="2800" b="1" dirty="0" smtClean="0"/>
              <a:t>)</a:t>
            </a:r>
            <a:endParaRPr lang="en-US" sz="2800" b="1" dirty="0"/>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62527" y="3552343"/>
            <a:ext cx="2188818" cy="1750627"/>
          </a:xfrm>
          <a:prstGeom prst="rect">
            <a:avLst/>
          </a:prstGeom>
        </p:spPr>
      </p:pic>
    </p:spTree>
    <p:extLst>
      <p:ext uri="{BB962C8B-B14F-4D97-AF65-F5344CB8AC3E}">
        <p14:creationId xmlns:p14="http://schemas.microsoft.com/office/powerpoint/2010/main" val="1797030705"/>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4513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p:cNvSpPr txBox="1">
            <a:spLocks/>
          </p:cNvSpPr>
          <p:nvPr/>
        </p:nvSpPr>
        <p:spPr>
          <a:xfrm>
            <a:off x="1707530" y="5954898"/>
            <a:ext cx="7436470" cy="903102"/>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b="1" dirty="0" smtClean="0">
                <a:solidFill>
                  <a:schemeClr val="accent4"/>
                </a:solidFill>
              </a:rPr>
              <a:t>What Alumni Have to Say?</a:t>
            </a:r>
            <a:endParaRPr lang="en-US" b="1" dirty="0">
              <a:solidFill>
                <a:schemeClr val="accent4"/>
              </a:solidFill>
            </a:endParaRPr>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4847" y="0"/>
            <a:ext cx="1129153" cy="903102"/>
          </a:xfrm>
          <a:prstGeom prst="rect">
            <a:avLst/>
          </a:prstGeom>
        </p:spPr>
      </p:pic>
      <p:pic>
        <p:nvPicPr>
          <p:cNvPr id="9" name="Picture 8" descr="IMG_012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604" y="2827291"/>
            <a:ext cx="1693228" cy="1269921"/>
          </a:xfrm>
          <a:prstGeom prst="rect">
            <a:avLst/>
          </a:prstGeom>
        </p:spPr>
      </p:pic>
      <p:pic>
        <p:nvPicPr>
          <p:cNvPr id="10" name="Picture 9" descr="IMG_0145.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301" y="5367132"/>
            <a:ext cx="1707532" cy="1280649"/>
          </a:xfrm>
          <a:prstGeom prst="rect">
            <a:avLst/>
          </a:prstGeom>
        </p:spPr>
      </p:pic>
      <p:pic>
        <p:nvPicPr>
          <p:cNvPr id="11" name="Picture 10" descr="IMG_0149.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302" y="1546643"/>
            <a:ext cx="1707530" cy="1280648"/>
          </a:xfrm>
          <a:prstGeom prst="rect">
            <a:avLst/>
          </a:prstGeom>
        </p:spPr>
      </p:pic>
      <p:pic>
        <p:nvPicPr>
          <p:cNvPr id="12" name="Picture 11" descr="IMG_0399.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8604" y="4097212"/>
            <a:ext cx="1693227" cy="1269920"/>
          </a:xfrm>
          <a:prstGeom prst="rect">
            <a:avLst/>
          </a:prstGeom>
        </p:spPr>
      </p:pic>
      <p:pic>
        <p:nvPicPr>
          <p:cNvPr id="13" name="Picture 12" descr="IMG_0429.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4301" y="262778"/>
            <a:ext cx="1707530" cy="1280647"/>
          </a:xfrm>
          <a:prstGeom prst="rect">
            <a:avLst/>
          </a:prstGeom>
        </p:spPr>
      </p:pic>
      <p:sp>
        <p:nvSpPr>
          <p:cNvPr id="14" name="Content Placeholder 2"/>
          <p:cNvSpPr txBox="1">
            <a:spLocks/>
          </p:cNvSpPr>
          <p:nvPr/>
        </p:nvSpPr>
        <p:spPr>
          <a:xfrm>
            <a:off x="1721832" y="2807983"/>
            <a:ext cx="7422167" cy="1242034"/>
          </a:xfrm>
          <a:prstGeom prst="rect">
            <a:avLst/>
          </a:prstGeom>
        </p:spPr>
        <p:txBody>
          <a:bodyPr>
            <a:normAutofit/>
          </a:bodyPr>
          <a:lst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b="1" dirty="0"/>
              <a:t>Research Day is an excellent event because it showcases the great work undergraduates do at </a:t>
            </a:r>
            <a:r>
              <a:rPr lang="en-US" b="1" dirty="0" err="1" smtClean="0"/>
              <a:t>StFX</a:t>
            </a:r>
            <a:r>
              <a:rPr lang="en-US" b="1" dirty="0" smtClean="0"/>
              <a:t>. (Patrick McLane, ‘06)</a:t>
            </a:r>
          </a:p>
        </p:txBody>
      </p:sp>
    </p:spTree>
    <p:extLst>
      <p:ext uri="{BB962C8B-B14F-4D97-AF65-F5344CB8AC3E}">
        <p14:creationId xmlns:p14="http://schemas.microsoft.com/office/powerpoint/2010/main" val="980263712"/>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err="1" smtClean="0"/>
              <a:t>Jonea</a:t>
            </a:r>
            <a:r>
              <a:rPr lang="en-US" b="1" dirty="0" smtClean="0"/>
              <a:t> </a:t>
            </a:r>
            <a:r>
              <a:rPr lang="en-US" b="1" dirty="0" err="1" smtClean="0"/>
              <a:t>Paynter</a:t>
            </a:r>
            <a:r>
              <a:rPr lang="en-US" b="1" dirty="0" smtClean="0"/>
              <a:t>, ‘06</a:t>
            </a:r>
            <a:endParaRPr lang="en-US" b="1" dirty="0"/>
          </a:p>
        </p:txBody>
      </p:sp>
      <p:sp>
        <p:nvSpPr>
          <p:cNvPr id="3" name="Content Placeholder 2"/>
          <p:cNvSpPr>
            <a:spLocks noGrp="1"/>
          </p:cNvSpPr>
          <p:nvPr>
            <p:ph idx="1"/>
          </p:nvPr>
        </p:nvSpPr>
        <p:spPr>
          <a:xfrm>
            <a:off x="3912716" y="2335248"/>
            <a:ext cx="5231284" cy="4379644"/>
          </a:xfrm>
        </p:spPr>
        <p:txBody>
          <a:bodyPr>
            <a:normAutofit fontScale="92500" lnSpcReduction="20000"/>
          </a:bodyPr>
          <a:lstStyle/>
          <a:p>
            <a:r>
              <a:rPr lang="en-US" b="1" dirty="0" smtClean="0"/>
              <a:t>My </a:t>
            </a:r>
            <a:r>
              <a:rPr lang="en-US" b="1" dirty="0"/>
              <a:t>undergraduate thesis (and thus what I presented at Student Research Day) was on the link between math and language abilities in children. </a:t>
            </a:r>
            <a:endParaRPr lang="en-US" b="1" dirty="0" smtClean="0"/>
          </a:p>
          <a:p>
            <a:r>
              <a:rPr lang="en-US" b="1" dirty="0" smtClean="0"/>
              <a:t>Continuing </a:t>
            </a:r>
            <a:r>
              <a:rPr lang="en-US" b="1" dirty="0"/>
              <a:t>in the vein of Developmental Psychology, I went onto pursue my Master's of Arts degree in </a:t>
            </a:r>
            <a:r>
              <a:rPr lang="en-US" b="1" dirty="0" err="1"/>
              <a:t>Counselling</a:t>
            </a:r>
            <a:r>
              <a:rPr lang="en-US" b="1" dirty="0"/>
              <a:t> Psychology at Trinity Western University in British Columbia. My master's thesis was on Identity Development in Bermudian Female Adolescents</a:t>
            </a:r>
            <a:r>
              <a:rPr lang="en-US" b="1" dirty="0" smtClean="0"/>
              <a:t>.</a:t>
            </a:r>
          </a:p>
          <a:p>
            <a:r>
              <a:rPr lang="en-US" b="1" dirty="0" smtClean="0"/>
              <a:t>Since </a:t>
            </a:r>
            <a:r>
              <a:rPr lang="en-US" b="1" dirty="0"/>
              <a:t>graduating from there in 2008 I have moved back home to Bermuda. I currently work as a Family </a:t>
            </a:r>
            <a:r>
              <a:rPr lang="en-US" b="1" dirty="0" err="1"/>
              <a:t>Counsellor</a:t>
            </a:r>
            <a:r>
              <a:rPr lang="en-US" b="1" dirty="0"/>
              <a:t> at a Community Organization</a:t>
            </a:r>
            <a:r>
              <a:rPr lang="en-US" b="1" dirty="0" smtClean="0"/>
              <a:t>.</a:t>
            </a:r>
            <a:endParaRPr lang="en-US" b="1" dirty="0"/>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Fourth Student Research Day	BA (Psych)</a:t>
            </a:r>
            <a:endParaRPr lang="en-US" sz="2800" b="1" dirty="0"/>
          </a:p>
        </p:txBody>
      </p:sp>
      <p:pic>
        <p:nvPicPr>
          <p:cNvPr id="7" name="Picture 6"/>
          <p:cNvPicPr>
            <a:picLocks noChangeAspect="1"/>
          </p:cNvPicPr>
          <p:nvPr/>
        </p:nvPicPr>
        <p:blipFill>
          <a:blip r:embed="rId2"/>
          <a:stretch>
            <a:fillRect/>
          </a:stretch>
        </p:blipFill>
        <p:spPr>
          <a:xfrm>
            <a:off x="36059" y="3037512"/>
            <a:ext cx="3876657" cy="2907493"/>
          </a:xfrm>
          <a:prstGeom prst="rect">
            <a:avLst/>
          </a:prstGeom>
        </p:spPr>
      </p:pic>
    </p:spTree>
    <p:extLst>
      <p:ext uri="{BB962C8B-B14F-4D97-AF65-F5344CB8AC3E}">
        <p14:creationId xmlns:p14="http://schemas.microsoft.com/office/powerpoint/2010/main" val="1903716598"/>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200" b="1" dirty="0" smtClean="0"/>
              <a:t>“Where are they now?”</a:t>
            </a:r>
            <a:endParaRPr lang="en-US" sz="7200" b="1" dirty="0"/>
          </a:p>
        </p:txBody>
      </p:sp>
      <p:sp>
        <p:nvSpPr>
          <p:cNvPr id="3" name="Text Placeholder 2"/>
          <p:cNvSpPr>
            <a:spLocks noGrp="1"/>
          </p:cNvSpPr>
          <p:nvPr>
            <p:ph type="body" idx="1"/>
          </p:nvPr>
        </p:nvSpPr>
        <p:spPr>
          <a:xfrm>
            <a:off x="457201" y="4290271"/>
            <a:ext cx="6400800" cy="2132299"/>
          </a:xfrm>
        </p:spPr>
        <p:txBody>
          <a:bodyPr>
            <a:normAutofit/>
          </a:bodyPr>
          <a:lstStyle/>
          <a:p>
            <a:pPr algn="l"/>
            <a:r>
              <a:rPr lang="en-US" sz="3600" b="1" dirty="0" smtClean="0"/>
              <a:t>Messages &amp; reflections from </a:t>
            </a:r>
            <a:r>
              <a:rPr lang="en-US" sz="3600" b="1" dirty="0" err="1" smtClean="0"/>
              <a:t>StFX</a:t>
            </a:r>
            <a:r>
              <a:rPr lang="en-US" sz="3600" b="1" dirty="0" smtClean="0"/>
              <a:t> Student Research Day Alumni</a:t>
            </a:r>
            <a:endParaRPr lang="en-US" sz="3600" b="1" dirty="0"/>
          </a:p>
        </p:txBody>
      </p:sp>
    </p:spTree>
    <p:extLst>
      <p:ext uri="{BB962C8B-B14F-4D97-AF65-F5344CB8AC3E}">
        <p14:creationId xmlns:p14="http://schemas.microsoft.com/office/powerpoint/2010/main" val="1315176415"/>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xmlns:p14="http://schemas.microsoft.com/office/powerpoint/2010/main" spd="med" advTm="10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4513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p:cNvSpPr txBox="1">
            <a:spLocks/>
          </p:cNvSpPr>
          <p:nvPr/>
        </p:nvSpPr>
        <p:spPr>
          <a:xfrm>
            <a:off x="1707530" y="5954898"/>
            <a:ext cx="7436470" cy="903102"/>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b="1" dirty="0" smtClean="0">
                <a:solidFill>
                  <a:schemeClr val="accent4"/>
                </a:solidFill>
              </a:rPr>
              <a:t>What Alumni Have to Say?</a:t>
            </a:r>
            <a:endParaRPr lang="en-US" b="1" dirty="0">
              <a:solidFill>
                <a:schemeClr val="accent4"/>
              </a:solidFill>
            </a:endParaRPr>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4847" y="0"/>
            <a:ext cx="1129153" cy="903102"/>
          </a:xfrm>
          <a:prstGeom prst="rect">
            <a:avLst/>
          </a:prstGeom>
        </p:spPr>
      </p:pic>
      <p:pic>
        <p:nvPicPr>
          <p:cNvPr id="2" name="Picture 1" descr="IMG_015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881" y="446188"/>
            <a:ext cx="1145503" cy="1527337"/>
          </a:xfrm>
          <a:prstGeom prst="rect">
            <a:avLst/>
          </a:prstGeom>
        </p:spPr>
      </p:pic>
      <p:pic>
        <p:nvPicPr>
          <p:cNvPr id="3" name="Picture 2" descr="IMG_042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3513732"/>
            <a:ext cx="1163384" cy="1551179"/>
          </a:xfrm>
          <a:prstGeom prst="rect">
            <a:avLst/>
          </a:prstGeom>
        </p:spPr>
      </p:pic>
      <p:pic>
        <p:nvPicPr>
          <p:cNvPr id="7" name="Picture 6" descr="IMG_0432.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28" y="1973525"/>
            <a:ext cx="1155156" cy="1540208"/>
          </a:xfrm>
          <a:prstGeom prst="rect">
            <a:avLst/>
          </a:prstGeom>
        </p:spPr>
      </p:pic>
      <p:pic>
        <p:nvPicPr>
          <p:cNvPr id="8" name="Picture 7" descr="IMG_044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7881" y="5064911"/>
            <a:ext cx="1145503" cy="1527337"/>
          </a:xfrm>
          <a:prstGeom prst="rect">
            <a:avLst/>
          </a:prstGeom>
        </p:spPr>
      </p:pic>
      <p:sp>
        <p:nvSpPr>
          <p:cNvPr id="14" name="Content Placeholder 2"/>
          <p:cNvSpPr txBox="1">
            <a:spLocks/>
          </p:cNvSpPr>
          <p:nvPr/>
        </p:nvSpPr>
        <p:spPr>
          <a:xfrm>
            <a:off x="1163384" y="2297420"/>
            <a:ext cx="7980615" cy="2263161"/>
          </a:xfrm>
          <a:prstGeom prst="rect">
            <a:avLst/>
          </a:prstGeom>
        </p:spPr>
        <p:txBody>
          <a:bodyPr>
            <a:normAutofit/>
          </a:bodyPr>
          <a:lst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b="1" dirty="0"/>
              <a:t>While I have the opportunity I just want to wish "Good Luck" and "Blessings" to all of the 2012 participants in Student Research Day. You are on a fantastic journey and I hope that your research process is rewarding and enjoyable no matter what the final results of this day might bring. (</a:t>
            </a:r>
            <a:r>
              <a:rPr lang="en-US" b="1" dirty="0" err="1"/>
              <a:t>Jonea</a:t>
            </a:r>
            <a:r>
              <a:rPr lang="en-US" b="1" dirty="0"/>
              <a:t> </a:t>
            </a:r>
            <a:r>
              <a:rPr lang="en-US" b="1" dirty="0" err="1"/>
              <a:t>Paynter</a:t>
            </a:r>
            <a:r>
              <a:rPr lang="en-US" b="1" dirty="0"/>
              <a:t>, </a:t>
            </a:r>
            <a:r>
              <a:rPr lang="en-US" b="1" dirty="0" smtClean="0"/>
              <a:t>‘06)</a:t>
            </a:r>
            <a:endParaRPr lang="en-US" b="1" dirty="0"/>
          </a:p>
        </p:txBody>
      </p:sp>
    </p:spTree>
    <p:extLst>
      <p:ext uri="{BB962C8B-B14F-4D97-AF65-F5344CB8AC3E}">
        <p14:creationId xmlns:p14="http://schemas.microsoft.com/office/powerpoint/2010/main" val="2730842005"/>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smtClean="0"/>
              <a:t>Silvia </a:t>
            </a:r>
            <a:r>
              <a:rPr lang="en-US" b="1" dirty="0" err="1" smtClean="0"/>
              <a:t>Fleuren</a:t>
            </a:r>
            <a:r>
              <a:rPr lang="en-US" b="1" dirty="0" smtClean="0"/>
              <a:t>, ‘07</a:t>
            </a:r>
            <a:endParaRPr lang="en-US" b="1" dirty="0"/>
          </a:p>
        </p:txBody>
      </p:sp>
      <p:sp>
        <p:nvSpPr>
          <p:cNvPr id="3" name="Content Placeholder 2"/>
          <p:cNvSpPr>
            <a:spLocks noGrp="1"/>
          </p:cNvSpPr>
          <p:nvPr>
            <p:ph idx="1"/>
          </p:nvPr>
        </p:nvSpPr>
        <p:spPr>
          <a:xfrm>
            <a:off x="259190" y="2478356"/>
            <a:ext cx="6503337" cy="3871247"/>
          </a:xfrm>
        </p:spPr>
        <p:txBody>
          <a:bodyPr>
            <a:normAutofit/>
          </a:bodyPr>
          <a:lstStyle/>
          <a:p>
            <a:r>
              <a:rPr lang="en-US" b="1" dirty="0"/>
              <a:t>Since graduating with my Advanced Major in 2007, I completed a Master of Applied Human Nutrition from MSVU in Halifax (2009). </a:t>
            </a:r>
            <a:endParaRPr lang="en-US" b="1" dirty="0" smtClean="0"/>
          </a:p>
          <a:p>
            <a:r>
              <a:rPr lang="en-US" b="1" dirty="0" smtClean="0"/>
              <a:t>I </a:t>
            </a:r>
            <a:r>
              <a:rPr lang="en-US" b="1" dirty="0"/>
              <a:t>worked for Capital Health for a year as a clinical dietetic technician, before returning to teach at </a:t>
            </a:r>
            <a:r>
              <a:rPr lang="en-US" b="1" dirty="0" err="1" smtClean="0"/>
              <a:t>StFX</a:t>
            </a:r>
            <a:r>
              <a:rPr lang="en-US" b="1" dirty="0" smtClean="0"/>
              <a:t> </a:t>
            </a:r>
            <a:r>
              <a:rPr lang="en-US" b="1" dirty="0"/>
              <a:t>in 2010.  I am currently advising my own Advanced Major student (and have encouraged her to participate in SRD as well</a:t>
            </a:r>
            <a:r>
              <a:rPr lang="en-US" b="1" dirty="0" smtClean="0"/>
              <a:t>) - </a:t>
            </a:r>
            <a:r>
              <a:rPr lang="en-US" b="1" dirty="0"/>
              <a:t>so things have come full circle in that regard</a:t>
            </a:r>
            <a:r>
              <a:rPr lang="en-US" b="1" dirty="0" smtClean="0"/>
              <a:t>!</a:t>
            </a:r>
            <a:endParaRPr lang="en-US" b="1" dirty="0"/>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Fifth Student Research Day		BSc (</a:t>
            </a:r>
            <a:r>
              <a:rPr lang="en-US" sz="2800" b="1" dirty="0" err="1" smtClean="0"/>
              <a:t>HNu</a:t>
            </a:r>
            <a:r>
              <a:rPr lang="en-US" sz="2800" b="1" dirty="0" smtClean="0"/>
              <a:t>)</a:t>
            </a:r>
            <a:endParaRPr lang="en-US" sz="2800" b="1" dirty="0"/>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62527" y="3552343"/>
            <a:ext cx="2188818" cy="1750627"/>
          </a:xfrm>
          <a:prstGeom prst="rect">
            <a:avLst/>
          </a:prstGeom>
        </p:spPr>
      </p:pic>
    </p:spTree>
    <p:extLst>
      <p:ext uri="{BB962C8B-B14F-4D97-AF65-F5344CB8AC3E}">
        <p14:creationId xmlns:p14="http://schemas.microsoft.com/office/powerpoint/2010/main" val="20155131"/>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4513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p:cNvSpPr txBox="1">
            <a:spLocks/>
          </p:cNvSpPr>
          <p:nvPr/>
        </p:nvSpPr>
        <p:spPr>
          <a:xfrm>
            <a:off x="1707530" y="5954898"/>
            <a:ext cx="7436470" cy="903102"/>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b="1" dirty="0" smtClean="0">
                <a:solidFill>
                  <a:schemeClr val="accent4"/>
                </a:solidFill>
              </a:rPr>
              <a:t>What Alumni Have to Say?</a:t>
            </a:r>
            <a:endParaRPr lang="en-US" b="1" dirty="0">
              <a:solidFill>
                <a:schemeClr val="accent4"/>
              </a:solidFill>
            </a:endParaRPr>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4847" y="0"/>
            <a:ext cx="1129153" cy="903102"/>
          </a:xfrm>
          <a:prstGeom prst="rect">
            <a:avLst/>
          </a:prstGeom>
        </p:spPr>
      </p:pic>
      <p:pic>
        <p:nvPicPr>
          <p:cNvPr id="9" name="Picture 8" descr="IMG_012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604" y="2827291"/>
            <a:ext cx="1693228" cy="1269921"/>
          </a:xfrm>
          <a:prstGeom prst="rect">
            <a:avLst/>
          </a:prstGeom>
        </p:spPr>
      </p:pic>
      <p:pic>
        <p:nvPicPr>
          <p:cNvPr id="10" name="Picture 9" descr="IMG_0145.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301" y="5367132"/>
            <a:ext cx="1707532" cy="1280649"/>
          </a:xfrm>
          <a:prstGeom prst="rect">
            <a:avLst/>
          </a:prstGeom>
        </p:spPr>
      </p:pic>
      <p:pic>
        <p:nvPicPr>
          <p:cNvPr id="11" name="Picture 10" descr="IMG_0149.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302" y="1546643"/>
            <a:ext cx="1707530" cy="1280648"/>
          </a:xfrm>
          <a:prstGeom prst="rect">
            <a:avLst/>
          </a:prstGeom>
        </p:spPr>
      </p:pic>
      <p:pic>
        <p:nvPicPr>
          <p:cNvPr id="12" name="Picture 11" descr="IMG_0399.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8604" y="4097212"/>
            <a:ext cx="1693227" cy="1269920"/>
          </a:xfrm>
          <a:prstGeom prst="rect">
            <a:avLst/>
          </a:prstGeom>
        </p:spPr>
      </p:pic>
      <p:pic>
        <p:nvPicPr>
          <p:cNvPr id="13" name="Picture 12" descr="IMG_0429.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4301" y="262778"/>
            <a:ext cx="1707530" cy="1280647"/>
          </a:xfrm>
          <a:prstGeom prst="rect">
            <a:avLst/>
          </a:prstGeom>
        </p:spPr>
      </p:pic>
      <p:sp>
        <p:nvSpPr>
          <p:cNvPr id="14" name="Content Placeholder 2"/>
          <p:cNvSpPr txBox="1">
            <a:spLocks/>
          </p:cNvSpPr>
          <p:nvPr/>
        </p:nvSpPr>
        <p:spPr>
          <a:xfrm>
            <a:off x="1721832" y="903102"/>
            <a:ext cx="7422167" cy="5051796"/>
          </a:xfrm>
          <a:prstGeom prst="rect">
            <a:avLst/>
          </a:prstGeom>
        </p:spPr>
        <p:txBody>
          <a:bodyPr>
            <a:normAutofit/>
          </a:bodyPr>
          <a:lst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b="1" dirty="0" smtClean="0"/>
              <a:t>What I can say about the experience is that it truly helped to develop my confidence in presenting my research in a format similar to an academic conference, and allowed me to share my interests with students and faculty in other academic areas beyond the Human Nutrition department, and I was able to learn about the other research done on campus from my fellow </a:t>
            </a:r>
            <a:r>
              <a:rPr lang="en-US" b="1" dirty="0" err="1" smtClean="0"/>
              <a:t>honours</a:t>
            </a:r>
            <a:r>
              <a:rPr lang="en-US" b="1" dirty="0" smtClean="0"/>
              <a:t>/advanced major students presenting that day. I'm very proud that my poster is still on display and has helped prompt further research in the form of </a:t>
            </a:r>
            <a:r>
              <a:rPr lang="en-US" b="1" dirty="0" err="1" smtClean="0"/>
              <a:t>honours</a:t>
            </a:r>
            <a:r>
              <a:rPr lang="en-US" b="1" dirty="0" smtClean="0"/>
              <a:t> theses from students since I graduated. (Silvia </a:t>
            </a:r>
            <a:r>
              <a:rPr lang="en-US" b="1" dirty="0" err="1" smtClean="0"/>
              <a:t>Fleuren</a:t>
            </a:r>
            <a:r>
              <a:rPr lang="en-US" b="1" dirty="0" smtClean="0"/>
              <a:t>, </a:t>
            </a:r>
            <a:r>
              <a:rPr lang="fr-FR" b="1" dirty="0" smtClean="0"/>
              <a:t>’</a:t>
            </a:r>
            <a:r>
              <a:rPr lang="en-US" b="1" dirty="0" smtClean="0"/>
              <a:t>07) </a:t>
            </a:r>
          </a:p>
        </p:txBody>
      </p:sp>
    </p:spTree>
    <p:extLst>
      <p:ext uri="{BB962C8B-B14F-4D97-AF65-F5344CB8AC3E}">
        <p14:creationId xmlns:p14="http://schemas.microsoft.com/office/powerpoint/2010/main" val="2051174046"/>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smtClean="0"/>
              <a:t>Matt Boland, ‘07</a:t>
            </a:r>
            <a:endParaRPr lang="en-US" b="1" dirty="0"/>
          </a:p>
        </p:txBody>
      </p:sp>
      <p:sp>
        <p:nvSpPr>
          <p:cNvPr id="3" name="Content Placeholder 2"/>
          <p:cNvSpPr>
            <a:spLocks noGrp="1"/>
          </p:cNvSpPr>
          <p:nvPr>
            <p:ph idx="1"/>
          </p:nvPr>
        </p:nvSpPr>
        <p:spPr>
          <a:xfrm>
            <a:off x="2965042" y="3354271"/>
            <a:ext cx="6178958" cy="2423711"/>
          </a:xfrm>
        </p:spPr>
        <p:txBody>
          <a:bodyPr>
            <a:normAutofit/>
          </a:bodyPr>
          <a:lstStyle/>
          <a:p>
            <a:r>
              <a:rPr lang="en-US" b="1" dirty="0" smtClean="0"/>
              <a:t>Degrees:</a:t>
            </a:r>
          </a:p>
          <a:p>
            <a:pPr lvl="1"/>
            <a:r>
              <a:rPr lang="en-US" b="1" dirty="0" smtClean="0"/>
              <a:t>BBA (</a:t>
            </a:r>
            <a:r>
              <a:rPr lang="en-US" b="1" dirty="0" err="1" smtClean="0"/>
              <a:t>Honours</a:t>
            </a:r>
            <a:r>
              <a:rPr lang="en-US" b="1" dirty="0" smtClean="0"/>
              <a:t>) - </a:t>
            </a:r>
            <a:r>
              <a:rPr lang="en-US" b="1" dirty="0" err="1" smtClean="0"/>
              <a:t>StFX</a:t>
            </a:r>
            <a:r>
              <a:rPr lang="en-US" b="1" dirty="0" smtClean="0"/>
              <a:t> </a:t>
            </a:r>
            <a:r>
              <a:rPr lang="en-US" b="1" dirty="0"/>
              <a:t>(</a:t>
            </a:r>
            <a:r>
              <a:rPr lang="en-US" b="1" dirty="0" smtClean="0"/>
              <a:t>2007)</a:t>
            </a:r>
            <a:endParaRPr lang="en-US" b="1" dirty="0"/>
          </a:p>
          <a:p>
            <a:pPr lvl="1"/>
            <a:r>
              <a:rPr lang="en-US" b="1" dirty="0" smtClean="0"/>
              <a:t>MBA </a:t>
            </a:r>
            <a:r>
              <a:rPr lang="en-US" b="1" dirty="0"/>
              <a:t>- Memorial University of </a:t>
            </a:r>
            <a:r>
              <a:rPr lang="en-US" b="1" dirty="0" smtClean="0"/>
              <a:t>Newfoundland </a:t>
            </a:r>
            <a:r>
              <a:rPr lang="en-US" b="1" dirty="0"/>
              <a:t>(2010</a:t>
            </a:r>
            <a:r>
              <a:rPr lang="en-US" b="1" dirty="0" smtClean="0"/>
              <a:t>)</a:t>
            </a:r>
          </a:p>
          <a:p>
            <a:pPr lvl="1"/>
            <a:r>
              <a:rPr lang="en-US" b="1" dirty="0" smtClean="0"/>
              <a:t>PhD</a:t>
            </a:r>
            <a:r>
              <a:rPr lang="en-US" b="1" dirty="0"/>
              <a:t>: </a:t>
            </a:r>
            <a:r>
              <a:rPr lang="en-US" b="1" dirty="0" smtClean="0"/>
              <a:t>Management </a:t>
            </a:r>
            <a:r>
              <a:rPr lang="en-US" b="1" dirty="0"/>
              <a:t>(Finance) - Carleton University (</a:t>
            </a:r>
            <a:r>
              <a:rPr lang="en-US" b="1" dirty="0" smtClean="0"/>
              <a:t>Current)</a:t>
            </a:r>
            <a:endParaRPr lang="en-US" b="1" dirty="0"/>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Eighth Student Research Day</a:t>
            </a:r>
            <a:r>
              <a:rPr lang="en-US" sz="2800" b="1" dirty="0"/>
              <a:t>	</a:t>
            </a:r>
            <a:r>
              <a:rPr lang="en-US" sz="2800" b="1" dirty="0" smtClean="0"/>
              <a:t>		BBA</a:t>
            </a:r>
            <a:endParaRPr lang="en-US" sz="2800" b="1" dirty="0"/>
          </a:p>
        </p:txBody>
      </p:sp>
      <p:pic>
        <p:nvPicPr>
          <p:cNvPr id="5" name="Picture 4" descr="Boland, M.jpg"/>
          <p:cNvPicPr>
            <a:picLocks noChangeAspect="1"/>
          </p:cNvPicPr>
          <p:nvPr/>
        </p:nvPicPr>
        <p:blipFill rotWithShape="1">
          <a:blip r:embed="rId2" cstate="email">
            <a:extLst>
              <a:ext uri="{28A0092B-C50C-407E-A947-70E740481C1C}">
                <a14:useLocalDpi xmlns:a14="http://schemas.microsoft.com/office/drawing/2010/main" val="0"/>
              </a:ext>
            </a:extLst>
          </a:blip>
          <a:srcRect l="61379" t="18768"/>
          <a:stretch/>
        </p:blipFill>
        <p:spPr>
          <a:xfrm>
            <a:off x="187738" y="2478356"/>
            <a:ext cx="2673258" cy="4217111"/>
          </a:xfrm>
          <a:prstGeom prst="rect">
            <a:avLst/>
          </a:prstGeom>
        </p:spPr>
      </p:pic>
    </p:spTree>
    <p:extLst>
      <p:ext uri="{BB962C8B-B14F-4D97-AF65-F5344CB8AC3E}">
        <p14:creationId xmlns:p14="http://schemas.microsoft.com/office/powerpoint/2010/main" val="2175818707"/>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smtClean="0"/>
              <a:t>Clare O’Gorman, RN ‘08</a:t>
            </a:r>
            <a:endParaRPr lang="en-US" b="1" dirty="0"/>
          </a:p>
        </p:txBody>
      </p:sp>
      <p:sp>
        <p:nvSpPr>
          <p:cNvPr id="3" name="Content Placeholder 2"/>
          <p:cNvSpPr>
            <a:spLocks noGrp="1"/>
          </p:cNvSpPr>
          <p:nvPr>
            <p:ph idx="1"/>
          </p:nvPr>
        </p:nvSpPr>
        <p:spPr>
          <a:xfrm>
            <a:off x="3298404" y="2435162"/>
            <a:ext cx="5836810" cy="4379644"/>
          </a:xfrm>
        </p:spPr>
        <p:txBody>
          <a:bodyPr>
            <a:normAutofit fontScale="92500"/>
          </a:bodyPr>
          <a:lstStyle/>
          <a:p>
            <a:r>
              <a:rPr lang="en-US" b="1" dirty="0"/>
              <a:t>I am currently in my final semester in the University of British Columbia's Masters of Public Health program, which I entered following a </a:t>
            </a:r>
            <a:r>
              <a:rPr lang="en-US" b="1" dirty="0" err="1"/>
              <a:t>Coady</a:t>
            </a:r>
            <a:r>
              <a:rPr lang="en-US" b="1" dirty="0"/>
              <a:t> Youth in Partnership placement in Rwanda. </a:t>
            </a:r>
            <a:endParaRPr lang="en-US" b="1" dirty="0" smtClean="0"/>
          </a:p>
          <a:p>
            <a:r>
              <a:rPr lang="en-US" b="1" dirty="0" smtClean="0"/>
              <a:t>I </a:t>
            </a:r>
            <a:r>
              <a:rPr lang="en-US" b="1" dirty="0"/>
              <a:t>also work in pediatric care as a community </a:t>
            </a:r>
            <a:r>
              <a:rPr lang="en-US" b="1" dirty="0" smtClean="0"/>
              <a:t>liaison </a:t>
            </a:r>
            <a:r>
              <a:rPr lang="en-US" b="1" dirty="0"/>
              <a:t>nurse. I continue to apply my undergraduate thesis work in promoting health education through volunteer work with </a:t>
            </a:r>
            <a:r>
              <a:rPr lang="en-US" b="1" dirty="0" err="1"/>
              <a:t>YouthCO</a:t>
            </a:r>
            <a:r>
              <a:rPr lang="en-US" b="1" dirty="0"/>
              <a:t>, a Vancouver-based HIV and </a:t>
            </a:r>
            <a:r>
              <a:rPr lang="en-US" b="1" dirty="0" err="1" smtClean="0"/>
              <a:t>Hep</a:t>
            </a:r>
            <a:r>
              <a:rPr lang="en-US" b="1" dirty="0" smtClean="0"/>
              <a:t>. </a:t>
            </a:r>
            <a:r>
              <a:rPr lang="en-US" b="1" dirty="0"/>
              <a:t>C community organization, and in public health knowledge translation on my blog </a:t>
            </a:r>
            <a:r>
              <a:rPr lang="en-US" b="1" dirty="0" smtClean="0">
                <a:hlinkClick r:id="rId2"/>
              </a:rPr>
              <a:t>www.infectiousideas</a:t>
            </a:r>
            <a:r>
              <a:rPr lang="en-US" b="1" dirty="0">
                <a:hlinkClick r:id="rId2"/>
              </a:rPr>
              <a:t>.</a:t>
            </a:r>
            <a:r>
              <a:rPr lang="en-US" b="1" dirty="0" smtClean="0">
                <a:hlinkClick r:id="rId2"/>
              </a:rPr>
              <a:t>ca</a:t>
            </a:r>
            <a:r>
              <a:rPr lang="en-US" b="1" dirty="0"/>
              <a:t>.</a:t>
            </a:r>
            <a:r>
              <a:rPr lang="en-US" b="1" dirty="0" smtClean="0"/>
              <a:t> </a:t>
            </a:r>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Sixth Student Research Day</a:t>
            </a:r>
            <a:r>
              <a:rPr lang="en-US" sz="2800" b="1" dirty="0"/>
              <a:t>	</a:t>
            </a:r>
            <a:r>
              <a:rPr lang="en-US" sz="2800" b="1" dirty="0" smtClean="0"/>
              <a:t>	BSc (</a:t>
            </a:r>
            <a:r>
              <a:rPr lang="en-US" sz="2800" b="1" dirty="0" err="1" smtClean="0"/>
              <a:t>Nurs</a:t>
            </a:r>
            <a:r>
              <a:rPr lang="en-US" sz="2800" b="1" dirty="0" smtClean="0"/>
              <a:t>)</a:t>
            </a:r>
            <a:endParaRPr lang="en-US" sz="2800" b="1" dirty="0"/>
          </a:p>
        </p:txBody>
      </p:sp>
      <p:pic>
        <p:nvPicPr>
          <p:cNvPr id="6" name="Picture 5" descr="O'Gorman, 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32" y="2461195"/>
            <a:ext cx="3048000" cy="4064000"/>
          </a:xfrm>
          <a:prstGeom prst="rect">
            <a:avLst/>
          </a:prstGeom>
        </p:spPr>
      </p:pic>
    </p:spTree>
    <p:extLst>
      <p:ext uri="{BB962C8B-B14F-4D97-AF65-F5344CB8AC3E}">
        <p14:creationId xmlns:p14="http://schemas.microsoft.com/office/powerpoint/2010/main" val="20155131"/>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4513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p:cNvSpPr txBox="1">
            <a:spLocks/>
          </p:cNvSpPr>
          <p:nvPr/>
        </p:nvSpPr>
        <p:spPr>
          <a:xfrm>
            <a:off x="1707530" y="5954898"/>
            <a:ext cx="7436470" cy="903102"/>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b="1" dirty="0" smtClean="0">
                <a:solidFill>
                  <a:schemeClr val="accent4"/>
                </a:solidFill>
              </a:rPr>
              <a:t>What Alumni Have to Say?</a:t>
            </a:r>
            <a:endParaRPr lang="en-US" b="1" dirty="0">
              <a:solidFill>
                <a:schemeClr val="accent4"/>
              </a:solidFill>
            </a:endParaRPr>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4847" y="0"/>
            <a:ext cx="1129153" cy="903102"/>
          </a:xfrm>
          <a:prstGeom prst="rect">
            <a:avLst/>
          </a:prstGeom>
        </p:spPr>
      </p:pic>
      <p:pic>
        <p:nvPicPr>
          <p:cNvPr id="11" name="Picture 10" descr="IMG_014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824073"/>
            <a:ext cx="1707530" cy="1280648"/>
          </a:xfrm>
          <a:prstGeom prst="rect">
            <a:avLst/>
          </a:prstGeom>
        </p:spPr>
      </p:pic>
      <p:pic>
        <p:nvPicPr>
          <p:cNvPr id="2" name="Picture 1" descr="IMG_0128.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62778"/>
            <a:ext cx="1707530" cy="1280647"/>
          </a:xfrm>
          <a:prstGeom prst="rect">
            <a:avLst/>
          </a:prstGeom>
        </p:spPr>
      </p:pic>
      <p:pic>
        <p:nvPicPr>
          <p:cNvPr id="3" name="Picture 2" descr="IMG_0132.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1543425"/>
            <a:ext cx="1707530" cy="1280648"/>
          </a:xfrm>
          <a:prstGeom prst="rect">
            <a:avLst/>
          </a:prstGeom>
        </p:spPr>
      </p:pic>
      <p:pic>
        <p:nvPicPr>
          <p:cNvPr id="7" name="Picture 6" descr="IMG_014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4104721"/>
            <a:ext cx="1678924" cy="1259193"/>
          </a:xfrm>
          <a:prstGeom prst="rect">
            <a:avLst/>
          </a:prstGeom>
        </p:spPr>
      </p:pic>
      <p:pic>
        <p:nvPicPr>
          <p:cNvPr id="8" name="Picture 7" descr="IMG_0143.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 y="5363914"/>
            <a:ext cx="1678924" cy="1259193"/>
          </a:xfrm>
          <a:prstGeom prst="rect">
            <a:avLst/>
          </a:prstGeom>
        </p:spPr>
      </p:pic>
      <p:sp>
        <p:nvSpPr>
          <p:cNvPr id="16" name="Content Placeholder 2"/>
          <p:cNvSpPr txBox="1">
            <a:spLocks/>
          </p:cNvSpPr>
          <p:nvPr/>
        </p:nvSpPr>
        <p:spPr>
          <a:xfrm>
            <a:off x="1721832" y="2342141"/>
            <a:ext cx="7422167" cy="2173718"/>
          </a:xfrm>
          <a:prstGeom prst="rect">
            <a:avLst/>
          </a:prstGeom>
        </p:spPr>
        <p:txBody>
          <a:bodyPr>
            <a:normAutofit/>
          </a:bodyPr>
          <a:lst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b="1" dirty="0"/>
              <a:t>Student Research Day at </a:t>
            </a:r>
            <a:r>
              <a:rPr lang="en-US" b="1" dirty="0" err="1"/>
              <a:t>StFX</a:t>
            </a:r>
            <a:r>
              <a:rPr lang="en-US" b="1" dirty="0"/>
              <a:t> was a valuable experience that sparked my interest and built my confidence in participating in both empirical and applied research, which I have carried with me through various positions and placements, whether academic or not. (Clare O’Gorman, </a:t>
            </a:r>
            <a:r>
              <a:rPr lang="fr-FR" b="1" dirty="0"/>
              <a:t>’</a:t>
            </a:r>
            <a:r>
              <a:rPr lang="en-US" b="1" dirty="0"/>
              <a:t>06)</a:t>
            </a:r>
          </a:p>
        </p:txBody>
      </p:sp>
    </p:spTree>
    <p:extLst>
      <p:ext uri="{BB962C8B-B14F-4D97-AF65-F5344CB8AC3E}">
        <p14:creationId xmlns:p14="http://schemas.microsoft.com/office/powerpoint/2010/main" val="3158955553"/>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smtClean="0"/>
              <a:t>Andy </a:t>
            </a:r>
            <a:r>
              <a:rPr lang="en-US" b="1" dirty="0" err="1" smtClean="0"/>
              <a:t>Hirt</a:t>
            </a:r>
            <a:r>
              <a:rPr lang="en-US" b="1" dirty="0" smtClean="0"/>
              <a:t>, ‘08</a:t>
            </a:r>
            <a:endParaRPr lang="en-US" b="1" dirty="0"/>
          </a:p>
        </p:txBody>
      </p:sp>
      <p:sp>
        <p:nvSpPr>
          <p:cNvPr id="3" name="Content Placeholder 2"/>
          <p:cNvSpPr>
            <a:spLocks noGrp="1"/>
          </p:cNvSpPr>
          <p:nvPr>
            <p:ph idx="1"/>
          </p:nvPr>
        </p:nvSpPr>
        <p:spPr>
          <a:xfrm>
            <a:off x="259191" y="2478356"/>
            <a:ext cx="6091405" cy="4197307"/>
          </a:xfrm>
        </p:spPr>
        <p:txBody>
          <a:bodyPr>
            <a:normAutofit fontScale="92500" lnSpcReduction="10000"/>
          </a:bodyPr>
          <a:lstStyle/>
          <a:p>
            <a:r>
              <a:rPr lang="en-US" b="1" dirty="0"/>
              <a:t>I'm writing my thesis. I just finished a book "The Celtic Lyre" which is a music book reprint from 1885. I used the theme in my research at </a:t>
            </a:r>
            <a:r>
              <a:rPr lang="en-US" b="1" dirty="0" err="1"/>
              <a:t>StFX</a:t>
            </a:r>
            <a:r>
              <a:rPr lang="en-US" b="1" dirty="0"/>
              <a:t> when I did the re-write. I found the natural scale all over the music. Remind me to send you the copy of the intro and a few music examples. The book should be printed and launched by the end of March</a:t>
            </a:r>
            <a:r>
              <a:rPr lang="en-US" b="1" dirty="0" smtClean="0"/>
              <a:t>.</a:t>
            </a:r>
            <a:endParaRPr lang="en-US" b="1" dirty="0"/>
          </a:p>
          <a:p>
            <a:r>
              <a:rPr lang="en-US" b="1" dirty="0"/>
              <a:t>I'm a Ph.D. candidate at the University of </a:t>
            </a:r>
            <a:r>
              <a:rPr lang="en-US" b="1" dirty="0" err="1"/>
              <a:t>Otago</a:t>
            </a:r>
            <a:r>
              <a:rPr lang="en-US" b="1" dirty="0"/>
              <a:t> in New Zealand. I was the first recipient of the international scholarship </a:t>
            </a:r>
            <a:r>
              <a:rPr lang="en-US" b="1" dirty="0" err="1"/>
              <a:t>programme</a:t>
            </a:r>
            <a:r>
              <a:rPr lang="en-US" b="1" dirty="0"/>
              <a:t> (full tuition and stipend). I am due for submission in about 6 months.</a:t>
            </a:r>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Fifth Student Research Day</a:t>
            </a:r>
            <a:r>
              <a:rPr lang="en-US" sz="2800" b="1" dirty="0"/>
              <a:t>	</a:t>
            </a:r>
            <a:r>
              <a:rPr lang="en-US" sz="2800" b="1" dirty="0" smtClean="0"/>
              <a:t>	BA (Celt)</a:t>
            </a:r>
            <a:endParaRPr lang="en-US" sz="2800" b="1" dirty="0"/>
          </a:p>
        </p:txBody>
      </p:sp>
      <p:pic>
        <p:nvPicPr>
          <p:cNvPr id="7" name="Picture 6"/>
          <p:cNvPicPr>
            <a:picLocks noChangeAspect="1"/>
          </p:cNvPicPr>
          <p:nvPr/>
        </p:nvPicPr>
        <p:blipFill>
          <a:blip r:embed="rId2"/>
          <a:stretch>
            <a:fillRect/>
          </a:stretch>
        </p:blipFill>
        <p:spPr>
          <a:xfrm>
            <a:off x="6398032" y="2835477"/>
            <a:ext cx="2540000" cy="2959100"/>
          </a:xfrm>
          <a:prstGeom prst="rect">
            <a:avLst/>
          </a:prstGeom>
        </p:spPr>
      </p:pic>
    </p:spTree>
    <p:extLst>
      <p:ext uri="{BB962C8B-B14F-4D97-AF65-F5344CB8AC3E}">
        <p14:creationId xmlns:p14="http://schemas.microsoft.com/office/powerpoint/2010/main" val="20155131"/>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smtClean="0"/>
              <a:t>Kelly Cement, ‘08</a:t>
            </a:r>
            <a:endParaRPr lang="en-US" b="1" dirty="0"/>
          </a:p>
        </p:txBody>
      </p:sp>
      <p:sp>
        <p:nvSpPr>
          <p:cNvPr id="3" name="Content Placeholder 2"/>
          <p:cNvSpPr>
            <a:spLocks noGrp="1"/>
          </p:cNvSpPr>
          <p:nvPr>
            <p:ph idx="1"/>
          </p:nvPr>
        </p:nvSpPr>
        <p:spPr>
          <a:xfrm>
            <a:off x="0" y="2286000"/>
            <a:ext cx="6338161" cy="4572000"/>
          </a:xfrm>
        </p:spPr>
        <p:txBody>
          <a:bodyPr>
            <a:normAutofit fontScale="70000" lnSpcReduction="20000"/>
          </a:bodyPr>
          <a:lstStyle/>
          <a:p>
            <a:r>
              <a:rPr lang="en-US" b="1" dirty="0"/>
              <a:t>In 2008, I presented at Student Research </a:t>
            </a:r>
            <a:r>
              <a:rPr lang="en-US" b="1" dirty="0" smtClean="0"/>
              <a:t>Day on my </a:t>
            </a:r>
            <a:r>
              <a:rPr lang="en-US" b="1" dirty="0" err="1" smtClean="0"/>
              <a:t>honours</a:t>
            </a:r>
            <a:r>
              <a:rPr lang="en-US" b="1" dirty="0" smtClean="0"/>
              <a:t> </a:t>
            </a:r>
            <a:r>
              <a:rPr lang="en-US" b="1" dirty="0"/>
              <a:t>research was completed under the supervision of Dr. David </a:t>
            </a:r>
            <a:r>
              <a:rPr lang="en-US" b="1" dirty="0" err="1"/>
              <a:t>Garbary</a:t>
            </a:r>
            <a:r>
              <a:rPr lang="en-US" b="1" dirty="0"/>
              <a:t> (Biology) and the poster I presented was titled "Air bladder repair in the intertidal seaweed, </a:t>
            </a:r>
            <a:r>
              <a:rPr lang="en-US" b="1" i="1" dirty="0" err="1"/>
              <a:t>Ascophyllum</a:t>
            </a:r>
            <a:r>
              <a:rPr lang="en-US" b="1" i="1" dirty="0"/>
              <a:t> </a:t>
            </a:r>
            <a:r>
              <a:rPr lang="en-US" b="1" i="1" dirty="0" err="1" smtClean="0"/>
              <a:t>nodosum</a:t>
            </a:r>
            <a:r>
              <a:rPr lang="en-US" b="1" dirty="0" smtClean="0"/>
              <a:t>”.</a:t>
            </a:r>
            <a:endParaRPr lang="en-US" b="1" dirty="0"/>
          </a:p>
          <a:p>
            <a:r>
              <a:rPr lang="en-US" b="1" dirty="0"/>
              <a:t>Once graduating from </a:t>
            </a:r>
            <a:r>
              <a:rPr lang="en-US" b="1" dirty="0" err="1"/>
              <a:t>StFX</a:t>
            </a:r>
            <a:r>
              <a:rPr lang="en-US" b="1" dirty="0"/>
              <a:t> in 2008, I moved to BC and have been employed ever since by the </a:t>
            </a:r>
            <a:r>
              <a:rPr lang="en-US" b="1" dirty="0" err="1"/>
              <a:t>Bamfield</a:t>
            </a:r>
            <a:r>
              <a:rPr lang="en-US" b="1" dirty="0"/>
              <a:t> Marine Sciences Centre, located on the west coast of Vancouver Island. I did a brief stint as a field assistant (studying juvenile rockfish), but when the project was </a:t>
            </a:r>
            <a:r>
              <a:rPr lang="en-US" b="1" dirty="0" smtClean="0"/>
              <a:t>over</a:t>
            </a:r>
            <a:r>
              <a:rPr lang="en-US" b="1" dirty="0"/>
              <a:t> </a:t>
            </a:r>
            <a:r>
              <a:rPr lang="en-US" b="1" dirty="0" smtClean="0"/>
              <a:t>I </a:t>
            </a:r>
            <a:r>
              <a:rPr lang="en-US" b="1" dirty="0"/>
              <a:t>turned to teaching for the marine </a:t>
            </a:r>
            <a:r>
              <a:rPr lang="en-US" b="1" dirty="0" err="1"/>
              <a:t>centre's</a:t>
            </a:r>
            <a:r>
              <a:rPr lang="en-US" b="1" dirty="0"/>
              <a:t> Public Education Program. Public Education Programs teach marine biology to students of all ages through hands-on labs and field trips. </a:t>
            </a:r>
            <a:endParaRPr lang="en-US" b="1" dirty="0" smtClean="0"/>
          </a:p>
          <a:p>
            <a:r>
              <a:rPr lang="en-US" b="1" dirty="0" smtClean="0"/>
              <a:t>As </a:t>
            </a:r>
            <a:r>
              <a:rPr lang="en-US" b="1" dirty="0"/>
              <a:t>an instructor, I lead all sorts of educational beach trips, boat trips, and classroom activities designed to engage students in various topics in biology and ecology. For schools that are unable to visit the </a:t>
            </a:r>
            <a:r>
              <a:rPr lang="en-US" b="1" dirty="0" err="1"/>
              <a:t>Bamfield</a:t>
            </a:r>
            <a:r>
              <a:rPr lang="en-US" b="1" dirty="0"/>
              <a:t> Marine Sciences Centre, I also participate in the BMSC Live program, which involves connecting with classrooms through videoconferencing technology</a:t>
            </a:r>
            <a:r>
              <a:rPr lang="en-US" b="1" dirty="0" smtClean="0"/>
              <a:t>.</a:t>
            </a:r>
            <a:endParaRPr lang="en-US" b="1" dirty="0"/>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Sixth Student Research Day</a:t>
            </a:r>
            <a:r>
              <a:rPr lang="en-US" sz="2800" b="1" dirty="0"/>
              <a:t>	</a:t>
            </a:r>
            <a:r>
              <a:rPr lang="en-US" sz="2800" b="1" dirty="0" smtClean="0"/>
              <a:t>	BSc (Bio)</a:t>
            </a:r>
            <a:endParaRPr lang="en-US" sz="2800" b="1" dirty="0"/>
          </a:p>
        </p:txBody>
      </p:sp>
      <p:pic>
        <p:nvPicPr>
          <p:cNvPr id="5" name="Picture 4" descr="Cement, 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38161" y="3260605"/>
            <a:ext cx="2805839" cy="2104379"/>
          </a:xfrm>
          <a:prstGeom prst="rect">
            <a:avLst/>
          </a:prstGeom>
        </p:spPr>
      </p:pic>
    </p:spTree>
    <p:extLst>
      <p:ext uri="{BB962C8B-B14F-4D97-AF65-F5344CB8AC3E}">
        <p14:creationId xmlns:p14="http://schemas.microsoft.com/office/powerpoint/2010/main" val="2175818707"/>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4513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p:cNvSpPr txBox="1">
            <a:spLocks/>
          </p:cNvSpPr>
          <p:nvPr/>
        </p:nvSpPr>
        <p:spPr>
          <a:xfrm>
            <a:off x="1707530" y="5954898"/>
            <a:ext cx="7436470" cy="903102"/>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b="1" dirty="0" smtClean="0">
                <a:solidFill>
                  <a:schemeClr val="accent4"/>
                </a:solidFill>
              </a:rPr>
              <a:t>What Alumni Have to Say?</a:t>
            </a:r>
            <a:endParaRPr lang="en-US" b="1" dirty="0">
              <a:solidFill>
                <a:schemeClr val="accent4"/>
              </a:solidFill>
            </a:endParaRPr>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4847" y="0"/>
            <a:ext cx="1129153" cy="903102"/>
          </a:xfrm>
          <a:prstGeom prst="rect">
            <a:avLst/>
          </a:prstGeom>
        </p:spPr>
      </p:pic>
      <p:pic>
        <p:nvPicPr>
          <p:cNvPr id="9" name="Picture 8" descr="IMG_012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604" y="2827291"/>
            <a:ext cx="1693228" cy="1269921"/>
          </a:xfrm>
          <a:prstGeom prst="rect">
            <a:avLst/>
          </a:prstGeom>
        </p:spPr>
      </p:pic>
      <p:pic>
        <p:nvPicPr>
          <p:cNvPr id="10" name="Picture 9" descr="IMG_0145.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301" y="5367132"/>
            <a:ext cx="1707532" cy="1280649"/>
          </a:xfrm>
          <a:prstGeom prst="rect">
            <a:avLst/>
          </a:prstGeom>
        </p:spPr>
      </p:pic>
      <p:pic>
        <p:nvPicPr>
          <p:cNvPr id="11" name="Picture 10" descr="IMG_0149.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302" y="1546643"/>
            <a:ext cx="1707530" cy="1280648"/>
          </a:xfrm>
          <a:prstGeom prst="rect">
            <a:avLst/>
          </a:prstGeom>
        </p:spPr>
      </p:pic>
      <p:pic>
        <p:nvPicPr>
          <p:cNvPr id="12" name="Picture 11" descr="IMG_0399.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8604" y="4097212"/>
            <a:ext cx="1693227" cy="1269920"/>
          </a:xfrm>
          <a:prstGeom prst="rect">
            <a:avLst/>
          </a:prstGeom>
        </p:spPr>
      </p:pic>
      <p:pic>
        <p:nvPicPr>
          <p:cNvPr id="13" name="Picture 12" descr="IMG_0429.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4301" y="262778"/>
            <a:ext cx="1707530" cy="1280647"/>
          </a:xfrm>
          <a:prstGeom prst="rect">
            <a:avLst/>
          </a:prstGeom>
        </p:spPr>
      </p:pic>
      <p:sp>
        <p:nvSpPr>
          <p:cNvPr id="14" name="Content Placeholder 2"/>
          <p:cNvSpPr txBox="1">
            <a:spLocks/>
          </p:cNvSpPr>
          <p:nvPr/>
        </p:nvSpPr>
        <p:spPr>
          <a:xfrm>
            <a:off x="1721832" y="903102"/>
            <a:ext cx="7422167" cy="5051796"/>
          </a:xfrm>
          <a:prstGeom prst="rect">
            <a:avLst/>
          </a:prstGeom>
        </p:spPr>
        <p:txBody>
          <a:bodyPr>
            <a:normAutofit lnSpcReduction="10000"/>
          </a:bodyPr>
          <a:lst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b="1" dirty="0"/>
              <a:t>The only reason I was able to get this 'dream job', as I consider it, is because of the opportunities I had at </a:t>
            </a:r>
            <a:r>
              <a:rPr lang="en-US" b="1" dirty="0" err="1"/>
              <a:t>StFX</a:t>
            </a:r>
            <a:r>
              <a:rPr lang="en-US" b="1" dirty="0"/>
              <a:t>. My participation in Student Research Day helped me build valuable public speaking and networking skills (I used to think public speaking was absolutely terrifying), and I am extremely grateful for the additional opportunities </a:t>
            </a:r>
            <a:r>
              <a:rPr lang="en-US" b="1" dirty="0" err="1"/>
              <a:t>StFX</a:t>
            </a:r>
            <a:r>
              <a:rPr lang="en-US" b="1" dirty="0"/>
              <a:t> provided me, such as working in a professor's lab, and helping out as a biology lab demonstrator. These were all incredibly valuable experiences that helped lead me to my current profession. I have gone on to gain many more valuable life skills since leaving </a:t>
            </a:r>
            <a:r>
              <a:rPr lang="en-US" b="1" dirty="0" err="1"/>
              <a:t>StFX</a:t>
            </a:r>
            <a:r>
              <a:rPr lang="en-US" b="1" dirty="0"/>
              <a:t>, though have not yet pursued additional degrees beyond my </a:t>
            </a:r>
            <a:r>
              <a:rPr lang="en-US" b="1" dirty="0" err="1"/>
              <a:t>honours</a:t>
            </a:r>
            <a:r>
              <a:rPr lang="en-US" b="1" dirty="0"/>
              <a:t> undergraduate. To be honest, it's because I'm having too much fun with my current job to go back to school just yet! (Kelly Cement, </a:t>
            </a:r>
            <a:r>
              <a:rPr lang="fr-FR" b="1" dirty="0"/>
              <a:t>’</a:t>
            </a:r>
            <a:r>
              <a:rPr lang="en-US" b="1" dirty="0"/>
              <a:t>08)</a:t>
            </a:r>
          </a:p>
        </p:txBody>
      </p:sp>
    </p:spTree>
    <p:extLst>
      <p:ext uri="{BB962C8B-B14F-4D97-AF65-F5344CB8AC3E}">
        <p14:creationId xmlns:p14="http://schemas.microsoft.com/office/powerpoint/2010/main" val="980263712"/>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smtClean="0"/>
              <a:t>Emily Osmond, ‘08</a:t>
            </a:r>
            <a:endParaRPr lang="en-US" b="1" dirty="0"/>
          </a:p>
        </p:txBody>
      </p:sp>
      <p:sp>
        <p:nvSpPr>
          <p:cNvPr id="3" name="Content Placeholder 2"/>
          <p:cNvSpPr>
            <a:spLocks noGrp="1"/>
          </p:cNvSpPr>
          <p:nvPr>
            <p:ph idx="1"/>
          </p:nvPr>
        </p:nvSpPr>
        <p:spPr>
          <a:xfrm>
            <a:off x="0" y="2478356"/>
            <a:ext cx="9144000" cy="4379644"/>
          </a:xfrm>
        </p:spPr>
        <p:txBody>
          <a:bodyPr>
            <a:normAutofit/>
          </a:bodyPr>
          <a:lstStyle/>
          <a:p>
            <a:r>
              <a:rPr lang="en-US" b="1" dirty="0"/>
              <a:t>Currently studying Medicine (2nd Year) at Memorial University of Newfoundland in St. </a:t>
            </a:r>
            <a:r>
              <a:rPr lang="en-US" b="1" dirty="0" smtClean="0"/>
              <a:t>John’s</a:t>
            </a:r>
            <a:endParaRPr lang="en-US" b="1" dirty="0"/>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Eighth Student Research Day</a:t>
            </a:r>
            <a:r>
              <a:rPr lang="en-US" sz="2800" b="1" dirty="0"/>
              <a:t>	</a:t>
            </a:r>
            <a:r>
              <a:rPr lang="en-US" sz="2800" b="1" dirty="0" smtClean="0"/>
              <a:t>	BSc (Bio)</a:t>
            </a:r>
            <a:endParaRPr lang="en-US" sz="2800" b="1" dirty="0"/>
          </a:p>
        </p:txBody>
      </p:sp>
      <p:pic>
        <p:nvPicPr>
          <p:cNvPr id="5" name="Picture 4" descr="Osmond, E.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15330" y="3545450"/>
            <a:ext cx="3913340" cy="2935005"/>
          </a:xfrm>
          <a:prstGeom prst="rect">
            <a:avLst/>
          </a:prstGeom>
        </p:spPr>
      </p:pic>
    </p:spTree>
    <p:extLst>
      <p:ext uri="{BB962C8B-B14F-4D97-AF65-F5344CB8AC3E}">
        <p14:creationId xmlns:p14="http://schemas.microsoft.com/office/powerpoint/2010/main" val="2175818707"/>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smtClean="0"/>
              <a:t>Norma Campbell, ‘03</a:t>
            </a:r>
            <a:endParaRPr lang="en-US" b="1" dirty="0"/>
          </a:p>
        </p:txBody>
      </p:sp>
      <p:sp>
        <p:nvSpPr>
          <p:cNvPr id="3" name="Content Placeholder 2"/>
          <p:cNvSpPr>
            <a:spLocks noGrp="1"/>
          </p:cNvSpPr>
          <p:nvPr>
            <p:ph idx="1"/>
          </p:nvPr>
        </p:nvSpPr>
        <p:spPr>
          <a:xfrm>
            <a:off x="1" y="2478356"/>
            <a:ext cx="6259286" cy="4379644"/>
          </a:xfrm>
        </p:spPr>
        <p:txBody>
          <a:bodyPr>
            <a:normAutofit fontScale="85000" lnSpcReduction="20000"/>
          </a:bodyPr>
          <a:lstStyle/>
          <a:p>
            <a:r>
              <a:rPr lang="en-US" b="1" dirty="0"/>
              <a:t>I</a:t>
            </a:r>
            <a:r>
              <a:rPr lang="en-US" b="1" dirty="0" smtClean="0"/>
              <a:t> </a:t>
            </a:r>
            <a:r>
              <a:rPr lang="en-US" b="1" dirty="0"/>
              <a:t>participated in student research day for my thesis work on "Dietary Employees: Attitudes and Beliefs Toward </a:t>
            </a:r>
            <a:r>
              <a:rPr lang="en-US" b="1" dirty="0" smtClean="0"/>
              <a:t>Change”.</a:t>
            </a:r>
            <a:r>
              <a:rPr lang="en-US" b="1" dirty="0"/>
              <a:t> </a:t>
            </a:r>
            <a:r>
              <a:rPr lang="en-US" b="1" dirty="0" smtClean="0"/>
              <a:t>At </a:t>
            </a:r>
            <a:r>
              <a:rPr lang="en-US" b="1" dirty="0"/>
              <a:t>the time, I had no idea how valuable completing my thesis and participating in student research day would be.  </a:t>
            </a:r>
          </a:p>
          <a:p>
            <a:r>
              <a:rPr lang="en-US" b="1" dirty="0"/>
              <a:t>Since graduating from X, I completed my Integrated Dietetic Internship to become a Professional Dietitian, obtained the professional designation of Certified Diabetes Educator, and most recently, have gone back to school to obtain my MSc. in Community Health &amp; Epidemiology at Dalhousie University</a:t>
            </a:r>
            <a:r>
              <a:rPr lang="en-US" b="1" dirty="0" smtClean="0"/>
              <a:t>.</a:t>
            </a:r>
            <a:r>
              <a:rPr lang="en-US" b="1" dirty="0"/>
              <a:t> </a:t>
            </a:r>
            <a:r>
              <a:rPr lang="en-US" b="1" dirty="0" smtClean="0"/>
              <a:t>I </a:t>
            </a:r>
            <a:r>
              <a:rPr lang="en-US" b="1" dirty="0"/>
              <a:t>have been living in Halifax with my husband (a fellow </a:t>
            </a:r>
            <a:r>
              <a:rPr lang="en-US" b="1" dirty="0" err="1" smtClean="0"/>
              <a:t>Xaverian</a:t>
            </a:r>
            <a:r>
              <a:rPr lang="en-US" b="1" dirty="0"/>
              <a:t>) for the past several years, working extensively in community based programs focusing on chronic disease management and research, risk factor management and </a:t>
            </a:r>
            <a:r>
              <a:rPr lang="en-US" b="1" dirty="0" err="1" smtClean="0"/>
              <a:t>behaviour</a:t>
            </a:r>
            <a:r>
              <a:rPr lang="en-US" b="1" dirty="0" smtClean="0"/>
              <a:t> </a:t>
            </a:r>
            <a:r>
              <a:rPr lang="en-US" b="1" dirty="0"/>
              <a:t>change. </a:t>
            </a:r>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First Student Research Day		BSc (</a:t>
            </a:r>
            <a:r>
              <a:rPr lang="en-US" sz="2800" b="1" dirty="0" err="1" smtClean="0"/>
              <a:t>HNu</a:t>
            </a:r>
            <a:r>
              <a:rPr lang="en-US" sz="2800" b="1" dirty="0" smtClean="0"/>
              <a:t>)</a:t>
            </a:r>
            <a:endParaRPr lang="en-US" sz="2800" b="1" dirty="0"/>
          </a:p>
        </p:txBody>
      </p:sp>
      <p:pic>
        <p:nvPicPr>
          <p:cNvPr id="6" name="Picture 5" descr="Campbell, 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5314" y="2478356"/>
            <a:ext cx="2581275" cy="3924300"/>
          </a:xfrm>
          <a:prstGeom prst="rect">
            <a:avLst/>
          </a:prstGeom>
        </p:spPr>
      </p:pic>
    </p:spTree>
    <p:extLst>
      <p:ext uri="{BB962C8B-B14F-4D97-AF65-F5344CB8AC3E}">
        <p14:creationId xmlns:p14="http://schemas.microsoft.com/office/powerpoint/2010/main" val="1797030705"/>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4513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p:cNvSpPr txBox="1">
            <a:spLocks/>
          </p:cNvSpPr>
          <p:nvPr/>
        </p:nvSpPr>
        <p:spPr>
          <a:xfrm>
            <a:off x="1707530" y="5954898"/>
            <a:ext cx="7436470" cy="903102"/>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b="1" dirty="0" smtClean="0">
                <a:solidFill>
                  <a:schemeClr val="accent4"/>
                </a:solidFill>
              </a:rPr>
              <a:t>What Alumni Have to Say?</a:t>
            </a:r>
            <a:endParaRPr lang="en-US" b="1" dirty="0">
              <a:solidFill>
                <a:schemeClr val="accent4"/>
              </a:solidFill>
            </a:endParaRPr>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4847" y="0"/>
            <a:ext cx="1129153" cy="903102"/>
          </a:xfrm>
          <a:prstGeom prst="rect">
            <a:avLst/>
          </a:prstGeom>
        </p:spPr>
      </p:pic>
      <p:pic>
        <p:nvPicPr>
          <p:cNvPr id="11" name="Picture 10" descr="IMG_014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824073"/>
            <a:ext cx="1707530" cy="1280648"/>
          </a:xfrm>
          <a:prstGeom prst="rect">
            <a:avLst/>
          </a:prstGeom>
        </p:spPr>
      </p:pic>
      <p:pic>
        <p:nvPicPr>
          <p:cNvPr id="2" name="Picture 1" descr="IMG_0128.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62778"/>
            <a:ext cx="1707530" cy="1280647"/>
          </a:xfrm>
          <a:prstGeom prst="rect">
            <a:avLst/>
          </a:prstGeom>
        </p:spPr>
      </p:pic>
      <p:pic>
        <p:nvPicPr>
          <p:cNvPr id="3" name="Picture 2" descr="IMG_0132.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1543425"/>
            <a:ext cx="1707530" cy="1280648"/>
          </a:xfrm>
          <a:prstGeom prst="rect">
            <a:avLst/>
          </a:prstGeom>
        </p:spPr>
      </p:pic>
      <p:pic>
        <p:nvPicPr>
          <p:cNvPr id="7" name="Picture 6" descr="IMG_014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4104721"/>
            <a:ext cx="1678924" cy="1259193"/>
          </a:xfrm>
          <a:prstGeom prst="rect">
            <a:avLst/>
          </a:prstGeom>
        </p:spPr>
      </p:pic>
      <p:pic>
        <p:nvPicPr>
          <p:cNvPr id="8" name="Picture 7" descr="IMG_0143.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 y="5363914"/>
            <a:ext cx="1678924" cy="1259193"/>
          </a:xfrm>
          <a:prstGeom prst="rect">
            <a:avLst/>
          </a:prstGeom>
        </p:spPr>
      </p:pic>
      <p:sp>
        <p:nvSpPr>
          <p:cNvPr id="16" name="Content Placeholder 2"/>
          <p:cNvSpPr txBox="1">
            <a:spLocks/>
          </p:cNvSpPr>
          <p:nvPr/>
        </p:nvSpPr>
        <p:spPr>
          <a:xfrm>
            <a:off x="1721832" y="2243754"/>
            <a:ext cx="7422167" cy="2370492"/>
          </a:xfrm>
          <a:prstGeom prst="rect">
            <a:avLst/>
          </a:prstGeom>
        </p:spPr>
        <p:txBody>
          <a:bodyPr>
            <a:normAutofit/>
          </a:bodyPr>
          <a:lst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b="1" dirty="0"/>
              <a:t>I really enjoyed presenting at the Student Research Day. I think it is a great opportunity for students to practice presenting their research and to see all the research that is happening around campus. It allows students to get a taste of what research has to offer. Good luck to all participants! (Emily Osmond, </a:t>
            </a:r>
            <a:r>
              <a:rPr lang="fr-FR" b="1" dirty="0"/>
              <a:t>’</a:t>
            </a:r>
            <a:r>
              <a:rPr lang="en-US" b="1" dirty="0"/>
              <a:t>08)</a:t>
            </a:r>
          </a:p>
        </p:txBody>
      </p:sp>
    </p:spTree>
    <p:extLst>
      <p:ext uri="{BB962C8B-B14F-4D97-AF65-F5344CB8AC3E}">
        <p14:creationId xmlns:p14="http://schemas.microsoft.com/office/powerpoint/2010/main" val="3158955553"/>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smtClean="0"/>
              <a:t>Emma MacDonald, ‘08</a:t>
            </a:r>
            <a:endParaRPr lang="en-US" b="1" dirty="0"/>
          </a:p>
        </p:txBody>
      </p:sp>
      <p:sp>
        <p:nvSpPr>
          <p:cNvPr id="3" name="Content Placeholder 2"/>
          <p:cNvSpPr>
            <a:spLocks noGrp="1"/>
          </p:cNvSpPr>
          <p:nvPr>
            <p:ph idx="1"/>
          </p:nvPr>
        </p:nvSpPr>
        <p:spPr>
          <a:xfrm>
            <a:off x="0" y="2478356"/>
            <a:ext cx="5930359" cy="4379644"/>
          </a:xfrm>
        </p:spPr>
        <p:txBody>
          <a:bodyPr>
            <a:normAutofit/>
          </a:bodyPr>
          <a:lstStyle/>
          <a:p>
            <a:r>
              <a:rPr lang="en-US" b="1" dirty="0"/>
              <a:t>After graduation, I began my graduate studies at Ryerson University in Toronto. I received my Masters of Arts in Clinical Psychology in October of 2011. I'm currently in the first year of my PhD studies, also in Clinical Psychology at Ryerson University.</a:t>
            </a:r>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Eight Student Research Day		 BSc (Bio)</a:t>
            </a:r>
            <a:endParaRPr lang="en-US" sz="2800" b="1" dirty="0"/>
          </a:p>
        </p:txBody>
      </p:sp>
      <p:pic>
        <p:nvPicPr>
          <p:cNvPr id="6" name="Picture 5" descr="MacDonald, E.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30359" y="2478356"/>
            <a:ext cx="3032213" cy="4168978"/>
          </a:xfrm>
          <a:prstGeom prst="rect">
            <a:avLst/>
          </a:prstGeom>
        </p:spPr>
      </p:pic>
    </p:spTree>
    <p:extLst>
      <p:ext uri="{BB962C8B-B14F-4D97-AF65-F5344CB8AC3E}">
        <p14:creationId xmlns:p14="http://schemas.microsoft.com/office/powerpoint/2010/main" val="1797030705"/>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4513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p:cNvSpPr txBox="1">
            <a:spLocks/>
          </p:cNvSpPr>
          <p:nvPr/>
        </p:nvSpPr>
        <p:spPr>
          <a:xfrm>
            <a:off x="1707530" y="5954898"/>
            <a:ext cx="7436470" cy="903102"/>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b="1" dirty="0" smtClean="0">
                <a:solidFill>
                  <a:schemeClr val="accent4"/>
                </a:solidFill>
              </a:rPr>
              <a:t>What Alumni Have to Say?</a:t>
            </a:r>
            <a:endParaRPr lang="en-US" b="1" dirty="0">
              <a:solidFill>
                <a:schemeClr val="accent4"/>
              </a:solidFill>
            </a:endParaRPr>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4847" y="0"/>
            <a:ext cx="1129153" cy="903102"/>
          </a:xfrm>
          <a:prstGeom prst="rect">
            <a:avLst/>
          </a:prstGeom>
        </p:spPr>
      </p:pic>
      <p:pic>
        <p:nvPicPr>
          <p:cNvPr id="2" name="Picture 1" descr="IMG_015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881" y="446188"/>
            <a:ext cx="1145503" cy="1527337"/>
          </a:xfrm>
          <a:prstGeom prst="rect">
            <a:avLst/>
          </a:prstGeom>
        </p:spPr>
      </p:pic>
      <p:pic>
        <p:nvPicPr>
          <p:cNvPr id="3" name="Picture 2" descr="IMG_042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3513732"/>
            <a:ext cx="1163384" cy="1551179"/>
          </a:xfrm>
          <a:prstGeom prst="rect">
            <a:avLst/>
          </a:prstGeom>
        </p:spPr>
      </p:pic>
      <p:pic>
        <p:nvPicPr>
          <p:cNvPr id="7" name="Picture 6" descr="IMG_0432.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28" y="1973525"/>
            <a:ext cx="1155156" cy="1540208"/>
          </a:xfrm>
          <a:prstGeom prst="rect">
            <a:avLst/>
          </a:prstGeom>
        </p:spPr>
      </p:pic>
      <p:pic>
        <p:nvPicPr>
          <p:cNvPr id="8" name="Picture 7" descr="IMG_044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7881" y="5064911"/>
            <a:ext cx="1145503" cy="1527337"/>
          </a:xfrm>
          <a:prstGeom prst="rect">
            <a:avLst/>
          </a:prstGeom>
        </p:spPr>
      </p:pic>
      <p:sp>
        <p:nvSpPr>
          <p:cNvPr id="14" name="Content Placeholder 2"/>
          <p:cNvSpPr txBox="1">
            <a:spLocks/>
          </p:cNvSpPr>
          <p:nvPr/>
        </p:nvSpPr>
        <p:spPr>
          <a:xfrm>
            <a:off x="1163384" y="2190089"/>
            <a:ext cx="7980615" cy="2477823"/>
          </a:xfrm>
          <a:prstGeom prst="rect">
            <a:avLst/>
          </a:prstGeom>
        </p:spPr>
        <p:txBody>
          <a:bodyPr>
            <a:normAutofit/>
          </a:bodyPr>
          <a:lst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b="1" dirty="0"/>
              <a:t>Having graduated from X almost three years ago, I truly appreciate the unique opportunities for X students. Events like the </a:t>
            </a:r>
            <a:r>
              <a:rPr lang="en-US" b="1" dirty="0" err="1"/>
              <a:t>StFX</a:t>
            </a:r>
            <a:r>
              <a:rPr lang="en-US" b="1" dirty="0"/>
              <a:t> Student Research Day are a great way for students to showcase their work, and also to learn about other research being conducted at X. I hope that students continue to take advantage of this excellent event each year! </a:t>
            </a:r>
            <a:r>
              <a:rPr lang="en-US" b="1" dirty="0" smtClean="0"/>
              <a:t>(Emma MacDonald, ‘08)</a:t>
            </a:r>
            <a:endParaRPr lang="en-US" b="1" dirty="0"/>
          </a:p>
        </p:txBody>
      </p:sp>
    </p:spTree>
    <p:extLst>
      <p:ext uri="{BB962C8B-B14F-4D97-AF65-F5344CB8AC3E}">
        <p14:creationId xmlns:p14="http://schemas.microsoft.com/office/powerpoint/2010/main" val="2730842005"/>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smtClean="0"/>
              <a:t>Stephanie </a:t>
            </a:r>
            <a:r>
              <a:rPr lang="en-US" b="1" dirty="0" err="1" smtClean="0"/>
              <a:t>Fage</a:t>
            </a:r>
            <a:r>
              <a:rPr lang="en-US" b="1" dirty="0" smtClean="0"/>
              <a:t>, ‘09</a:t>
            </a:r>
            <a:endParaRPr lang="en-US" b="1" dirty="0"/>
          </a:p>
        </p:txBody>
      </p:sp>
      <p:sp>
        <p:nvSpPr>
          <p:cNvPr id="3" name="Content Placeholder 2"/>
          <p:cNvSpPr>
            <a:spLocks noGrp="1"/>
          </p:cNvSpPr>
          <p:nvPr>
            <p:ph idx="1"/>
          </p:nvPr>
        </p:nvSpPr>
        <p:spPr>
          <a:xfrm>
            <a:off x="259190" y="2478356"/>
            <a:ext cx="5988423" cy="3871247"/>
          </a:xfrm>
        </p:spPr>
        <p:txBody>
          <a:bodyPr>
            <a:normAutofit/>
          </a:bodyPr>
          <a:lstStyle/>
          <a:p>
            <a:r>
              <a:rPr lang="en-US" b="1" dirty="0" smtClean="0"/>
              <a:t>I </a:t>
            </a:r>
            <a:r>
              <a:rPr lang="en-US" b="1" dirty="0"/>
              <a:t>am currently completing my Master of Science at Dalhousie University in </a:t>
            </a:r>
            <a:r>
              <a:rPr lang="en-US" b="1" dirty="0" smtClean="0"/>
              <a:t>Human Communication </a:t>
            </a:r>
            <a:r>
              <a:rPr lang="en-US" b="1" dirty="0"/>
              <a:t>Disorders, Speech-Language Pathology. </a:t>
            </a:r>
          </a:p>
          <a:p>
            <a:r>
              <a:rPr lang="en-US" b="1" dirty="0"/>
              <a:t>I thoroughly enjoyed my time at </a:t>
            </a:r>
            <a:r>
              <a:rPr lang="en-US" b="1" dirty="0" err="1" smtClean="0"/>
              <a:t>StFX</a:t>
            </a:r>
            <a:r>
              <a:rPr lang="en-US" b="1" dirty="0" smtClean="0"/>
              <a:t> </a:t>
            </a:r>
            <a:r>
              <a:rPr lang="en-US" b="1" dirty="0"/>
              <a:t>and highly value the research experience I was able to gain while completing my undergraduate degree. </a:t>
            </a:r>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Seventh Student Research Day	BA (Psych)</a:t>
            </a:r>
            <a:endParaRPr lang="en-US" sz="2800" b="1" dirty="0"/>
          </a:p>
        </p:txBody>
      </p:sp>
      <p:pic>
        <p:nvPicPr>
          <p:cNvPr id="6" name="Picture 5" descr="Fage, 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47613" y="2958867"/>
            <a:ext cx="2746023" cy="2906444"/>
          </a:xfrm>
          <a:prstGeom prst="rect">
            <a:avLst/>
          </a:prstGeom>
        </p:spPr>
      </p:pic>
    </p:spTree>
    <p:extLst>
      <p:ext uri="{BB962C8B-B14F-4D97-AF65-F5344CB8AC3E}">
        <p14:creationId xmlns:p14="http://schemas.microsoft.com/office/powerpoint/2010/main" val="20155131"/>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4513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p:cNvSpPr txBox="1">
            <a:spLocks/>
          </p:cNvSpPr>
          <p:nvPr/>
        </p:nvSpPr>
        <p:spPr>
          <a:xfrm>
            <a:off x="1707530" y="5954898"/>
            <a:ext cx="7436470" cy="903102"/>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b="1" dirty="0" smtClean="0">
                <a:solidFill>
                  <a:schemeClr val="accent4"/>
                </a:solidFill>
              </a:rPr>
              <a:t>What Alumni Have to Say?</a:t>
            </a:r>
            <a:endParaRPr lang="en-US" b="1" dirty="0">
              <a:solidFill>
                <a:schemeClr val="accent4"/>
              </a:solidFill>
            </a:endParaRPr>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4847" y="0"/>
            <a:ext cx="1129153" cy="903102"/>
          </a:xfrm>
          <a:prstGeom prst="rect">
            <a:avLst/>
          </a:prstGeom>
        </p:spPr>
      </p:pic>
      <p:pic>
        <p:nvPicPr>
          <p:cNvPr id="9" name="Picture 8" descr="IMG_012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604" y="2827291"/>
            <a:ext cx="1693228" cy="1269921"/>
          </a:xfrm>
          <a:prstGeom prst="rect">
            <a:avLst/>
          </a:prstGeom>
        </p:spPr>
      </p:pic>
      <p:pic>
        <p:nvPicPr>
          <p:cNvPr id="10" name="Picture 9" descr="IMG_0145.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301" y="5367132"/>
            <a:ext cx="1707532" cy="1280649"/>
          </a:xfrm>
          <a:prstGeom prst="rect">
            <a:avLst/>
          </a:prstGeom>
        </p:spPr>
      </p:pic>
      <p:pic>
        <p:nvPicPr>
          <p:cNvPr id="11" name="Picture 10" descr="IMG_0149.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302" y="1546643"/>
            <a:ext cx="1707530" cy="1280648"/>
          </a:xfrm>
          <a:prstGeom prst="rect">
            <a:avLst/>
          </a:prstGeom>
        </p:spPr>
      </p:pic>
      <p:pic>
        <p:nvPicPr>
          <p:cNvPr id="12" name="Picture 11" descr="IMG_0399.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8604" y="4097212"/>
            <a:ext cx="1693227" cy="1269920"/>
          </a:xfrm>
          <a:prstGeom prst="rect">
            <a:avLst/>
          </a:prstGeom>
        </p:spPr>
      </p:pic>
      <p:pic>
        <p:nvPicPr>
          <p:cNvPr id="13" name="Picture 12" descr="IMG_0429.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4301" y="262778"/>
            <a:ext cx="1707530" cy="1280647"/>
          </a:xfrm>
          <a:prstGeom prst="rect">
            <a:avLst/>
          </a:prstGeom>
        </p:spPr>
      </p:pic>
      <p:sp>
        <p:nvSpPr>
          <p:cNvPr id="14" name="Content Placeholder 2"/>
          <p:cNvSpPr txBox="1">
            <a:spLocks/>
          </p:cNvSpPr>
          <p:nvPr/>
        </p:nvSpPr>
        <p:spPr>
          <a:xfrm>
            <a:off x="1721832" y="3012959"/>
            <a:ext cx="7422167" cy="832082"/>
          </a:xfrm>
          <a:prstGeom prst="rect">
            <a:avLst/>
          </a:prstGeom>
        </p:spPr>
        <p:txBody>
          <a:bodyPr>
            <a:normAutofit/>
          </a:bodyPr>
          <a:lst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b="1" dirty="0"/>
              <a:t>Have fun at Student Research Day and congratulations on all of your hard work! (Stephanie </a:t>
            </a:r>
            <a:r>
              <a:rPr lang="en-US" b="1" dirty="0" err="1"/>
              <a:t>Fage</a:t>
            </a:r>
            <a:r>
              <a:rPr lang="en-US" b="1" dirty="0"/>
              <a:t>, </a:t>
            </a:r>
            <a:r>
              <a:rPr lang="fr-FR" b="1" dirty="0"/>
              <a:t>’</a:t>
            </a:r>
            <a:r>
              <a:rPr lang="en-US" b="1" dirty="0"/>
              <a:t>09)</a:t>
            </a:r>
          </a:p>
        </p:txBody>
      </p:sp>
    </p:spTree>
    <p:extLst>
      <p:ext uri="{BB962C8B-B14F-4D97-AF65-F5344CB8AC3E}">
        <p14:creationId xmlns:p14="http://schemas.microsoft.com/office/powerpoint/2010/main" val="980263712"/>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smtClean="0"/>
              <a:t>Mitchell Clark, ‘09</a:t>
            </a:r>
            <a:endParaRPr lang="en-US" b="1" dirty="0"/>
          </a:p>
        </p:txBody>
      </p:sp>
      <p:sp>
        <p:nvSpPr>
          <p:cNvPr id="3" name="Content Placeholder 2"/>
          <p:cNvSpPr>
            <a:spLocks noGrp="1"/>
          </p:cNvSpPr>
          <p:nvPr>
            <p:ph idx="1"/>
          </p:nvPr>
        </p:nvSpPr>
        <p:spPr>
          <a:xfrm>
            <a:off x="259189" y="2409714"/>
            <a:ext cx="8758897" cy="2351069"/>
          </a:xfrm>
        </p:spPr>
        <p:txBody>
          <a:bodyPr>
            <a:normAutofit/>
          </a:bodyPr>
          <a:lstStyle/>
          <a:p>
            <a:r>
              <a:rPr lang="en-US" b="1" dirty="0"/>
              <a:t>I'm in my 4th year of medical school in New York City and I'm going into </a:t>
            </a:r>
            <a:r>
              <a:rPr lang="en-US" b="1" dirty="0" err="1" smtClean="0"/>
              <a:t>Gyn</a:t>
            </a:r>
            <a:r>
              <a:rPr lang="en-US" b="1" dirty="0" smtClean="0"/>
              <a:t> </a:t>
            </a:r>
            <a:r>
              <a:rPr lang="en-US" b="1" dirty="0"/>
              <a:t>Surgery. </a:t>
            </a:r>
            <a:endParaRPr lang="en-US" b="1" dirty="0" smtClean="0"/>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Seventh Student Research Day		BSc (Bio)</a:t>
            </a:r>
            <a:endParaRPr lang="en-US" sz="2800" b="1" dirty="0"/>
          </a:p>
        </p:txBody>
      </p:sp>
      <p:pic>
        <p:nvPicPr>
          <p:cNvPr id="6" name="Picture 5" descr="Clark, M.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2935520" y="3526768"/>
            <a:ext cx="3272961" cy="2444619"/>
          </a:xfrm>
          <a:prstGeom prst="rect">
            <a:avLst/>
          </a:prstGeom>
        </p:spPr>
      </p:pic>
    </p:spTree>
    <p:extLst>
      <p:ext uri="{BB962C8B-B14F-4D97-AF65-F5344CB8AC3E}">
        <p14:creationId xmlns:p14="http://schemas.microsoft.com/office/powerpoint/2010/main" val="20155131"/>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4513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p:cNvSpPr txBox="1">
            <a:spLocks/>
          </p:cNvSpPr>
          <p:nvPr/>
        </p:nvSpPr>
        <p:spPr>
          <a:xfrm>
            <a:off x="1707530" y="5954898"/>
            <a:ext cx="7436470" cy="903102"/>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b="1" dirty="0" smtClean="0">
                <a:solidFill>
                  <a:schemeClr val="accent4"/>
                </a:solidFill>
              </a:rPr>
              <a:t>What Alumni Have to Say?</a:t>
            </a:r>
            <a:endParaRPr lang="en-US" b="1" dirty="0">
              <a:solidFill>
                <a:schemeClr val="accent4"/>
              </a:solidFill>
            </a:endParaRPr>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4847" y="0"/>
            <a:ext cx="1129153" cy="903102"/>
          </a:xfrm>
          <a:prstGeom prst="rect">
            <a:avLst/>
          </a:prstGeom>
        </p:spPr>
      </p:pic>
      <p:pic>
        <p:nvPicPr>
          <p:cNvPr id="11" name="Picture 10" descr="IMG_014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824073"/>
            <a:ext cx="1707530" cy="1280648"/>
          </a:xfrm>
          <a:prstGeom prst="rect">
            <a:avLst/>
          </a:prstGeom>
        </p:spPr>
      </p:pic>
      <p:pic>
        <p:nvPicPr>
          <p:cNvPr id="2" name="Picture 1" descr="IMG_0128.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62778"/>
            <a:ext cx="1707530" cy="1280647"/>
          </a:xfrm>
          <a:prstGeom prst="rect">
            <a:avLst/>
          </a:prstGeom>
        </p:spPr>
      </p:pic>
      <p:pic>
        <p:nvPicPr>
          <p:cNvPr id="3" name="Picture 2" descr="IMG_0132.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1543425"/>
            <a:ext cx="1707530" cy="1280648"/>
          </a:xfrm>
          <a:prstGeom prst="rect">
            <a:avLst/>
          </a:prstGeom>
        </p:spPr>
      </p:pic>
      <p:pic>
        <p:nvPicPr>
          <p:cNvPr id="7" name="Picture 6" descr="IMG_014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4104721"/>
            <a:ext cx="1678924" cy="1259193"/>
          </a:xfrm>
          <a:prstGeom prst="rect">
            <a:avLst/>
          </a:prstGeom>
        </p:spPr>
      </p:pic>
      <p:pic>
        <p:nvPicPr>
          <p:cNvPr id="8" name="Picture 7" descr="IMG_0143.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 y="5363914"/>
            <a:ext cx="1678924" cy="1259193"/>
          </a:xfrm>
          <a:prstGeom prst="rect">
            <a:avLst/>
          </a:prstGeom>
        </p:spPr>
      </p:pic>
      <p:sp>
        <p:nvSpPr>
          <p:cNvPr id="16" name="Content Placeholder 2"/>
          <p:cNvSpPr txBox="1">
            <a:spLocks/>
          </p:cNvSpPr>
          <p:nvPr/>
        </p:nvSpPr>
        <p:spPr>
          <a:xfrm>
            <a:off x="1721832" y="2082758"/>
            <a:ext cx="7422167" cy="2692485"/>
          </a:xfrm>
          <a:prstGeom prst="rect">
            <a:avLst/>
          </a:prstGeom>
        </p:spPr>
        <p:txBody>
          <a:bodyPr>
            <a:normAutofit/>
          </a:bodyPr>
          <a:lst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b="1" dirty="0"/>
              <a:t>I participated in 2009 and research day gave me the opportunity to display my hard work and research to my peers and colleagues while gaining valuable presentation skills I've carried on into my professional career. Hope you have a successful research day this year and thanks so much for all your hard work to make this event possible. (Mitchell Clark, </a:t>
            </a:r>
            <a:r>
              <a:rPr lang="en-US" b="1" dirty="0" smtClean="0"/>
              <a:t>‘09)</a:t>
            </a:r>
            <a:endParaRPr lang="en-US" b="1" dirty="0"/>
          </a:p>
        </p:txBody>
      </p:sp>
    </p:spTree>
    <p:extLst>
      <p:ext uri="{BB962C8B-B14F-4D97-AF65-F5344CB8AC3E}">
        <p14:creationId xmlns:p14="http://schemas.microsoft.com/office/powerpoint/2010/main" val="1692872584"/>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smtClean="0"/>
              <a:t>Andrew </a:t>
            </a:r>
            <a:r>
              <a:rPr lang="en-US" b="1" dirty="0" err="1" smtClean="0"/>
              <a:t>Adamczyk</a:t>
            </a:r>
            <a:r>
              <a:rPr lang="en-US" b="1" dirty="0" smtClean="0"/>
              <a:t>, 09</a:t>
            </a:r>
            <a:endParaRPr lang="en-US" b="1" dirty="0"/>
          </a:p>
        </p:txBody>
      </p:sp>
      <p:sp>
        <p:nvSpPr>
          <p:cNvPr id="3" name="Content Placeholder 2"/>
          <p:cNvSpPr>
            <a:spLocks noGrp="1"/>
          </p:cNvSpPr>
          <p:nvPr>
            <p:ph idx="1"/>
          </p:nvPr>
        </p:nvSpPr>
        <p:spPr>
          <a:xfrm>
            <a:off x="259191" y="2460461"/>
            <a:ext cx="4713000" cy="4211939"/>
          </a:xfrm>
        </p:spPr>
        <p:txBody>
          <a:bodyPr>
            <a:normAutofit/>
          </a:bodyPr>
          <a:lstStyle/>
          <a:p>
            <a:r>
              <a:rPr lang="en-US" b="1" dirty="0" smtClean="0"/>
              <a:t>Degrees achieved: </a:t>
            </a:r>
          </a:p>
          <a:p>
            <a:pPr lvl="1"/>
            <a:r>
              <a:rPr lang="en-US" b="1" dirty="0" smtClean="0"/>
              <a:t>Bachelor of Science (</a:t>
            </a:r>
            <a:r>
              <a:rPr lang="en-US" b="1" dirty="0" err="1" smtClean="0"/>
              <a:t>Honours</a:t>
            </a:r>
            <a:r>
              <a:rPr lang="en-US" b="1" dirty="0" smtClean="0"/>
              <a:t>) in Human Kinetics, St. Francis Xavier University, 2009; and Master of Science, </a:t>
            </a:r>
            <a:r>
              <a:rPr lang="en-US" b="1" dirty="0"/>
              <a:t>Dalhousie University </a:t>
            </a:r>
            <a:r>
              <a:rPr lang="en-US" b="1" dirty="0" smtClean="0"/>
              <a:t>(Department </a:t>
            </a:r>
            <a:r>
              <a:rPr lang="en-US" b="1" dirty="0"/>
              <a:t>of Physiology and Biophysics</a:t>
            </a:r>
            <a:r>
              <a:rPr lang="en-US" b="1" dirty="0" smtClean="0"/>
              <a:t>), 2011</a:t>
            </a:r>
            <a:endParaRPr lang="en-US" b="1" dirty="0"/>
          </a:p>
          <a:p>
            <a:r>
              <a:rPr lang="en-US" b="1" dirty="0"/>
              <a:t>Where am I </a:t>
            </a:r>
            <a:r>
              <a:rPr lang="en-US" b="1" dirty="0" smtClean="0"/>
              <a:t>now:</a:t>
            </a:r>
          </a:p>
          <a:p>
            <a:pPr lvl="1"/>
            <a:r>
              <a:rPr lang="en-US" b="1" dirty="0" smtClean="0"/>
              <a:t>Presently at the </a:t>
            </a:r>
            <a:r>
              <a:rPr lang="en-US" b="1" dirty="0"/>
              <a:t>University of Ottawa Medical program projected to graduate in </a:t>
            </a:r>
            <a:r>
              <a:rPr lang="en-US" b="1" dirty="0" smtClean="0"/>
              <a:t>2015.</a:t>
            </a:r>
            <a:endParaRPr lang="en-US" b="1" dirty="0"/>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Seventh Student Research Day	BSc (</a:t>
            </a:r>
            <a:r>
              <a:rPr lang="en-US" sz="2800" b="1" dirty="0" err="1" smtClean="0"/>
              <a:t>HKin</a:t>
            </a:r>
            <a:r>
              <a:rPr lang="en-US" sz="2800" b="1" dirty="0" smtClean="0"/>
              <a:t>)</a:t>
            </a:r>
            <a:endParaRPr lang="en-US" sz="2800" b="1" dirty="0"/>
          </a:p>
        </p:txBody>
      </p:sp>
      <p:pic>
        <p:nvPicPr>
          <p:cNvPr id="6" name="Picture 5"/>
          <p:cNvPicPr>
            <a:picLocks noChangeAspect="1"/>
          </p:cNvPicPr>
          <p:nvPr/>
        </p:nvPicPr>
        <p:blipFill>
          <a:blip r:embed="rId2"/>
          <a:stretch>
            <a:fillRect/>
          </a:stretch>
        </p:blipFill>
        <p:spPr>
          <a:xfrm>
            <a:off x="5058866" y="2986111"/>
            <a:ext cx="3959932" cy="2969949"/>
          </a:xfrm>
          <a:prstGeom prst="rect">
            <a:avLst/>
          </a:prstGeom>
        </p:spPr>
      </p:pic>
    </p:spTree>
    <p:extLst>
      <p:ext uri="{BB962C8B-B14F-4D97-AF65-F5344CB8AC3E}">
        <p14:creationId xmlns:p14="http://schemas.microsoft.com/office/powerpoint/2010/main" val="20155131"/>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4513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p:cNvSpPr txBox="1">
            <a:spLocks/>
          </p:cNvSpPr>
          <p:nvPr/>
        </p:nvSpPr>
        <p:spPr>
          <a:xfrm>
            <a:off x="1707530" y="5954898"/>
            <a:ext cx="7436470" cy="903102"/>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b="1" dirty="0" smtClean="0">
                <a:solidFill>
                  <a:schemeClr val="accent4"/>
                </a:solidFill>
              </a:rPr>
              <a:t>What Alumni Have to Say?</a:t>
            </a:r>
            <a:endParaRPr lang="en-US" b="1" dirty="0">
              <a:solidFill>
                <a:schemeClr val="accent4"/>
              </a:solidFill>
            </a:endParaRPr>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4847" y="0"/>
            <a:ext cx="1129153" cy="903102"/>
          </a:xfrm>
          <a:prstGeom prst="rect">
            <a:avLst/>
          </a:prstGeom>
        </p:spPr>
      </p:pic>
      <p:pic>
        <p:nvPicPr>
          <p:cNvPr id="9" name="Picture 8" descr="IMG_012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604" y="2827291"/>
            <a:ext cx="1693228" cy="1269921"/>
          </a:xfrm>
          <a:prstGeom prst="rect">
            <a:avLst/>
          </a:prstGeom>
        </p:spPr>
      </p:pic>
      <p:pic>
        <p:nvPicPr>
          <p:cNvPr id="10" name="Picture 9" descr="IMG_0145.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301" y="5367132"/>
            <a:ext cx="1707532" cy="1280649"/>
          </a:xfrm>
          <a:prstGeom prst="rect">
            <a:avLst/>
          </a:prstGeom>
        </p:spPr>
      </p:pic>
      <p:pic>
        <p:nvPicPr>
          <p:cNvPr id="11" name="Picture 10" descr="IMG_0149.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302" y="1546643"/>
            <a:ext cx="1707530" cy="1280648"/>
          </a:xfrm>
          <a:prstGeom prst="rect">
            <a:avLst/>
          </a:prstGeom>
        </p:spPr>
      </p:pic>
      <p:pic>
        <p:nvPicPr>
          <p:cNvPr id="12" name="Picture 11" descr="IMG_0399.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8604" y="4097212"/>
            <a:ext cx="1693227" cy="1269920"/>
          </a:xfrm>
          <a:prstGeom prst="rect">
            <a:avLst/>
          </a:prstGeom>
        </p:spPr>
      </p:pic>
      <p:pic>
        <p:nvPicPr>
          <p:cNvPr id="13" name="Picture 12" descr="IMG_0429.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4301" y="262778"/>
            <a:ext cx="1707530" cy="1280647"/>
          </a:xfrm>
          <a:prstGeom prst="rect">
            <a:avLst/>
          </a:prstGeom>
        </p:spPr>
      </p:pic>
      <p:sp>
        <p:nvSpPr>
          <p:cNvPr id="14" name="Content Placeholder 2"/>
          <p:cNvSpPr txBox="1">
            <a:spLocks/>
          </p:cNvSpPr>
          <p:nvPr/>
        </p:nvSpPr>
        <p:spPr>
          <a:xfrm>
            <a:off x="1721832" y="1742877"/>
            <a:ext cx="7422167" cy="3372247"/>
          </a:xfrm>
          <a:prstGeom prst="rect">
            <a:avLst/>
          </a:prstGeom>
        </p:spPr>
        <p:txBody>
          <a:bodyPr>
            <a:normAutofit lnSpcReduction="10000"/>
          </a:bodyPr>
          <a:lst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b="1" dirty="0"/>
              <a:t>I would have to say that the four years I spent at X have been the four best years of my life. It has been where I have have made some of my greatest friends, had some of the most amazing experiences, and developed the skills and knowledge to succeed in this ever evolving society. No matter the next educational </a:t>
            </a:r>
            <a:r>
              <a:rPr lang="en-US" b="1" dirty="0" err="1"/>
              <a:t>endeavour</a:t>
            </a:r>
            <a:r>
              <a:rPr lang="en-US" b="1" dirty="0"/>
              <a:t> or career paths you decide to choose after leaving </a:t>
            </a:r>
            <a:r>
              <a:rPr lang="en-US" b="1" dirty="0" err="1" smtClean="0"/>
              <a:t>StFX</a:t>
            </a:r>
            <a:r>
              <a:rPr lang="en-US" b="1" dirty="0"/>
              <a:t>, always remember that you are an </a:t>
            </a:r>
            <a:r>
              <a:rPr lang="en-US" b="1" dirty="0" err="1"/>
              <a:t>Xaverian</a:t>
            </a:r>
            <a:r>
              <a:rPr lang="en-US" b="1" dirty="0"/>
              <a:t>. Be proud and continue to bleed the blue and white. (Andrew </a:t>
            </a:r>
            <a:r>
              <a:rPr lang="en-US" b="1" dirty="0" err="1"/>
              <a:t>Adamczyk</a:t>
            </a:r>
            <a:r>
              <a:rPr lang="en-US" b="1" dirty="0"/>
              <a:t>, </a:t>
            </a:r>
            <a:r>
              <a:rPr lang="fr-FR" b="1" dirty="0"/>
              <a:t>’</a:t>
            </a:r>
            <a:r>
              <a:rPr lang="en-US" b="1" dirty="0"/>
              <a:t>09)</a:t>
            </a:r>
          </a:p>
        </p:txBody>
      </p:sp>
    </p:spTree>
    <p:extLst>
      <p:ext uri="{BB962C8B-B14F-4D97-AF65-F5344CB8AC3E}">
        <p14:creationId xmlns:p14="http://schemas.microsoft.com/office/powerpoint/2010/main" val="4030695767"/>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smtClean="0"/>
              <a:t>Kendra Read, ‘09</a:t>
            </a:r>
            <a:endParaRPr lang="en-US" b="1" dirty="0"/>
          </a:p>
        </p:txBody>
      </p:sp>
      <p:sp>
        <p:nvSpPr>
          <p:cNvPr id="3" name="Content Placeholder 2"/>
          <p:cNvSpPr>
            <a:spLocks noGrp="1"/>
          </p:cNvSpPr>
          <p:nvPr>
            <p:ph idx="1"/>
          </p:nvPr>
        </p:nvSpPr>
        <p:spPr>
          <a:xfrm>
            <a:off x="0" y="2478356"/>
            <a:ext cx="6264777" cy="4379644"/>
          </a:xfrm>
        </p:spPr>
        <p:txBody>
          <a:bodyPr>
            <a:normAutofit fontScale="77500" lnSpcReduction="20000"/>
          </a:bodyPr>
          <a:lstStyle/>
          <a:p>
            <a:r>
              <a:rPr lang="en-US" b="1" dirty="0" smtClean="0"/>
              <a:t>In </a:t>
            </a:r>
            <a:r>
              <a:rPr lang="en-US" b="1" dirty="0"/>
              <a:t>November of 2008, I completed the </a:t>
            </a:r>
            <a:r>
              <a:rPr lang="en-US" b="1" dirty="0" err="1"/>
              <a:t>StFX</a:t>
            </a:r>
            <a:r>
              <a:rPr lang="en-US" b="1" dirty="0"/>
              <a:t> Integrated Dietetic Internship Program and very shortly after gained employment as a Registered Dietitian (RD) at hospital in the Greater Toronto Area where I worked for about one year. </a:t>
            </a:r>
            <a:endParaRPr lang="en-US" b="1" dirty="0" smtClean="0"/>
          </a:p>
          <a:p>
            <a:r>
              <a:rPr lang="en-US" b="1" dirty="0" smtClean="0"/>
              <a:t>After </a:t>
            </a:r>
            <a:r>
              <a:rPr lang="en-US" b="1" dirty="0"/>
              <a:t>this time, I was very fortunate to have the opportunity to return to </a:t>
            </a:r>
            <a:r>
              <a:rPr lang="en-US" b="1" dirty="0" err="1"/>
              <a:t>StFX</a:t>
            </a:r>
            <a:r>
              <a:rPr lang="en-US" b="1" dirty="0"/>
              <a:t> for the 2010 winter semester to lecture for two undergraduate nutrition courses. In the fall of 2010, I returned to Ontario where I continued to work as a clinical RD for eight months. </a:t>
            </a:r>
          </a:p>
          <a:p>
            <a:r>
              <a:rPr lang="en-US" b="1" dirty="0"/>
              <a:t>In the fall of 2011, I returned to Nova Scotia to begin graduate school. At this time, I am working towards the completion of my MSc in Applied Human Nutrition at Mount Saint Vincent University in Halifax, NS. While I am studying I am also working part-time as a Research Assistant with the Applied Research Collaborations for Health team as well as with the Community University Research Alliance (CURA), Activating Change Together for Community Food Security.</a:t>
            </a:r>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Sixth Student Research Day</a:t>
            </a:r>
            <a:r>
              <a:rPr lang="en-US" sz="2800" b="1" dirty="0"/>
              <a:t>	</a:t>
            </a:r>
            <a:r>
              <a:rPr lang="en-US" sz="2800" b="1" dirty="0" smtClean="0"/>
              <a:t>	BSc (</a:t>
            </a:r>
            <a:r>
              <a:rPr lang="en-US" sz="2800" b="1" dirty="0" err="1" smtClean="0"/>
              <a:t>HNu</a:t>
            </a:r>
            <a:r>
              <a:rPr lang="en-US" sz="2800" b="1" dirty="0"/>
              <a:t>)</a:t>
            </a:r>
          </a:p>
        </p:txBody>
      </p:sp>
      <p:pic>
        <p:nvPicPr>
          <p:cNvPr id="6" name="Picture 5" descr="Read, 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12967" y="2711452"/>
            <a:ext cx="2693721" cy="3488808"/>
          </a:xfrm>
          <a:prstGeom prst="rect">
            <a:avLst/>
          </a:prstGeom>
        </p:spPr>
      </p:pic>
    </p:spTree>
    <p:extLst>
      <p:ext uri="{BB962C8B-B14F-4D97-AF65-F5344CB8AC3E}">
        <p14:creationId xmlns:p14="http://schemas.microsoft.com/office/powerpoint/2010/main" val="20155131"/>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4513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p:cNvSpPr txBox="1">
            <a:spLocks/>
          </p:cNvSpPr>
          <p:nvPr/>
        </p:nvSpPr>
        <p:spPr>
          <a:xfrm>
            <a:off x="1707530" y="5954898"/>
            <a:ext cx="7436470" cy="903102"/>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b="1" dirty="0" smtClean="0">
                <a:solidFill>
                  <a:schemeClr val="accent4"/>
                </a:solidFill>
              </a:rPr>
              <a:t>What Alumni Have to Say?</a:t>
            </a:r>
            <a:endParaRPr lang="en-US" b="1" dirty="0">
              <a:solidFill>
                <a:schemeClr val="accent4"/>
              </a:solidFill>
            </a:endParaRPr>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4847" y="0"/>
            <a:ext cx="1129153" cy="903102"/>
          </a:xfrm>
          <a:prstGeom prst="rect">
            <a:avLst/>
          </a:prstGeom>
        </p:spPr>
      </p:pic>
      <p:pic>
        <p:nvPicPr>
          <p:cNvPr id="2" name="Picture 1" descr="IMG_015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881" y="446188"/>
            <a:ext cx="1145503" cy="1527337"/>
          </a:xfrm>
          <a:prstGeom prst="rect">
            <a:avLst/>
          </a:prstGeom>
        </p:spPr>
      </p:pic>
      <p:pic>
        <p:nvPicPr>
          <p:cNvPr id="3" name="Picture 2" descr="IMG_042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3513732"/>
            <a:ext cx="1163384" cy="1551179"/>
          </a:xfrm>
          <a:prstGeom prst="rect">
            <a:avLst/>
          </a:prstGeom>
        </p:spPr>
      </p:pic>
      <p:pic>
        <p:nvPicPr>
          <p:cNvPr id="7" name="Picture 6" descr="IMG_0432.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28" y="1973525"/>
            <a:ext cx="1155156" cy="1540208"/>
          </a:xfrm>
          <a:prstGeom prst="rect">
            <a:avLst/>
          </a:prstGeom>
        </p:spPr>
      </p:pic>
      <p:pic>
        <p:nvPicPr>
          <p:cNvPr id="8" name="Picture 7" descr="IMG_044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7881" y="5064911"/>
            <a:ext cx="1145503" cy="1527337"/>
          </a:xfrm>
          <a:prstGeom prst="rect">
            <a:avLst/>
          </a:prstGeom>
        </p:spPr>
      </p:pic>
      <p:sp>
        <p:nvSpPr>
          <p:cNvPr id="14" name="Content Placeholder 2"/>
          <p:cNvSpPr txBox="1">
            <a:spLocks/>
          </p:cNvSpPr>
          <p:nvPr/>
        </p:nvSpPr>
        <p:spPr>
          <a:xfrm>
            <a:off x="1163384" y="2637301"/>
            <a:ext cx="7980615" cy="1583398"/>
          </a:xfrm>
          <a:prstGeom prst="rect">
            <a:avLst/>
          </a:prstGeom>
        </p:spPr>
        <p:txBody>
          <a:bodyPr>
            <a:normAutofit/>
          </a:bodyPr>
          <a:lst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b="1" dirty="0"/>
              <a:t>By completing an undergraduate thesis at </a:t>
            </a:r>
            <a:r>
              <a:rPr lang="en-US" b="1" dirty="0" err="1" smtClean="0"/>
              <a:t>StFX</a:t>
            </a:r>
            <a:r>
              <a:rPr lang="en-US" b="1" dirty="0" smtClean="0"/>
              <a:t> </a:t>
            </a:r>
            <a:r>
              <a:rPr lang="en-US" b="1" dirty="0"/>
              <a:t>and participating in student research day, it opened my eyes to the research world and helped strengthen my confidence to pursue it further in my career.  </a:t>
            </a:r>
            <a:r>
              <a:rPr lang="en-US" b="1" dirty="0" smtClean="0"/>
              <a:t>(Norma Campbell, </a:t>
            </a:r>
            <a:r>
              <a:rPr lang="fr-FR" b="1" dirty="0" smtClean="0"/>
              <a:t>‘</a:t>
            </a:r>
            <a:r>
              <a:rPr lang="en-US" b="1" dirty="0" smtClean="0"/>
              <a:t>03)</a:t>
            </a:r>
            <a:endParaRPr lang="en-US" b="1" dirty="0"/>
          </a:p>
        </p:txBody>
      </p:sp>
    </p:spTree>
    <p:extLst>
      <p:ext uri="{BB962C8B-B14F-4D97-AF65-F5344CB8AC3E}">
        <p14:creationId xmlns:p14="http://schemas.microsoft.com/office/powerpoint/2010/main" val="2730842005"/>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4513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p:cNvSpPr txBox="1">
            <a:spLocks/>
          </p:cNvSpPr>
          <p:nvPr/>
        </p:nvSpPr>
        <p:spPr>
          <a:xfrm>
            <a:off x="1707530" y="5954898"/>
            <a:ext cx="7436470" cy="903102"/>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b="1" dirty="0" smtClean="0">
                <a:solidFill>
                  <a:schemeClr val="accent4"/>
                </a:solidFill>
              </a:rPr>
              <a:t>What Alumni Have to Say?</a:t>
            </a:r>
            <a:endParaRPr lang="en-US" b="1" dirty="0">
              <a:solidFill>
                <a:schemeClr val="accent4"/>
              </a:solidFill>
            </a:endParaRPr>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4847" y="0"/>
            <a:ext cx="1129153" cy="903102"/>
          </a:xfrm>
          <a:prstGeom prst="rect">
            <a:avLst/>
          </a:prstGeom>
        </p:spPr>
      </p:pic>
      <p:pic>
        <p:nvPicPr>
          <p:cNvPr id="11" name="Picture 10" descr="IMG_014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824073"/>
            <a:ext cx="1707530" cy="1280648"/>
          </a:xfrm>
          <a:prstGeom prst="rect">
            <a:avLst/>
          </a:prstGeom>
        </p:spPr>
      </p:pic>
      <p:pic>
        <p:nvPicPr>
          <p:cNvPr id="2" name="Picture 1" descr="IMG_0128.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62778"/>
            <a:ext cx="1707530" cy="1280647"/>
          </a:xfrm>
          <a:prstGeom prst="rect">
            <a:avLst/>
          </a:prstGeom>
        </p:spPr>
      </p:pic>
      <p:pic>
        <p:nvPicPr>
          <p:cNvPr id="3" name="Picture 2" descr="IMG_0132.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1543425"/>
            <a:ext cx="1707530" cy="1280648"/>
          </a:xfrm>
          <a:prstGeom prst="rect">
            <a:avLst/>
          </a:prstGeom>
        </p:spPr>
      </p:pic>
      <p:pic>
        <p:nvPicPr>
          <p:cNvPr id="7" name="Picture 6" descr="IMG_014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4104721"/>
            <a:ext cx="1678924" cy="1259193"/>
          </a:xfrm>
          <a:prstGeom prst="rect">
            <a:avLst/>
          </a:prstGeom>
        </p:spPr>
      </p:pic>
      <p:pic>
        <p:nvPicPr>
          <p:cNvPr id="8" name="Picture 7" descr="IMG_0143.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 y="5363914"/>
            <a:ext cx="1678924" cy="1259193"/>
          </a:xfrm>
          <a:prstGeom prst="rect">
            <a:avLst/>
          </a:prstGeom>
        </p:spPr>
      </p:pic>
      <p:sp>
        <p:nvSpPr>
          <p:cNvPr id="16" name="Content Placeholder 2"/>
          <p:cNvSpPr txBox="1">
            <a:spLocks/>
          </p:cNvSpPr>
          <p:nvPr/>
        </p:nvSpPr>
        <p:spPr>
          <a:xfrm>
            <a:off x="1721832" y="2297420"/>
            <a:ext cx="7422167" cy="2263161"/>
          </a:xfrm>
          <a:prstGeom prst="rect">
            <a:avLst/>
          </a:prstGeom>
        </p:spPr>
        <p:txBody>
          <a:bodyPr>
            <a:normAutofit/>
          </a:bodyPr>
          <a:lst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b="1" dirty="0"/>
              <a:t>The </a:t>
            </a:r>
            <a:r>
              <a:rPr lang="en-US" b="1" dirty="0" err="1"/>
              <a:t>StFX</a:t>
            </a:r>
            <a:r>
              <a:rPr lang="en-US" b="1" dirty="0"/>
              <a:t> Student Research Day provided me with a great opportunity to share my undergraduate thesis work with the </a:t>
            </a:r>
            <a:r>
              <a:rPr lang="en-US" b="1" dirty="0" err="1"/>
              <a:t>StFX</a:t>
            </a:r>
            <a:r>
              <a:rPr lang="en-US" b="1" dirty="0"/>
              <a:t> community. The research day is a great way to communicate your research findings to others and learn about other research activities happening on campus. (Kendra Read, </a:t>
            </a:r>
            <a:r>
              <a:rPr lang="fr-FR" b="1" dirty="0" smtClean="0"/>
              <a:t>‘09</a:t>
            </a:r>
            <a:r>
              <a:rPr lang="en-US" b="1" dirty="0" smtClean="0"/>
              <a:t>)</a:t>
            </a:r>
            <a:endParaRPr lang="en-US" b="1" dirty="0"/>
          </a:p>
        </p:txBody>
      </p:sp>
    </p:spTree>
    <p:extLst>
      <p:ext uri="{BB962C8B-B14F-4D97-AF65-F5344CB8AC3E}">
        <p14:creationId xmlns:p14="http://schemas.microsoft.com/office/powerpoint/2010/main" val="1692872584"/>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err="1" smtClean="0"/>
              <a:t>Kaitlyn</a:t>
            </a:r>
            <a:r>
              <a:rPr lang="en-US" b="1" dirty="0" smtClean="0"/>
              <a:t> </a:t>
            </a:r>
            <a:r>
              <a:rPr lang="en-US" b="1" dirty="0" err="1" smtClean="0"/>
              <a:t>Dolimount</a:t>
            </a:r>
            <a:r>
              <a:rPr lang="en-US" b="1" dirty="0" smtClean="0"/>
              <a:t>, ‘10</a:t>
            </a:r>
            <a:endParaRPr lang="en-US" b="1" dirty="0"/>
          </a:p>
        </p:txBody>
      </p:sp>
      <p:sp>
        <p:nvSpPr>
          <p:cNvPr id="3" name="Content Placeholder 2"/>
          <p:cNvSpPr>
            <a:spLocks noGrp="1"/>
          </p:cNvSpPr>
          <p:nvPr>
            <p:ph idx="1"/>
          </p:nvPr>
        </p:nvSpPr>
        <p:spPr>
          <a:xfrm>
            <a:off x="0" y="2478356"/>
            <a:ext cx="6865509" cy="4379644"/>
          </a:xfrm>
        </p:spPr>
        <p:txBody>
          <a:bodyPr>
            <a:normAutofit/>
          </a:bodyPr>
          <a:lstStyle/>
          <a:p>
            <a:r>
              <a:rPr lang="en-US" b="1" dirty="0"/>
              <a:t>Currently, I am attending the University of Maine in Presque Isle receiving my Post-Baccalaureate Teacher Certification degree (i.e., my </a:t>
            </a:r>
            <a:r>
              <a:rPr lang="en-US" b="1" dirty="0" err="1"/>
              <a:t>BEd</a:t>
            </a:r>
            <a:r>
              <a:rPr lang="en-US" b="1" dirty="0"/>
              <a:t>). </a:t>
            </a:r>
            <a:endParaRPr lang="en-US" b="1" dirty="0" smtClean="0"/>
          </a:p>
          <a:p>
            <a:r>
              <a:rPr lang="en-US" b="1" dirty="0" smtClean="0"/>
              <a:t>I </a:t>
            </a:r>
            <a:r>
              <a:rPr lang="en-US" b="1" dirty="0"/>
              <a:t>plan on teaching in elementary (K-8) schools upon my graduation in December, 2012</a:t>
            </a:r>
            <a:r>
              <a:rPr lang="en-US" b="1" dirty="0" smtClean="0"/>
              <a:t>.</a:t>
            </a:r>
          </a:p>
          <a:p>
            <a:r>
              <a:rPr lang="en-US" b="1" dirty="0" smtClean="0"/>
              <a:t>I </a:t>
            </a:r>
            <a:r>
              <a:rPr lang="en-US" b="1" dirty="0"/>
              <a:t>work part time for the New Brunswick Department of Education as a tutor for students who are unable to attend public school for a variety of reasons. </a:t>
            </a:r>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Eighth Student Research Day		BSc (Psych)</a:t>
            </a:r>
            <a:endParaRPr lang="en-US" sz="2800" b="1" dirty="0"/>
          </a:p>
        </p:txBody>
      </p:sp>
      <p:pic>
        <p:nvPicPr>
          <p:cNvPr id="6" name="Picture 5" descr="Dolimount, 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71475" y="2325294"/>
            <a:ext cx="1855618" cy="4048621"/>
          </a:xfrm>
          <a:prstGeom prst="rect">
            <a:avLst/>
          </a:prstGeom>
        </p:spPr>
      </p:pic>
    </p:spTree>
    <p:extLst>
      <p:ext uri="{BB962C8B-B14F-4D97-AF65-F5344CB8AC3E}">
        <p14:creationId xmlns:p14="http://schemas.microsoft.com/office/powerpoint/2010/main" val="20155131"/>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4513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p:cNvSpPr txBox="1">
            <a:spLocks/>
          </p:cNvSpPr>
          <p:nvPr/>
        </p:nvSpPr>
        <p:spPr>
          <a:xfrm>
            <a:off x="1707530" y="5954898"/>
            <a:ext cx="7436470" cy="903102"/>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b="1" dirty="0" smtClean="0">
                <a:solidFill>
                  <a:schemeClr val="accent4"/>
                </a:solidFill>
              </a:rPr>
              <a:t>What Alumni Have to Say?</a:t>
            </a:r>
            <a:endParaRPr lang="en-US" b="1" dirty="0">
              <a:solidFill>
                <a:schemeClr val="accent4"/>
              </a:solidFill>
            </a:endParaRPr>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4847" y="0"/>
            <a:ext cx="1129153" cy="903102"/>
          </a:xfrm>
          <a:prstGeom prst="rect">
            <a:avLst/>
          </a:prstGeom>
        </p:spPr>
      </p:pic>
      <p:pic>
        <p:nvPicPr>
          <p:cNvPr id="2" name="Picture 1" descr="IMG_015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881" y="446188"/>
            <a:ext cx="1145503" cy="1527337"/>
          </a:xfrm>
          <a:prstGeom prst="rect">
            <a:avLst/>
          </a:prstGeom>
        </p:spPr>
      </p:pic>
      <p:pic>
        <p:nvPicPr>
          <p:cNvPr id="3" name="Picture 2" descr="IMG_042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3513732"/>
            <a:ext cx="1163384" cy="1551179"/>
          </a:xfrm>
          <a:prstGeom prst="rect">
            <a:avLst/>
          </a:prstGeom>
        </p:spPr>
      </p:pic>
      <p:pic>
        <p:nvPicPr>
          <p:cNvPr id="7" name="Picture 6" descr="IMG_0432.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28" y="1973525"/>
            <a:ext cx="1155156" cy="1540208"/>
          </a:xfrm>
          <a:prstGeom prst="rect">
            <a:avLst/>
          </a:prstGeom>
        </p:spPr>
      </p:pic>
      <p:pic>
        <p:nvPicPr>
          <p:cNvPr id="8" name="Picture 7" descr="IMG_044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7881" y="5064911"/>
            <a:ext cx="1145503" cy="1527337"/>
          </a:xfrm>
          <a:prstGeom prst="rect">
            <a:avLst/>
          </a:prstGeom>
        </p:spPr>
      </p:pic>
      <p:sp>
        <p:nvSpPr>
          <p:cNvPr id="14" name="Content Placeholder 2"/>
          <p:cNvSpPr txBox="1">
            <a:spLocks/>
          </p:cNvSpPr>
          <p:nvPr/>
        </p:nvSpPr>
        <p:spPr>
          <a:xfrm>
            <a:off x="1163384" y="2279531"/>
            <a:ext cx="7980615" cy="2298938"/>
          </a:xfrm>
          <a:prstGeom prst="rect">
            <a:avLst/>
          </a:prstGeom>
        </p:spPr>
        <p:txBody>
          <a:bodyPr>
            <a:normAutofit lnSpcReduction="10000"/>
          </a:bodyPr>
          <a:lst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b="1" dirty="0"/>
              <a:t>Almost two years after my graduation, my time at X still holds some of my most treasured memories. The coveted ring on my right hand serves as a constant reminder of the amazing "X-</a:t>
            </a:r>
            <a:r>
              <a:rPr lang="en-US" b="1" dirty="0" err="1"/>
              <a:t>perience</a:t>
            </a:r>
            <a:r>
              <a:rPr lang="en-US" b="1" dirty="0"/>
              <a:t>" I had and I take advantage of every opportunity I get to praise and brag about </a:t>
            </a:r>
            <a:r>
              <a:rPr lang="en-US" b="1" dirty="0" err="1"/>
              <a:t>StFX</a:t>
            </a:r>
            <a:r>
              <a:rPr lang="en-US" b="1" dirty="0"/>
              <a:t>! Enjoy it! Time flies when you're having the time of your life! (</a:t>
            </a:r>
            <a:r>
              <a:rPr lang="en-US" b="1" dirty="0" err="1" smtClean="0"/>
              <a:t>Kaitlyn</a:t>
            </a:r>
            <a:r>
              <a:rPr lang="en-US" b="1" dirty="0" smtClean="0"/>
              <a:t> </a:t>
            </a:r>
            <a:r>
              <a:rPr lang="en-US" b="1" dirty="0" err="1"/>
              <a:t>Dolimount</a:t>
            </a:r>
            <a:r>
              <a:rPr lang="en-US" b="1" dirty="0"/>
              <a:t>, ‘</a:t>
            </a:r>
            <a:r>
              <a:rPr lang="en-US" b="1" dirty="0" smtClean="0"/>
              <a:t>10)</a:t>
            </a:r>
            <a:endParaRPr lang="en-US" b="1" dirty="0"/>
          </a:p>
        </p:txBody>
      </p:sp>
    </p:spTree>
    <p:extLst>
      <p:ext uri="{BB962C8B-B14F-4D97-AF65-F5344CB8AC3E}">
        <p14:creationId xmlns:p14="http://schemas.microsoft.com/office/powerpoint/2010/main" val="1825784058"/>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smtClean="0"/>
              <a:t>Carole Perry, ‘11</a:t>
            </a:r>
            <a:endParaRPr lang="en-US" b="1" dirty="0"/>
          </a:p>
        </p:txBody>
      </p:sp>
      <p:sp>
        <p:nvSpPr>
          <p:cNvPr id="3" name="Content Placeholder 2"/>
          <p:cNvSpPr>
            <a:spLocks noGrp="1"/>
          </p:cNvSpPr>
          <p:nvPr>
            <p:ph idx="1"/>
          </p:nvPr>
        </p:nvSpPr>
        <p:spPr>
          <a:xfrm>
            <a:off x="0" y="2377440"/>
            <a:ext cx="6173833" cy="4480560"/>
          </a:xfrm>
        </p:spPr>
        <p:txBody>
          <a:bodyPr>
            <a:normAutofit/>
          </a:bodyPr>
          <a:lstStyle/>
          <a:p>
            <a:r>
              <a:rPr lang="en-US" b="1" dirty="0"/>
              <a:t>Current </a:t>
            </a:r>
            <a:r>
              <a:rPr lang="en-US" b="1" dirty="0" smtClean="0"/>
              <a:t>occupation:</a:t>
            </a:r>
          </a:p>
          <a:p>
            <a:pPr lvl="1"/>
            <a:r>
              <a:rPr lang="en-US" b="1" dirty="0" smtClean="0"/>
              <a:t>I </a:t>
            </a:r>
            <a:r>
              <a:rPr lang="en-US" b="1" dirty="0"/>
              <a:t>am currently between jobs, but I did have a casual position with the Agent Orange Processing Centre within Veterans Affairs Canada</a:t>
            </a:r>
            <a:r>
              <a:rPr lang="en-US" b="1" dirty="0" smtClean="0"/>
              <a:t>.</a:t>
            </a:r>
            <a:endParaRPr lang="en-US" b="1" dirty="0"/>
          </a:p>
          <a:p>
            <a:r>
              <a:rPr lang="en-US" b="1" dirty="0" smtClean="0"/>
              <a:t>Degrees </a:t>
            </a:r>
            <a:r>
              <a:rPr lang="en-US" b="1" dirty="0"/>
              <a:t>achieved (or in process)</a:t>
            </a:r>
            <a:r>
              <a:rPr lang="en-US" b="1" dirty="0" smtClean="0"/>
              <a:t>:</a:t>
            </a:r>
          </a:p>
          <a:p>
            <a:pPr lvl="1"/>
            <a:r>
              <a:rPr lang="en-US" b="1" dirty="0" smtClean="0"/>
              <a:t>Although </a:t>
            </a:r>
            <a:r>
              <a:rPr lang="en-US" b="1" dirty="0"/>
              <a:t>I cannot tell you of any future plans as of yet, I can tell you that I graduated from </a:t>
            </a:r>
            <a:r>
              <a:rPr lang="en-US" b="1" dirty="0" err="1"/>
              <a:t>StFX</a:t>
            </a:r>
            <a:r>
              <a:rPr lang="en-US" b="1" dirty="0"/>
              <a:t> with a Bachelor of Arts degree in Anthropology and with First Class </a:t>
            </a:r>
            <a:r>
              <a:rPr lang="en-US" b="1" dirty="0" err="1"/>
              <a:t>Honours</a:t>
            </a:r>
            <a:r>
              <a:rPr lang="en-US" b="1" dirty="0"/>
              <a:t>.</a:t>
            </a:r>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Ninth Student Research Day		BA (</a:t>
            </a:r>
            <a:r>
              <a:rPr lang="en-US" sz="2800" b="1" dirty="0" err="1" smtClean="0"/>
              <a:t>Anth</a:t>
            </a:r>
            <a:r>
              <a:rPr lang="en-US" sz="2800" b="1" dirty="0" smtClean="0"/>
              <a:t>)</a:t>
            </a:r>
            <a:endParaRPr lang="en-US" sz="2800" b="1" dirty="0"/>
          </a:p>
        </p:txBody>
      </p:sp>
      <p:pic>
        <p:nvPicPr>
          <p:cNvPr id="1026" name="Picture 2" descr="C:\Users\amthomps\AppData\Local\Microsoft\Windows\Temporary Internet Files\Content.Outlook\1O28IQ84\FBp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833" y="2478356"/>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818707"/>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a:t>Max </a:t>
            </a:r>
            <a:r>
              <a:rPr lang="en-US" b="1" dirty="0" smtClean="0"/>
              <a:t>Hébert, ‘11</a:t>
            </a:r>
            <a:endParaRPr lang="en-US" b="1" dirty="0"/>
          </a:p>
        </p:txBody>
      </p:sp>
      <p:sp>
        <p:nvSpPr>
          <p:cNvPr id="3" name="Content Placeholder 2"/>
          <p:cNvSpPr>
            <a:spLocks noGrp="1"/>
          </p:cNvSpPr>
          <p:nvPr>
            <p:ph idx="1"/>
          </p:nvPr>
        </p:nvSpPr>
        <p:spPr>
          <a:xfrm>
            <a:off x="259191" y="2478356"/>
            <a:ext cx="5664127" cy="4208032"/>
          </a:xfrm>
        </p:spPr>
        <p:txBody>
          <a:bodyPr>
            <a:normAutofit/>
          </a:bodyPr>
          <a:lstStyle/>
          <a:p>
            <a:r>
              <a:rPr lang="en-US" b="1" dirty="0"/>
              <a:t>Upon graduating from </a:t>
            </a:r>
            <a:r>
              <a:rPr lang="en-US" b="1" dirty="0" err="1"/>
              <a:t>StFX</a:t>
            </a:r>
            <a:r>
              <a:rPr lang="en-US" b="1" dirty="0"/>
              <a:t> with an </a:t>
            </a:r>
            <a:r>
              <a:rPr lang="en-US" b="1" dirty="0" err="1"/>
              <a:t>Honours</a:t>
            </a:r>
            <a:r>
              <a:rPr lang="en-US" b="1" dirty="0"/>
              <a:t> degree in Psychology I went on to enter graduate studies in clinical psychology at Concordia University in Montreal. </a:t>
            </a:r>
            <a:endParaRPr lang="en-US" b="1" dirty="0" smtClean="0"/>
          </a:p>
          <a:p>
            <a:r>
              <a:rPr lang="en-US" b="1" dirty="0" smtClean="0"/>
              <a:t>I </a:t>
            </a:r>
            <a:r>
              <a:rPr lang="en-US" b="1" dirty="0"/>
              <a:t>am currently in the first year of my Masters degree. I am now designing a research study investigating language processing in younger and older adults using neuropsychological measurement techniques</a:t>
            </a:r>
            <a:r>
              <a:rPr lang="en-US" b="1" dirty="0" smtClean="0"/>
              <a:t>.</a:t>
            </a:r>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Ninth Student Research Day</a:t>
            </a:r>
            <a:r>
              <a:rPr lang="en-US" sz="2800" b="1" dirty="0"/>
              <a:t>	</a:t>
            </a:r>
            <a:r>
              <a:rPr lang="en-US" sz="2800" b="1" dirty="0" smtClean="0"/>
              <a:t>	BA (Psych)</a:t>
            </a:r>
            <a:endParaRPr lang="en-US" sz="2800" b="1" dirty="0"/>
          </a:p>
        </p:txBody>
      </p:sp>
      <p:pic>
        <p:nvPicPr>
          <p:cNvPr id="6" name="Picture 5"/>
          <p:cNvPicPr>
            <a:picLocks noChangeAspect="1"/>
          </p:cNvPicPr>
          <p:nvPr/>
        </p:nvPicPr>
        <p:blipFill>
          <a:blip r:embed="rId2"/>
          <a:stretch>
            <a:fillRect/>
          </a:stretch>
        </p:blipFill>
        <p:spPr>
          <a:xfrm>
            <a:off x="5923318" y="2478356"/>
            <a:ext cx="3085890" cy="4208032"/>
          </a:xfrm>
          <a:prstGeom prst="rect">
            <a:avLst/>
          </a:prstGeom>
        </p:spPr>
      </p:pic>
    </p:spTree>
    <p:extLst>
      <p:ext uri="{BB962C8B-B14F-4D97-AF65-F5344CB8AC3E}">
        <p14:creationId xmlns:p14="http://schemas.microsoft.com/office/powerpoint/2010/main" val="20155131"/>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4513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p:cNvSpPr txBox="1">
            <a:spLocks/>
          </p:cNvSpPr>
          <p:nvPr/>
        </p:nvSpPr>
        <p:spPr>
          <a:xfrm>
            <a:off x="1707530" y="5954898"/>
            <a:ext cx="7436470" cy="903102"/>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b="1" dirty="0" smtClean="0">
                <a:solidFill>
                  <a:schemeClr val="accent4"/>
                </a:solidFill>
              </a:rPr>
              <a:t>What Alumni Have to Say?</a:t>
            </a:r>
            <a:endParaRPr lang="en-US" b="1" dirty="0">
              <a:solidFill>
                <a:schemeClr val="accent4"/>
              </a:solidFill>
            </a:endParaRPr>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4847" y="0"/>
            <a:ext cx="1129153" cy="903102"/>
          </a:xfrm>
          <a:prstGeom prst="rect">
            <a:avLst/>
          </a:prstGeom>
        </p:spPr>
      </p:pic>
      <p:pic>
        <p:nvPicPr>
          <p:cNvPr id="2" name="Picture 1" descr="IMG_015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881" y="446188"/>
            <a:ext cx="1145503" cy="1527337"/>
          </a:xfrm>
          <a:prstGeom prst="rect">
            <a:avLst/>
          </a:prstGeom>
        </p:spPr>
      </p:pic>
      <p:pic>
        <p:nvPicPr>
          <p:cNvPr id="3" name="Picture 2" descr="IMG_042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3513732"/>
            <a:ext cx="1163384" cy="1551179"/>
          </a:xfrm>
          <a:prstGeom prst="rect">
            <a:avLst/>
          </a:prstGeom>
        </p:spPr>
      </p:pic>
      <p:pic>
        <p:nvPicPr>
          <p:cNvPr id="7" name="Picture 6" descr="IMG_0432.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28" y="1973525"/>
            <a:ext cx="1155156" cy="1540208"/>
          </a:xfrm>
          <a:prstGeom prst="rect">
            <a:avLst/>
          </a:prstGeom>
        </p:spPr>
      </p:pic>
      <p:pic>
        <p:nvPicPr>
          <p:cNvPr id="8" name="Picture 7" descr="IMG_044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7881" y="5064911"/>
            <a:ext cx="1145503" cy="1527337"/>
          </a:xfrm>
          <a:prstGeom prst="rect">
            <a:avLst/>
          </a:prstGeom>
        </p:spPr>
      </p:pic>
      <p:sp>
        <p:nvSpPr>
          <p:cNvPr id="14" name="Content Placeholder 2"/>
          <p:cNvSpPr txBox="1">
            <a:spLocks/>
          </p:cNvSpPr>
          <p:nvPr/>
        </p:nvSpPr>
        <p:spPr>
          <a:xfrm>
            <a:off x="1163384" y="2297420"/>
            <a:ext cx="7980615" cy="2263161"/>
          </a:xfrm>
          <a:prstGeom prst="rect">
            <a:avLst/>
          </a:prstGeom>
        </p:spPr>
        <p:txBody>
          <a:bodyPr>
            <a:normAutofit lnSpcReduction="10000"/>
          </a:bodyPr>
          <a:lst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b="1" dirty="0"/>
              <a:t>Student research day is an excellent experience to orient young researchers to the conference presentation environment. The skills needed to effectively prepare and present a summary of a year's worth of research are invaluable. Any student working towards a career in research can benefit from the experiences of student research day. (Max Hébert, </a:t>
            </a:r>
            <a:r>
              <a:rPr lang="en-US" b="1" dirty="0" smtClean="0"/>
              <a:t>‘11)</a:t>
            </a:r>
            <a:endParaRPr lang="en-US" b="1" dirty="0"/>
          </a:p>
        </p:txBody>
      </p:sp>
    </p:spTree>
    <p:extLst>
      <p:ext uri="{BB962C8B-B14F-4D97-AF65-F5344CB8AC3E}">
        <p14:creationId xmlns:p14="http://schemas.microsoft.com/office/powerpoint/2010/main" val="288280460"/>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489857"/>
            <a:ext cx="6400800" cy="5896429"/>
          </a:xfrm>
        </p:spPr>
        <p:txBody>
          <a:bodyPr>
            <a:normAutofit/>
          </a:bodyPr>
          <a:lstStyle/>
          <a:p>
            <a:pPr algn="l"/>
            <a:r>
              <a:rPr lang="en-US" sz="3600" b="1" dirty="0" smtClean="0"/>
              <a:t>A very special thank you to all Student Research Day alumni for their updates and reflections!</a:t>
            </a:r>
          </a:p>
          <a:p>
            <a:pPr algn="l"/>
            <a:endParaRPr lang="en-US" sz="3600" b="1" dirty="0"/>
          </a:p>
          <a:p>
            <a:pPr algn="l"/>
            <a:r>
              <a:rPr lang="en-US" sz="3600" b="1" dirty="0" smtClean="0"/>
              <a:t>All the best to the Tenth Annual Student Research Day Participants!</a:t>
            </a:r>
          </a:p>
          <a:p>
            <a:pPr algn="l"/>
            <a:endParaRPr lang="en-US" sz="3600" b="1" dirty="0"/>
          </a:p>
          <a:p>
            <a:pPr algn="ctr"/>
            <a:r>
              <a:rPr lang="en-US" sz="3600" b="1" i="1" dirty="0" smtClean="0"/>
              <a:t>Hail &amp; Health</a:t>
            </a:r>
            <a:r>
              <a:rPr lang="en-US" sz="3600" b="1" dirty="0" smtClean="0"/>
              <a:t>!</a:t>
            </a:r>
            <a:endParaRPr lang="en-US" sz="3600" b="1" i="1" dirty="0"/>
          </a:p>
        </p:txBody>
      </p:sp>
    </p:spTree>
    <p:extLst>
      <p:ext uri="{BB962C8B-B14F-4D97-AF65-F5344CB8AC3E}">
        <p14:creationId xmlns:p14="http://schemas.microsoft.com/office/powerpoint/2010/main" val="363685561"/>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xmlns:p14="http://schemas.microsoft.com/office/powerpoint/2010/main" spd="med" advTm="1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smtClean="0"/>
              <a:t>Elisabeth Duggan, ‘03</a:t>
            </a:r>
            <a:endParaRPr lang="en-US" b="1" dirty="0"/>
          </a:p>
        </p:txBody>
      </p:sp>
      <p:sp>
        <p:nvSpPr>
          <p:cNvPr id="3" name="Content Placeholder 2"/>
          <p:cNvSpPr>
            <a:spLocks noGrp="1"/>
          </p:cNvSpPr>
          <p:nvPr>
            <p:ph idx="1"/>
          </p:nvPr>
        </p:nvSpPr>
        <p:spPr>
          <a:xfrm>
            <a:off x="259191" y="2478356"/>
            <a:ext cx="6314534" cy="3871247"/>
          </a:xfrm>
        </p:spPr>
        <p:txBody>
          <a:bodyPr>
            <a:normAutofit fontScale="85000" lnSpcReduction="20000"/>
          </a:bodyPr>
          <a:lstStyle/>
          <a:p>
            <a:r>
              <a:rPr lang="en-US" b="1" dirty="0"/>
              <a:t>After completing my degree at </a:t>
            </a:r>
            <a:r>
              <a:rPr lang="en-US" b="1" dirty="0" err="1"/>
              <a:t>StFX</a:t>
            </a:r>
            <a:r>
              <a:rPr lang="en-US" b="1" dirty="0"/>
              <a:t>, I continued my studies and received a Bachelor of Sacred Theology, Bachelor of Education, and Master of Divinity</a:t>
            </a:r>
            <a:r>
              <a:rPr lang="en-US" b="1" dirty="0" smtClean="0"/>
              <a:t>.</a:t>
            </a:r>
            <a:endParaRPr lang="en-US" b="1" dirty="0"/>
          </a:p>
          <a:p>
            <a:r>
              <a:rPr lang="en-US" b="1" dirty="0"/>
              <a:t>When I was completing my thesis, I decided to participate in the first Student Research Day as an opportunity to show the research students do in the humanities, present my thesis, and be a part of higher education.  My education at </a:t>
            </a:r>
            <a:r>
              <a:rPr lang="en-US" b="1" dirty="0" err="1"/>
              <a:t>StFX</a:t>
            </a:r>
            <a:r>
              <a:rPr lang="en-US" b="1" dirty="0"/>
              <a:t> provided me with the tools to achieve greater knowledge, build a foundation of wisdom in my life, and guided me to continue my theological training</a:t>
            </a:r>
            <a:r>
              <a:rPr lang="en-US" b="1" dirty="0" smtClean="0"/>
              <a:t>.</a:t>
            </a:r>
          </a:p>
          <a:p>
            <a:r>
              <a:rPr lang="en-US" b="1" dirty="0"/>
              <a:t>At present, I am working for the Canadian Forces as a Military Chaplain at CFB </a:t>
            </a:r>
            <a:r>
              <a:rPr lang="en-US" b="1" dirty="0" err="1"/>
              <a:t>Valcartier</a:t>
            </a:r>
            <a:r>
              <a:rPr lang="en-US" b="1" dirty="0"/>
              <a:t>.</a:t>
            </a:r>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First Student Research Day</a:t>
            </a:r>
            <a:r>
              <a:rPr lang="en-US" sz="2800" b="1" dirty="0"/>
              <a:t>	</a:t>
            </a:r>
            <a:r>
              <a:rPr lang="en-US" sz="2800" b="1" dirty="0" smtClean="0"/>
              <a:t>	BA (</a:t>
            </a:r>
            <a:r>
              <a:rPr lang="en-US" sz="2800" b="1" dirty="0" err="1" smtClean="0"/>
              <a:t>Rels</a:t>
            </a:r>
            <a:r>
              <a:rPr lang="en-US" sz="2800" b="1" dirty="0" smtClean="0"/>
              <a:t>)</a:t>
            </a:r>
            <a:endParaRPr lang="en-US" sz="2800" b="1" dirty="0"/>
          </a:p>
        </p:txBody>
      </p:sp>
      <p:pic>
        <p:nvPicPr>
          <p:cNvPr id="5" name="Picture 4" descr="Duggan, E.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73724" y="2478356"/>
            <a:ext cx="2518784" cy="3582271"/>
          </a:xfrm>
          <a:prstGeom prst="rect">
            <a:avLst/>
          </a:prstGeom>
        </p:spPr>
      </p:pic>
    </p:spTree>
    <p:extLst>
      <p:ext uri="{BB962C8B-B14F-4D97-AF65-F5344CB8AC3E}">
        <p14:creationId xmlns:p14="http://schemas.microsoft.com/office/powerpoint/2010/main" val="87578331"/>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7726"/>
            <a:ext cx="8373291" cy="804652"/>
          </a:xfrm>
        </p:spPr>
        <p:txBody>
          <a:bodyPr/>
          <a:lstStyle/>
          <a:p>
            <a:pPr algn="l"/>
            <a:r>
              <a:rPr lang="en-US" b="1" dirty="0" smtClean="0"/>
              <a:t>Jennifer (Lewis) McMullen, </a:t>
            </a:r>
            <a:r>
              <a:rPr lang="en-US" b="1" dirty="0" smtClean="0"/>
              <a:t>‘03</a:t>
            </a:r>
            <a:endParaRPr lang="en-US" b="1" dirty="0"/>
          </a:p>
        </p:txBody>
      </p:sp>
      <p:sp>
        <p:nvSpPr>
          <p:cNvPr id="3" name="Content Placeholder 2"/>
          <p:cNvSpPr>
            <a:spLocks noGrp="1"/>
          </p:cNvSpPr>
          <p:nvPr>
            <p:ph idx="1"/>
          </p:nvPr>
        </p:nvSpPr>
        <p:spPr>
          <a:xfrm>
            <a:off x="259191" y="2478356"/>
            <a:ext cx="5423152" cy="3871247"/>
          </a:xfrm>
        </p:spPr>
        <p:txBody>
          <a:bodyPr>
            <a:normAutofit/>
          </a:bodyPr>
          <a:lstStyle/>
          <a:p>
            <a:r>
              <a:rPr lang="en-CA" b="1" dirty="0"/>
              <a:t>Current Occupation: Physical and Health Education Teacher/Guidance Counsellor at Pickering High School in Ontario and Mom to 2 little munchkins</a:t>
            </a:r>
          </a:p>
          <a:p>
            <a:r>
              <a:rPr lang="en-CA" b="1" dirty="0"/>
              <a:t>Degrees Achieved: BSc HK (2003), MSc Kinesiology Dalhousie University (2005), </a:t>
            </a:r>
            <a:r>
              <a:rPr lang="en-CA" b="1" dirty="0" err="1"/>
              <a:t>BEd</a:t>
            </a:r>
            <a:r>
              <a:rPr lang="en-CA" b="1" dirty="0"/>
              <a:t> York University (2006)</a:t>
            </a:r>
            <a:endParaRPr lang="en-US" b="1" dirty="0"/>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First Student Research Day</a:t>
            </a:r>
            <a:r>
              <a:rPr lang="en-US" sz="2800" b="1" dirty="0"/>
              <a:t>	</a:t>
            </a:r>
            <a:r>
              <a:rPr lang="en-US" sz="2800" b="1" dirty="0" smtClean="0"/>
              <a:t>	</a:t>
            </a:r>
            <a:r>
              <a:rPr lang="en-US" sz="2800" b="1" dirty="0" smtClean="0"/>
              <a:t>   </a:t>
            </a:r>
            <a:r>
              <a:rPr lang="en-US" sz="2800" b="1" dirty="0" err="1" smtClean="0"/>
              <a:t>BScHK</a:t>
            </a:r>
            <a:endParaRPr lang="en-US" sz="2800" b="1" dirty="0"/>
          </a:p>
        </p:txBody>
      </p:sp>
      <p:pic>
        <p:nvPicPr>
          <p:cNvPr id="2050" name="Picture 2" descr="C:\Users\amthomps\AppData\Local\Microsoft\Windows\Temporary Internet Files\Content.Outlook\1O28IQ84\JenMcMull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221" y="2824406"/>
            <a:ext cx="2500013" cy="32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032943"/>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4513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p:cNvSpPr txBox="1">
            <a:spLocks/>
          </p:cNvSpPr>
          <p:nvPr/>
        </p:nvSpPr>
        <p:spPr>
          <a:xfrm>
            <a:off x="1707530" y="5954898"/>
            <a:ext cx="7436470" cy="903102"/>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b="1" dirty="0" smtClean="0">
                <a:solidFill>
                  <a:schemeClr val="accent4"/>
                </a:solidFill>
              </a:rPr>
              <a:t>What Alumni Have to Say?</a:t>
            </a:r>
            <a:endParaRPr lang="en-US" b="1" dirty="0">
              <a:solidFill>
                <a:schemeClr val="accent4"/>
              </a:solidFill>
            </a:endParaRPr>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4847" y="0"/>
            <a:ext cx="1129153" cy="903102"/>
          </a:xfrm>
          <a:prstGeom prst="rect">
            <a:avLst/>
          </a:prstGeom>
        </p:spPr>
      </p:pic>
      <p:pic>
        <p:nvPicPr>
          <p:cNvPr id="9" name="Picture 8" descr="IMG_012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604" y="2827291"/>
            <a:ext cx="1693228" cy="1269921"/>
          </a:xfrm>
          <a:prstGeom prst="rect">
            <a:avLst/>
          </a:prstGeom>
        </p:spPr>
      </p:pic>
      <p:pic>
        <p:nvPicPr>
          <p:cNvPr id="10" name="Picture 9" descr="IMG_0145.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301" y="5367132"/>
            <a:ext cx="1707532" cy="1280649"/>
          </a:xfrm>
          <a:prstGeom prst="rect">
            <a:avLst/>
          </a:prstGeom>
        </p:spPr>
      </p:pic>
      <p:pic>
        <p:nvPicPr>
          <p:cNvPr id="11" name="Picture 10" descr="IMG_0149.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302" y="1546643"/>
            <a:ext cx="1707530" cy="1280648"/>
          </a:xfrm>
          <a:prstGeom prst="rect">
            <a:avLst/>
          </a:prstGeom>
        </p:spPr>
      </p:pic>
      <p:pic>
        <p:nvPicPr>
          <p:cNvPr id="12" name="Picture 11" descr="IMG_0399.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8604" y="4097212"/>
            <a:ext cx="1693227" cy="1269920"/>
          </a:xfrm>
          <a:prstGeom prst="rect">
            <a:avLst/>
          </a:prstGeom>
        </p:spPr>
      </p:pic>
      <p:pic>
        <p:nvPicPr>
          <p:cNvPr id="13" name="Picture 12" descr="IMG_0429.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4301" y="262778"/>
            <a:ext cx="1707530" cy="1280647"/>
          </a:xfrm>
          <a:prstGeom prst="rect">
            <a:avLst/>
          </a:prstGeom>
        </p:spPr>
      </p:pic>
      <p:sp>
        <p:nvSpPr>
          <p:cNvPr id="14" name="Content Placeholder 2"/>
          <p:cNvSpPr txBox="1">
            <a:spLocks/>
          </p:cNvSpPr>
          <p:nvPr/>
        </p:nvSpPr>
        <p:spPr>
          <a:xfrm>
            <a:off x="1721832" y="903102"/>
            <a:ext cx="7422167" cy="5051796"/>
          </a:xfrm>
          <a:prstGeom prst="rect">
            <a:avLst/>
          </a:prstGeom>
        </p:spPr>
        <p:txBody>
          <a:bodyPr>
            <a:normAutofit fontScale="92500"/>
          </a:bodyPr>
          <a:lst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CA" b="1" dirty="0"/>
              <a:t>"My time at </a:t>
            </a:r>
            <a:r>
              <a:rPr lang="en-CA" b="1" dirty="0" err="1" smtClean="0"/>
              <a:t>StFX</a:t>
            </a:r>
            <a:r>
              <a:rPr lang="en-CA" b="1" dirty="0" smtClean="0"/>
              <a:t> </a:t>
            </a:r>
            <a:r>
              <a:rPr lang="en-CA" b="1" dirty="0"/>
              <a:t>represents one of the most rewarding experiences of my life. </a:t>
            </a:r>
            <a:r>
              <a:rPr lang="en-CA" b="1" dirty="0" err="1" smtClean="0"/>
              <a:t>StFX</a:t>
            </a:r>
            <a:r>
              <a:rPr lang="en-CA" b="1" dirty="0"/>
              <a:t> it is truly a gem which I appreciated so much at the time, but it wasn't until I left and attended other universities that I really understood how special it is. I look back on my time there with such great respect and challenge current students to get the most out of their time at X socially, academically and spiritually.   The first annual research day gave me an opportunity to share my research with others and it was great to feel validated from comments from all who attended. The research day ignited a passion in me and lead me to pursue research in the future.  Working with Dr. Angie Thompson on not only my honours research at </a:t>
            </a:r>
            <a:r>
              <a:rPr lang="en-CA" b="1" smtClean="0"/>
              <a:t>StFX</a:t>
            </a:r>
            <a:r>
              <a:rPr lang="en-CA" b="1" dirty="0" smtClean="0"/>
              <a:t> </a:t>
            </a:r>
            <a:r>
              <a:rPr lang="en-CA" b="1" dirty="0"/>
              <a:t>but also my master's degree at Dalhousie was such a rich educational experience for me.  To all students, enjoy the research day and congrats</a:t>
            </a:r>
            <a:r>
              <a:rPr lang="en-CA" b="1" dirty="0" smtClean="0"/>
              <a:t>!“ (Jennifer [Lewis] McMullen, ‘03)</a:t>
            </a:r>
            <a:endParaRPr lang="en-CA" b="1" dirty="0"/>
          </a:p>
        </p:txBody>
      </p:sp>
    </p:spTree>
    <p:extLst>
      <p:ext uri="{BB962C8B-B14F-4D97-AF65-F5344CB8AC3E}">
        <p14:creationId xmlns:p14="http://schemas.microsoft.com/office/powerpoint/2010/main" val="723402125"/>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26"/>
            <a:ext cx="8229600" cy="804652"/>
          </a:xfrm>
        </p:spPr>
        <p:txBody>
          <a:bodyPr/>
          <a:lstStyle/>
          <a:p>
            <a:pPr algn="l"/>
            <a:r>
              <a:rPr lang="en-US" b="1" dirty="0" smtClean="0"/>
              <a:t>Elaine Moody, ‘03</a:t>
            </a:r>
            <a:endParaRPr lang="en-US" b="1" dirty="0"/>
          </a:p>
        </p:txBody>
      </p:sp>
      <p:sp>
        <p:nvSpPr>
          <p:cNvPr id="3" name="Content Placeholder 2"/>
          <p:cNvSpPr>
            <a:spLocks noGrp="1"/>
          </p:cNvSpPr>
          <p:nvPr>
            <p:ph idx="1"/>
          </p:nvPr>
        </p:nvSpPr>
        <p:spPr>
          <a:xfrm>
            <a:off x="2538184" y="2478356"/>
            <a:ext cx="6605816" cy="4247715"/>
          </a:xfrm>
        </p:spPr>
        <p:txBody>
          <a:bodyPr>
            <a:normAutofit/>
          </a:bodyPr>
          <a:lstStyle/>
          <a:p>
            <a:r>
              <a:rPr lang="en-US" b="1" dirty="0"/>
              <a:t>At the </a:t>
            </a:r>
            <a:r>
              <a:rPr lang="en-US" b="1" dirty="0" smtClean="0"/>
              <a:t>my Student Research Day, </a:t>
            </a:r>
            <a:r>
              <a:rPr lang="en-US" b="1" dirty="0"/>
              <a:t>I presented the findings from my </a:t>
            </a:r>
            <a:r>
              <a:rPr lang="en-US" b="1" dirty="0" err="1"/>
              <a:t>honours</a:t>
            </a:r>
            <a:r>
              <a:rPr lang="en-US" b="1" dirty="0"/>
              <a:t> thesis that I completed as part of my nursing degree. </a:t>
            </a:r>
            <a:endParaRPr lang="en-US" b="1" dirty="0" smtClean="0"/>
          </a:p>
          <a:p>
            <a:r>
              <a:rPr lang="en-US" b="1" dirty="0" smtClean="0"/>
              <a:t>It's </a:t>
            </a:r>
            <a:r>
              <a:rPr lang="en-US" b="1" dirty="0"/>
              <a:t>not often I feel old but thinking back to that day and remembering how we used cloth to cover the board and printed the results to mount on </a:t>
            </a:r>
            <a:r>
              <a:rPr lang="en-US" b="1" dirty="0" err="1"/>
              <a:t>coloured</a:t>
            </a:r>
            <a:r>
              <a:rPr lang="en-US" b="1" dirty="0"/>
              <a:t> cardboard, it really does feel like another age! I also remember having to find paper journals for my literature review; a lost art in the current world of electronic journal access. </a:t>
            </a:r>
          </a:p>
        </p:txBody>
      </p:sp>
      <p:sp>
        <p:nvSpPr>
          <p:cNvPr id="4" name="Title 1"/>
          <p:cNvSpPr txBox="1">
            <a:spLocks/>
          </p:cNvSpPr>
          <p:nvPr/>
        </p:nvSpPr>
        <p:spPr>
          <a:xfrm>
            <a:off x="457200" y="703607"/>
            <a:ext cx="8229600" cy="804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sz="2800" b="1" dirty="0" smtClean="0"/>
              <a:t>First Student Research Day		BSc (</a:t>
            </a:r>
            <a:r>
              <a:rPr lang="en-US" sz="2800" b="1" dirty="0" err="1" smtClean="0"/>
              <a:t>Nurs</a:t>
            </a:r>
            <a:r>
              <a:rPr lang="en-US" sz="2800" b="1" dirty="0" smtClean="0"/>
              <a:t>)</a:t>
            </a:r>
            <a:endParaRPr lang="en-US" sz="2800" b="1" dirty="0"/>
          </a:p>
        </p:txBody>
      </p:sp>
      <p:pic>
        <p:nvPicPr>
          <p:cNvPr id="7" name="Picture 6" descr="Moody, 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10" y="2716102"/>
            <a:ext cx="2406873" cy="3014925"/>
          </a:xfrm>
          <a:prstGeom prst="rect">
            <a:avLst/>
          </a:prstGeom>
        </p:spPr>
      </p:pic>
    </p:spTree>
    <p:extLst>
      <p:ext uri="{BB962C8B-B14F-4D97-AF65-F5344CB8AC3E}">
        <p14:creationId xmlns:p14="http://schemas.microsoft.com/office/powerpoint/2010/main" val="20155131"/>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4513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p:cNvSpPr txBox="1">
            <a:spLocks/>
          </p:cNvSpPr>
          <p:nvPr/>
        </p:nvSpPr>
        <p:spPr>
          <a:xfrm>
            <a:off x="1707530" y="5954898"/>
            <a:ext cx="7436470" cy="903102"/>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pPr algn="r"/>
            <a:r>
              <a:rPr lang="en-US" b="1" dirty="0" smtClean="0">
                <a:solidFill>
                  <a:schemeClr val="accent4"/>
                </a:solidFill>
              </a:rPr>
              <a:t>What Alumni Have to Say?</a:t>
            </a:r>
            <a:endParaRPr lang="en-US" b="1" dirty="0">
              <a:solidFill>
                <a:schemeClr val="accent4"/>
              </a:solidFill>
            </a:endParaRPr>
          </a:p>
        </p:txBody>
      </p:sp>
      <p:pic>
        <p:nvPicPr>
          <p:cNvPr id="6" name="Picture 5" descr="x-r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4847" y="0"/>
            <a:ext cx="1129153" cy="903102"/>
          </a:xfrm>
          <a:prstGeom prst="rect">
            <a:avLst/>
          </a:prstGeom>
        </p:spPr>
      </p:pic>
      <p:pic>
        <p:nvPicPr>
          <p:cNvPr id="9" name="Picture 8" descr="IMG_012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604" y="2827291"/>
            <a:ext cx="1693228" cy="1269921"/>
          </a:xfrm>
          <a:prstGeom prst="rect">
            <a:avLst/>
          </a:prstGeom>
        </p:spPr>
      </p:pic>
      <p:pic>
        <p:nvPicPr>
          <p:cNvPr id="10" name="Picture 9" descr="IMG_0145.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301" y="5367132"/>
            <a:ext cx="1707532" cy="1280649"/>
          </a:xfrm>
          <a:prstGeom prst="rect">
            <a:avLst/>
          </a:prstGeom>
        </p:spPr>
      </p:pic>
      <p:pic>
        <p:nvPicPr>
          <p:cNvPr id="11" name="Picture 10" descr="IMG_0149.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302" y="1546643"/>
            <a:ext cx="1707530" cy="1280648"/>
          </a:xfrm>
          <a:prstGeom prst="rect">
            <a:avLst/>
          </a:prstGeom>
        </p:spPr>
      </p:pic>
      <p:pic>
        <p:nvPicPr>
          <p:cNvPr id="12" name="Picture 11" descr="IMG_0399.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8604" y="4097212"/>
            <a:ext cx="1693227" cy="1269920"/>
          </a:xfrm>
          <a:prstGeom prst="rect">
            <a:avLst/>
          </a:prstGeom>
        </p:spPr>
      </p:pic>
      <p:pic>
        <p:nvPicPr>
          <p:cNvPr id="13" name="Picture 12" descr="IMG_0429.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4301" y="262778"/>
            <a:ext cx="1707530" cy="1280647"/>
          </a:xfrm>
          <a:prstGeom prst="rect">
            <a:avLst/>
          </a:prstGeom>
        </p:spPr>
      </p:pic>
      <p:sp>
        <p:nvSpPr>
          <p:cNvPr id="14" name="Content Placeholder 2"/>
          <p:cNvSpPr txBox="1">
            <a:spLocks/>
          </p:cNvSpPr>
          <p:nvPr/>
        </p:nvSpPr>
        <p:spPr>
          <a:xfrm>
            <a:off x="1721832" y="903102"/>
            <a:ext cx="7422167" cy="5051796"/>
          </a:xfrm>
          <a:prstGeom prst="rect">
            <a:avLst/>
          </a:prstGeom>
        </p:spPr>
        <p:txBody>
          <a:bodyPr>
            <a:normAutofit/>
          </a:bodyPr>
          <a:lst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b="1" dirty="0"/>
              <a:t>Our </a:t>
            </a:r>
            <a:r>
              <a:rPr lang="en-US" b="1" dirty="0" err="1"/>
              <a:t>honours</a:t>
            </a:r>
            <a:r>
              <a:rPr lang="en-US" b="1" dirty="0"/>
              <a:t> class was small and close knit. I had some very close friends in the program and we had fun working on our projects. We were proud to present our results at the student research day and hoped that they would lead to great things. My time at </a:t>
            </a:r>
            <a:r>
              <a:rPr lang="en-US" b="1" dirty="0" err="1" smtClean="0"/>
              <a:t>StFX</a:t>
            </a:r>
            <a:r>
              <a:rPr lang="en-US" b="1" dirty="0" smtClean="0"/>
              <a:t> </a:t>
            </a:r>
            <a:r>
              <a:rPr lang="en-US" b="1" dirty="0"/>
              <a:t>and the </a:t>
            </a:r>
            <a:r>
              <a:rPr lang="en-US" b="1" dirty="0" err="1"/>
              <a:t>BScN</a:t>
            </a:r>
            <a:r>
              <a:rPr lang="en-US" b="1" dirty="0"/>
              <a:t> </a:t>
            </a:r>
            <a:r>
              <a:rPr lang="en-US" b="1" dirty="0" err="1"/>
              <a:t>honours</a:t>
            </a:r>
            <a:r>
              <a:rPr lang="en-US" b="1" dirty="0"/>
              <a:t> program sparked a love of research for me. After obtaining my degree and working as an RN for three years I went back to school. I received my MSN in 2008 and am now in the fourth year of my PhD program, both at UBC. My dissertation is exploring how nurses come to understand the cognitive function of their older patients in hospital, with a particular focus on the social and contextual factors that influence their understandings. (Elaine Moody, </a:t>
            </a:r>
            <a:r>
              <a:rPr lang="fr-FR" b="1" dirty="0"/>
              <a:t>’</a:t>
            </a:r>
            <a:r>
              <a:rPr lang="en-US" b="1" dirty="0"/>
              <a:t>03)</a:t>
            </a:r>
          </a:p>
        </p:txBody>
      </p:sp>
    </p:spTree>
    <p:extLst>
      <p:ext uri="{BB962C8B-B14F-4D97-AF65-F5344CB8AC3E}">
        <p14:creationId xmlns:p14="http://schemas.microsoft.com/office/powerpoint/2010/main" val="4030695767"/>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xmlns:p14="http://schemas.microsoft.com/office/powerpoint/2010/main" spd="med" advTm="20000">
        <p:fade/>
      </p:transition>
    </mc:Fallback>
  </mc:AlternateContent>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Custom 1">
      <a:dk1>
        <a:sysClr val="windowText" lastClr="000000"/>
      </a:dk1>
      <a:lt1>
        <a:sysClr val="window" lastClr="FFFFFF"/>
      </a:lt1>
      <a:dk2>
        <a:srgbClr val="465466"/>
      </a:dk2>
      <a:lt2>
        <a:srgbClr val="BBD7F8"/>
      </a:lt2>
      <a:accent1>
        <a:srgbClr val="FFCD2F"/>
      </a:accent1>
      <a:accent2>
        <a:srgbClr val="E29F1D"/>
      </a:accent2>
      <a:accent3>
        <a:srgbClr val="FFFF66"/>
      </a:accent3>
      <a:accent4>
        <a:srgbClr val="000080"/>
      </a:accent4>
      <a:accent5>
        <a:srgbClr val="6666FF"/>
      </a:accent5>
      <a:accent6>
        <a:srgbClr val="FFFFFF"/>
      </a:accent6>
      <a:hlink>
        <a:srgbClr val="000040"/>
      </a:hlink>
      <a:folHlink>
        <a:srgbClr val="003256"/>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13589</TotalTime>
  <Words>2861</Words>
  <Application>Microsoft Office PowerPoint</Application>
  <PresentationFormat>On-screen Show (4:3)</PresentationFormat>
  <Paragraphs>161</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Genesis</vt:lpstr>
      <vt:lpstr> 2011-2012 Tenth Annual Student Research Day</vt:lpstr>
      <vt:lpstr>“Where are they now?”</vt:lpstr>
      <vt:lpstr>Norma Campbell, ‘03</vt:lpstr>
      <vt:lpstr>PowerPoint Presentation</vt:lpstr>
      <vt:lpstr>Elisabeth Duggan, ‘03</vt:lpstr>
      <vt:lpstr>Jennifer (Lewis) McMullen, ‘03</vt:lpstr>
      <vt:lpstr>PowerPoint Presentation</vt:lpstr>
      <vt:lpstr>Elaine Moody, ‘03</vt:lpstr>
      <vt:lpstr>PowerPoint Presentation</vt:lpstr>
      <vt:lpstr>Bev Moylan, ‘04</vt:lpstr>
      <vt:lpstr>PowerPoint Presentation</vt:lpstr>
      <vt:lpstr>Katie Faloon-Drew, ‘04</vt:lpstr>
      <vt:lpstr>PowerPoint Presentation</vt:lpstr>
      <vt:lpstr>Kristie Mahoney, ‘05</vt:lpstr>
      <vt:lpstr>Amanda Cherpak, ‘05</vt:lpstr>
      <vt:lpstr>PowerPoint Presentation</vt:lpstr>
      <vt:lpstr>Patrick McLane, ‘06</vt:lpstr>
      <vt:lpstr>PowerPoint Presentation</vt:lpstr>
      <vt:lpstr>Jonea Paynter, ‘06</vt:lpstr>
      <vt:lpstr>PowerPoint Presentation</vt:lpstr>
      <vt:lpstr>Silvia Fleuren, ‘07</vt:lpstr>
      <vt:lpstr>PowerPoint Presentation</vt:lpstr>
      <vt:lpstr>Matt Boland, ‘07</vt:lpstr>
      <vt:lpstr>Clare O’Gorman, RN ‘08</vt:lpstr>
      <vt:lpstr>PowerPoint Presentation</vt:lpstr>
      <vt:lpstr>Andy Hirt, ‘08</vt:lpstr>
      <vt:lpstr>Kelly Cement, ‘08</vt:lpstr>
      <vt:lpstr>PowerPoint Presentation</vt:lpstr>
      <vt:lpstr>Emily Osmond, ‘08</vt:lpstr>
      <vt:lpstr>PowerPoint Presentation</vt:lpstr>
      <vt:lpstr>Emma MacDonald, ‘08</vt:lpstr>
      <vt:lpstr>PowerPoint Presentation</vt:lpstr>
      <vt:lpstr>Stephanie Fage, ‘09</vt:lpstr>
      <vt:lpstr>PowerPoint Presentation</vt:lpstr>
      <vt:lpstr>Mitchell Clark, ‘09</vt:lpstr>
      <vt:lpstr>PowerPoint Presentation</vt:lpstr>
      <vt:lpstr>Andrew Adamczyk, 09</vt:lpstr>
      <vt:lpstr>PowerPoint Presentation</vt:lpstr>
      <vt:lpstr>Kendra Read, ‘09</vt:lpstr>
      <vt:lpstr>PowerPoint Presentation</vt:lpstr>
      <vt:lpstr>Kaitlyn Dolimount, ‘10</vt:lpstr>
      <vt:lpstr>PowerPoint Presentation</vt:lpstr>
      <vt:lpstr>Carole Perry, ‘11</vt:lpstr>
      <vt:lpstr>Max Hébert, ‘11</vt:lpstr>
      <vt:lpstr>PowerPoint Presentation</vt:lpstr>
      <vt:lpstr>PowerPoint Presentation</vt:lpstr>
    </vt:vector>
  </TitlesOfParts>
  <Company>St. Francis Xavier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2011-2012 10th Annual Student Research Day</dc:title>
  <dc:creator>Thomas Lattimer</dc:creator>
  <cp:lastModifiedBy>STFX</cp:lastModifiedBy>
  <cp:revision>27</cp:revision>
  <dcterms:created xsi:type="dcterms:W3CDTF">2012-03-03T17:26:01Z</dcterms:created>
  <dcterms:modified xsi:type="dcterms:W3CDTF">2012-04-14T17:03:51Z</dcterms:modified>
</cp:coreProperties>
</file>