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70" r:id="rId13"/>
    <p:sldId id="268" r:id="rId14"/>
    <p:sldId id="269" r:id="rId15"/>
    <p:sldId id="264" r:id="rId16"/>
    <p:sldId id="271" r:id="rId17"/>
    <p:sldId id="273" r:id="rId18"/>
    <p:sldId id="272" r:id="rId19"/>
    <p:sldId id="274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A15ACB9-BE8B-44C6-B5D0-6D9DDC90CA8C}" type="datetimeFigureOut">
              <a:rPr lang="en-CA" smtClean="0"/>
              <a:t>21/10/2011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CA" smtClean="0"/>
              <a:t>Chemistry Seminar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DEA6EB6-6FEC-41FD-90F3-4D5C895F1E6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1218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8DCE8FF-6D03-4E42-BFB9-57A85DA32BDE}" type="datetimeFigureOut">
              <a:rPr lang="en-CA" smtClean="0"/>
              <a:t>21/10/2011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CA" smtClean="0"/>
              <a:t>Chemistry Seminar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0456C2A-C40F-47E5-A7BF-5970C4681F7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581988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56C2A-C40F-47E5-A7BF-5970C4681F7B}" type="slidenum">
              <a:rPr lang="en-CA" smtClean="0"/>
              <a:t>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Chemistry Seminar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5735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E8E0-F98E-44FF-B8DC-B679D5DFB23F}" type="datetime1">
              <a:rPr lang="en-CA" smtClean="0"/>
              <a:t>21/10/2011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085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15D0-7C5F-42DC-AB42-D4C249C70B17}" type="datetime1">
              <a:rPr lang="en-CA" smtClean="0"/>
              <a:t>21/10/2011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8253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0641-E0C5-46A1-B37A-1488464C00A2}" type="datetime1">
              <a:rPr lang="en-CA" smtClean="0"/>
              <a:t>21/10/2011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773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C230-32F4-4B50-BD70-9689C18DD719}" type="datetime1">
              <a:rPr lang="en-CA" smtClean="0"/>
              <a:t>21/10/2011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285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69B5-A297-4784-956C-3EB4E277A3B3}" type="datetime1">
              <a:rPr lang="en-CA" smtClean="0"/>
              <a:t>21/10/2011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0279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E29B-B475-43A7-B9EF-8E1CA9E2133F}" type="datetime1">
              <a:rPr lang="en-CA" smtClean="0"/>
              <a:t>21/10/2011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17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C5B9E-CEAD-4FDA-BC14-FC8C14ADA74F}" type="datetime1">
              <a:rPr lang="en-CA" smtClean="0"/>
              <a:t>21/10/2011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309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DE7D-9529-4346-AEAB-E3A431E70AB5}" type="datetime1">
              <a:rPr lang="en-CA" smtClean="0"/>
              <a:t>21/10/2011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501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0ADC-3ADD-409D-9B02-62D24542202D}" type="datetime1">
              <a:rPr lang="en-CA" smtClean="0"/>
              <a:t>21/10/2011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352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BC8FE-A1B9-4993-B3B3-A358F0821CBA}" type="datetime1">
              <a:rPr lang="en-CA" smtClean="0"/>
              <a:t>21/10/2011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4729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704E-F55D-4A6E-94BF-ACC67C36FB0E}" type="datetime1">
              <a:rPr lang="en-CA" smtClean="0"/>
              <a:t>21/10/2011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885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A38D0-502D-4D5F-B7F2-A1DB0FAAC006}" type="datetime1">
              <a:rPr lang="en-CA" smtClean="0"/>
              <a:t>21/10/2011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8BB5D-2E13-480E-B639-D200FC8961C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5132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FunctionExamples.s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UserDefined.sm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gif"/><Relationship Id="rId5" Type="http://schemas.openxmlformats.org/officeDocument/2006/relationships/image" Target="../media/image3.png"/><Relationship Id="rId4" Type="http://schemas.openxmlformats.org/officeDocument/2006/relationships/hyperlink" Target="SymbolicDiff.s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trixVector.sm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Quadratic.sm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Constants.s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Quadratic.sm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WeakAcid.sm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LinearRegress.s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Lemniscate_mod.sm" TargetMode="External"/><Relationship Id="rId5" Type="http://schemas.openxmlformats.org/officeDocument/2006/relationships/hyperlink" Target="Trapezoid.sm" TargetMode="External"/><Relationship Id="rId4" Type="http://schemas.openxmlformats.org/officeDocument/2006/relationships/hyperlink" Target="KineticTheory.s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math.info/live/?lang=eng" TargetMode="External"/><Relationship Id="rId2" Type="http://schemas.openxmlformats.org/officeDocument/2006/relationships/hyperlink" Target="http://en.smath.info/foru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mathstudio.com/" TargetMode="External"/><Relationship Id="rId4" Type="http://schemas.openxmlformats.org/officeDocument/2006/relationships/hyperlink" Target="http://www.neng.usu.edu/cee/faculty/gurro/SMathStudio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IdealGasLawUnits.s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ScratchPad.s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Quadratic.s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Percentage.s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hyperlink" Target="Quadratic.s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hyperlink" Target="Homework.doc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1052736"/>
            <a:ext cx="5972200" cy="1470025"/>
          </a:xfrm>
        </p:spPr>
        <p:txBody>
          <a:bodyPr/>
          <a:lstStyle/>
          <a:p>
            <a:r>
              <a:rPr lang="en-US" dirty="0" smtClean="0"/>
              <a:t>SMath Studio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212976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Bernard Liengme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21 October 2011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bliengme@stfx.ca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2448272" cy="2305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537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8" y="842963"/>
            <a:ext cx="7172325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Bernard\Downloads\SMathStudio.Icons\SSLogo64.png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36563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0876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defined Functions</a:t>
            </a:r>
            <a:endParaRPr lang="en-CA" dirty="0"/>
          </a:p>
        </p:txBody>
      </p:sp>
      <p:pic>
        <p:nvPicPr>
          <p:cNvPr id="3" name="Picture 2" descr="C:\Users\Bernard\Downloads\SMathStudio.Icons\SSLogo64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405989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463" y="2924944"/>
            <a:ext cx="479107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3870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Differentiation</a:t>
            </a:r>
            <a:endParaRPr lang="en-CA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721" y="3050082"/>
            <a:ext cx="6786015" cy="30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10" y="1628800"/>
            <a:ext cx="8758957" cy="1120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C:\Users\Bernard\Downloads\SMathStudio.Icons\SSLogo64.png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76672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d\/dx((exp(5 x^({-3})))\/({1+x})) = {-(e^(5\/x^3) (x^4+15 x+15))\/(x^4 (x+1)^2)}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258763"/>
            <a:ext cx="2733675" cy="54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1627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&amp; Vector</a:t>
            </a:r>
            <a:endParaRPr lang="en-CA" dirty="0"/>
          </a:p>
        </p:txBody>
      </p:sp>
      <p:pic>
        <p:nvPicPr>
          <p:cNvPr id="3" name="Picture 2" descr="C:\Users\Bernard\Downloads\SMathStudio.Icons\SSLogo64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060848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573016"/>
            <a:ext cx="325755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3683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CA" dirty="0"/>
          </a:p>
        </p:txBody>
      </p:sp>
      <p:pic>
        <p:nvPicPr>
          <p:cNvPr id="3" name="Picture 2" descr="C:\Users\Bernard\Downloads\SMathStudio.Icons\SSLogo64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76672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79" y="1302558"/>
            <a:ext cx="455295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157651"/>
            <a:ext cx="4267200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9213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SMath knows its constants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/>
          <a:lstStyle/>
          <a:p>
            <a:r>
              <a:rPr lang="en-US" dirty="0" smtClean="0"/>
              <a:t>To enter the physical constant R type </a:t>
            </a:r>
            <a:r>
              <a:rPr lang="en-US" dirty="0" smtClean="0">
                <a:latin typeface="Comic Sans MS" pitchFamily="66" charset="0"/>
              </a:rPr>
              <a:t>‘R</a:t>
            </a:r>
          </a:p>
          <a:p>
            <a:r>
              <a:rPr lang="en-US" dirty="0" smtClean="0"/>
              <a:t>Of course there are many others</a:t>
            </a:r>
            <a:endParaRPr lang="en-CA" dirty="0"/>
          </a:p>
        </p:txBody>
      </p:sp>
      <p:pic>
        <p:nvPicPr>
          <p:cNvPr id="4" name="Picture 2" descr="C:\Users\Bernard\Downloads\SMathStudio.Icons\SSLogo64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452066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637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look at units</a:t>
            </a:r>
            <a:endParaRPr lang="en-CA" dirty="0"/>
          </a:p>
        </p:txBody>
      </p:sp>
      <p:pic>
        <p:nvPicPr>
          <p:cNvPr id="4" name="Picture 3" descr="C:\Users\Bernard\Downloads\SMathStudio.Icons\SSLogo64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55403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681037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608" y="436510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we explore this topic we find SMath uses real SI units: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mass in kg, pressure in Pa, volume in m³</a:t>
            </a:r>
          </a:p>
          <a:p>
            <a:r>
              <a:rPr lang="en-US" dirty="0" smtClean="0"/>
              <a:t>If we want grams, </a:t>
            </a:r>
            <a:r>
              <a:rPr lang="en-US" dirty="0" err="1" smtClean="0"/>
              <a:t>atm</a:t>
            </a:r>
            <a:r>
              <a:rPr lang="en-US" dirty="0" smtClean="0"/>
              <a:t>, and </a:t>
            </a:r>
            <a:r>
              <a:rPr lang="en-US" dirty="0" err="1" smtClean="0"/>
              <a:t>litres</a:t>
            </a:r>
            <a:r>
              <a:rPr lang="en-US" dirty="0" smtClean="0"/>
              <a:t> we have to make the conversions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8516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Acid Problem</a:t>
            </a:r>
            <a:endParaRPr lang="en-CA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03648" y="1801294"/>
            <a:ext cx="597666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Weak Acid   HA &lt;-&gt; H</a:t>
            </a:r>
            <a:r>
              <a:rPr lang="en-US" sz="3600" baseline="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en-US" sz="3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+ A</a:t>
            </a:r>
            <a:r>
              <a:rPr lang="en-US" sz="3600" baseline="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sz="3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lang="en-US" sz="36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let H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= x</a:t>
            </a:r>
            <a:endParaRPr kumimoji="0" lang="en-US" sz="5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180601"/>
              </p:ext>
            </p:extLst>
          </p:nvPr>
        </p:nvGraphicFramePr>
        <p:xfrm>
          <a:off x="1907704" y="3274167"/>
          <a:ext cx="4320480" cy="2322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3" imgW="2159000" imgH="1155700" progId="Equation.DSMT4">
                  <p:embed/>
                </p:oleObj>
              </mc:Choice>
              <mc:Fallback>
                <p:oleObj name="Equation" r:id="rId3" imgW="2159000" imgH="1155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274167"/>
                        <a:ext cx="4320480" cy="23224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7816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dirty="0" smtClean="0"/>
              <a:t>Solving functions</a:t>
            </a:r>
            <a:endParaRPr lang="en-CA" dirty="0"/>
          </a:p>
        </p:txBody>
      </p:sp>
      <p:pic>
        <p:nvPicPr>
          <p:cNvPr id="6" name="Picture 2" descr="C:\Users\Bernard\Downloads\SMathStudio.Icons\SSLogo64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288" y="3045666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3381375" cy="5791200"/>
          </a:xfrm>
          <a:prstGeom prst="rect">
            <a:avLst/>
          </a:prstGeom>
          <a:noFill/>
          <a:ln w="28575">
            <a:solidFill>
              <a:srgbClr val="92D050"/>
            </a:solidFill>
            <a:prstDash val="sys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051" y="865779"/>
            <a:ext cx="3362325" cy="582930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949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regression</a:t>
            </a:r>
          </a:p>
          <a:p>
            <a:endParaRPr lang="en-US" dirty="0"/>
          </a:p>
          <a:p>
            <a:r>
              <a:rPr lang="en-US" dirty="0" smtClean="0"/>
              <a:t>Kinetic </a:t>
            </a:r>
            <a:r>
              <a:rPr lang="en-US" dirty="0" smtClean="0"/>
              <a:t>Theory</a:t>
            </a:r>
          </a:p>
          <a:p>
            <a:endParaRPr lang="en-US" dirty="0"/>
          </a:p>
          <a:p>
            <a:r>
              <a:rPr lang="en-US" dirty="0" smtClean="0"/>
              <a:t>Trapezoid Rule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Gee Whiz !</a:t>
            </a:r>
            <a:endParaRPr lang="en-CA" dirty="0"/>
          </a:p>
        </p:txBody>
      </p:sp>
      <p:pic>
        <p:nvPicPr>
          <p:cNvPr id="4" name="Picture 3" descr="C:\Users\Bernard\Downloads\SMathStudio.Icons\SSLogo64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352" y="1484784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Bernard\Downloads\SMathStudio.Icons\SSLogo64.png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409" y="2780928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Bernard\Downloads\SMathStudio.Icons\SSLogo64.png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352" y="3933056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19</a:t>
            </a:fld>
            <a:endParaRPr lang="en-CA"/>
          </a:p>
        </p:txBody>
      </p:sp>
      <p:pic>
        <p:nvPicPr>
          <p:cNvPr id="8" name="Picture 7" descr="C:\Users\Bernard\Downloads\SMathStudio.Icons\SSLogo64.png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085184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10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SMath Studio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The </a:t>
            </a:r>
            <a:r>
              <a:rPr lang="en-CA" dirty="0"/>
              <a:t>developers of SMath </a:t>
            </a:r>
            <a:r>
              <a:rPr lang="en-CA" dirty="0" smtClean="0"/>
              <a:t>Studio </a:t>
            </a:r>
            <a:r>
              <a:rPr lang="en-CA" dirty="0"/>
              <a:t>call </a:t>
            </a:r>
            <a:r>
              <a:rPr lang="en-CA" dirty="0" smtClean="0"/>
              <a:t>it </a:t>
            </a:r>
            <a:r>
              <a:rPr lang="en-CA" dirty="0"/>
              <a:t>a </a:t>
            </a:r>
            <a:r>
              <a:rPr lang="en-CA" i="1" dirty="0"/>
              <a:t>mathematical program with paper-like interface and numerous computing features.</a:t>
            </a:r>
            <a:r>
              <a:rPr lang="en-CA" dirty="0"/>
              <a:t> 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SMath </a:t>
            </a:r>
            <a:r>
              <a:rPr lang="en-CA" dirty="0"/>
              <a:t>has many of the features found in the expensive application Mathcad but differs in that </a:t>
            </a:r>
            <a:r>
              <a:rPr lang="en-CA" b="1" dirty="0"/>
              <a:t>SMath is free</a:t>
            </a:r>
            <a:r>
              <a:rPr lang="en-CA" dirty="0"/>
              <a:t>. 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44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get it?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CA" dirty="0" smtClean="0"/>
              <a:t>The main SMath site is  </a:t>
            </a:r>
            <a:r>
              <a:rPr lang="en-CA" u="sng" dirty="0" smtClean="0">
                <a:hlinkClick r:id="rId2"/>
              </a:rPr>
              <a:t>http://en.smath.info/forum/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A “desktop” version. Misleading name; of course it runs on laptops. I recommend the beta version 0.89.8.</a:t>
            </a:r>
          </a:p>
          <a:p>
            <a:r>
              <a:rPr lang="en-CA" dirty="0" smtClean="0"/>
              <a:t>Windows </a:t>
            </a:r>
            <a:r>
              <a:rPr lang="en-CA" dirty="0"/>
              <a:t>Mobile (PPC, communicators and Smartphones</a:t>
            </a:r>
            <a:r>
              <a:rPr lang="en-CA" dirty="0" smtClean="0"/>
              <a:t>) version</a:t>
            </a:r>
          </a:p>
          <a:p>
            <a:r>
              <a:rPr lang="en-CA" dirty="0" smtClean="0"/>
              <a:t>Linux version but nothing for Apple. </a:t>
            </a:r>
          </a:p>
          <a:p>
            <a:r>
              <a:rPr lang="en-CA" dirty="0" smtClean="0"/>
              <a:t>An </a:t>
            </a:r>
            <a:r>
              <a:rPr lang="en-CA" dirty="0"/>
              <a:t>EXE version that one need not install but can run from a thumb drive; useful for running on PCs in a university lab or work environment. </a:t>
            </a:r>
            <a:endParaRPr lang="en-CA" dirty="0" smtClean="0"/>
          </a:p>
          <a:p>
            <a:r>
              <a:rPr lang="en-CA" dirty="0" smtClean="0"/>
              <a:t>You </a:t>
            </a:r>
            <a:r>
              <a:rPr lang="en-CA" dirty="0"/>
              <a:t>can also run SMath from your browser at </a:t>
            </a:r>
            <a:r>
              <a:rPr lang="en-CA" u="sng" dirty="0">
                <a:hlinkClick r:id="rId3"/>
              </a:rPr>
              <a:t>http://smath.info/live/?lang=eng</a:t>
            </a:r>
            <a:r>
              <a:rPr lang="en-CA" dirty="0"/>
              <a:t>. </a:t>
            </a:r>
          </a:p>
          <a:p>
            <a:r>
              <a:rPr lang="en-CA" dirty="0" smtClean="0"/>
              <a:t>This </a:t>
            </a:r>
            <a:r>
              <a:rPr lang="en-CA" dirty="0"/>
              <a:t>site is </a:t>
            </a:r>
            <a:r>
              <a:rPr lang="en-CA" dirty="0" smtClean="0"/>
              <a:t>useful </a:t>
            </a:r>
            <a:r>
              <a:rPr lang="en-CA" u="sng" dirty="0" smtClean="0">
                <a:hlinkClick r:id="rId4"/>
              </a:rPr>
              <a:t>http</a:t>
            </a:r>
            <a:r>
              <a:rPr lang="en-CA" u="sng" dirty="0">
                <a:hlinkClick r:id="rId4"/>
              </a:rPr>
              <a:t>://www.neng.usu.edu/cee/faculty/gurro/SMathStudio.html</a:t>
            </a:r>
            <a:endParaRPr lang="en-CA" dirty="0"/>
          </a:p>
          <a:p>
            <a:r>
              <a:rPr lang="en-CA" dirty="0"/>
              <a:t>If you do an internet search use “SMath Studio” to avoid other unrelated products</a:t>
            </a:r>
            <a:r>
              <a:rPr lang="en-CA" dirty="0" smtClean="0"/>
              <a:t>. The URL </a:t>
            </a:r>
            <a:r>
              <a:rPr lang="en-CA" dirty="0" smtClean="0">
                <a:hlinkClick r:id="rId5"/>
              </a:rPr>
              <a:t>www.smathstudio.com</a:t>
            </a:r>
            <a:r>
              <a:rPr lang="en-CA" dirty="0" smtClean="0"/>
              <a:t> should be avoided – incomplete.</a:t>
            </a:r>
            <a:endParaRPr lang="en-CA" dirty="0"/>
          </a:p>
          <a:p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917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SMath page: Ideal Gas Law problem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pic>
        <p:nvPicPr>
          <p:cNvPr id="4" name="Picture 3" descr="C:\Users\Bernard\AppData\Local\Temp\SNAGHTML149a52a.PNG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6222461" cy="3471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82760" y="5373216"/>
            <a:ext cx="6729600" cy="8002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CA" sz="2000" dirty="0" smtClean="0">
                <a:effectLst/>
                <a:latin typeface="Calibri"/>
                <a:ea typeface="Calibri"/>
                <a:cs typeface="Times New Roman"/>
              </a:rPr>
              <a:t>I have shaded </a:t>
            </a:r>
            <a:r>
              <a:rPr lang="en-CA" sz="2000" dirty="0">
                <a:effectLst/>
                <a:latin typeface="Calibri"/>
                <a:ea typeface="Calibri"/>
                <a:cs typeface="Times New Roman"/>
              </a:rPr>
              <a:t>blue the areas where a user should enter new values, and yellow the final result.</a:t>
            </a:r>
          </a:p>
        </p:txBody>
      </p:sp>
      <p:pic>
        <p:nvPicPr>
          <p:cNvPr id="2050" name="Picture 2" descr="C:\Users\Bernard\Downloads\SMathStudio.Icons\SSLogo64.pn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068960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784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Scratchpad calculations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try some simple calculations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CA" dirty="0"/>
          </a:p>
        </p:txBody>
      </p:sp>
      <p:pic>
        <p:nvPicPr>
          <p:cNvPr id="4" name="Picture 2" descr="C:\Users\Bernard\Downloads\SMathStudio.Icons\SSLogo64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552304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420888"/>
            <a:ext cx="1368152" cy="576064"/>
          </a:xfrm>
          <a:prstGeom prst="rect">
            <a:avLst/>
          </a:prstGeom>
          <a:ln w="28575">
            <a:solidFill>
              <a:srgbClr val="00B050"/>
            </a:solidFill>
            <a:prstDash val="sysDash"/>
          </a:ln>
        </p:spPr>
      </p:pic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937284"/>
            <a:ext cx="1372602" cy="635732"/>
          </a:xfrm>
          <a:prstGeom prst="rect">
            <a:avLst/>
          </a:prstGeom>
          <a:ln w="28575">
            <a:solidFill>
              <a:srgbClr val="00B050"/>
            </a:solidFill>
            <a:prstDash val="sysDash"/>
          </a:ln>
        </p:spPr>
      </p:pic>
      <p:pic>
        <p:nvPicPr>
          <p:cNvPr id="7" name="Picture 6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690938"/>
            <a:ext cx="1440160" cy="6741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rgbClr val="00B050"/>
            </a:solidFill>
            <a:prstDash val="sysDash"/>
          </a:ln>
        </p:spPr>
      </p:pic>
      <p:sp>
        <p:nvSpPr>
          <p:cNvPr id="8" name="TextBox 7"/>
          <p:cNvSpPr txBox="1"/>
          <p:nvPr/>
        </p:nvSpPr>
        <p:spPr>
          <a:xfrm>
            <a:off x="5292080" y="5445224"/>
            <a:ext cx="3024336" cy="369332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Let’s talk about precision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755576" y="4869160"/>
            <a:ext cx="3024336" cy="646331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Multiplication: 3*5 becomes 3·5 automatically (middle dot)</a:t>
            </a:r>
            <a:endParaRPr lang="en-CA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976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Text region</a:t>
            </a:r>
            <a:r>
              <a:rPr lang="en-US" dirty="0" smtClean="0"/>
              <a:t>: simplest way to make one is to begin by typing a double quote (”); this will not show on the page</a:t>
            </a:r>
          </a:p>
          <a:p>
            <a:r>
              <a:rPr lang="en-US" b="1" dirty="0" smtClean="0"/>
              <a:t>Math region</a:t>
            </a:r>
            <a:r>
              <a:rPr lang="en-US" dirty="0" smtClean="0"/>
              <a:t>: just type what you want and/or use the palettes to add objects</a:t>
            </a:r>
          </a:p>
          <a:p>
            <a:r>
              <a:rPr lang="en-US" dirty="0" smtClean="0"/>
              <a:t>Greek: example type </a:t>
            </a:r>
            <a:r>
              <a:rPr lang="en-US" dirty="0" smtClean="0">
                <a:latin typeface="Comic Sans MS" pitchFamily="66" charset="0"/>
              </a:rPr>
              <a:t>D</a:t>
            </a:r>
            <a:r>
              <a:rPr lang="en-US" dirty="0" smtClean="0"/>
              <a:t> then CTRL+G to get </a:t>
            </a:r>
            <a:r>
              <a:rPr lang="el-GR" dirty="0" smtClean="0"/>
              <a:t>Δ</a:t>
            </a:r>
            <a:r>
              <a:rPr lang="en-US" dirty="0" smtClean="0"/>
              <a:t>, or </a:t>
            </a:r>
            <a:r>
              <a:rPr lang="en-US" dirty="0" smtClean="0">
                <a:latin typeface="Comic Sans MS" pitchFamily="66" charset="0"/>
              </a:rPr>
              <a:t>p</a:t>
            </a:r>
            <a:r>
              <a:rPr lang="en-US" dirty="0" smtClean="0"/>
              <a:t> followed by CTRL+G to get </a:t>
            </a:r>
            <a:r>
              <a:rPr lang="el-GR" dirty="0" smtClean="0"/>
              <a:t>π</a:t>
            </a:r>
            <a:endParaRPr lang="en-US" dirty="0" smtClean="0"/>
          </a:p>
          <a:p>
            <a:r>
              <a:rPr lang="en-US" dirty="0" smtClean="0"/>
              <a:t>Two math constants e (2.718282) and </a:t>
            </a:r>
            <a:r>
              <a:rPr lang="el-GR" dirty="0" smtClean="0"/>
              <a:t>π</a:t>
            </a:r>
            <a:r>
              <a:rPr lang="en-US" dirty="0" smtClean="0"/>
              <a:t> (3.141593); both to 15 decimal places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452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real 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Quadratic equation solver</a:t>
            </a:r>
          </a:p>
          <a:p>
            <a:endParaRPr lang="en-US" dirty="0" smtClean="0"/>
          </a:p>
          <a:p>
            <a:r>
              <a:rPr lang="en-US" dirty="0" smtClean="0"/>
              <a:t>Percentage calculation</a:t>
            </a:r>
            <a:endParaRPr lang="en-US" dirty="0"/>
          </a:p>
          <a:p>
            <a:r>
              <a:rPr lang="en-US" dirty="0" smtClean="0"/>
              <a:t>The definition (assignment) operator is := but the user types just the colon (:) and SMath makes the change</a:t>
            </a:r>
          </a:p>
          <a:p>
            <a:r>
              <a:rPr lang="en-US" dirty="0" smtClean="0"/>
              <a:t>The evaluation (display) operator is the simple = sign (</a:t>
            </a:r>
            <a:r>
              <a:rPr lang="en-US" i="1" dirty="0" smtClean="0"/>
              <a:t>not the one in the Boolean palette</a:t>
            </a:r>
            <a:r>
              <a:rPr lang="en-US" dirty="0" smtClean="0"/>
              <a:t>)</a:t>
            </a:r>
            <a:endParaRPr lang="en-CA" dirty="0"/>
          </a:p>
        </p:txBody>
      </p:sp>
      <p:pic>
        <p:nvPicPr>
          <p:cNvPr id="4" name="Picture 2" descr="C:\Users\Bernard\Downloads\SMathStudio.Icons\SSLogo64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56792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Bernard\Downloads\SMathStudio.Icons\SSLogo64.png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086" y="2639266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38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from SMath to Word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073" y="1312857"/>
            <a:ext cx="8229600" cy="118072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we all know about the Windows 7</a:t>
            </a:r>
          </a:p>
          <a:p>
            <a:pPr marL="0" indent="0">
              <a:buNone/>
            </a:pPr>
            <a:r>
              <a:rPr lang="en-US" dirty="0" smtClean="0"/>
              <a:t> Snipping Tool?</a:t>
            </a:r>
            <a:endParaRPr lang="en-CA" dirty="0"/>
          </a:p>
        </p:txBody>
      </p:sp>
      <p:pic>
        <p:nvPicPr>
          <p:cNvPr id="5" name="Picture 2" descr="C:\Users\Bernard\Downloads\SMathStudio.Icons\SSLogo64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6592" y="3309881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380577"/>
            <a:ext cx="864096" cy="992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09881"/>
            <a:ext cx="6477000" cy="2857500"/>
          </a:xfrm>
          <a:prstGeom prst="rect">
            <a:avLst/>
          </a:prstGeom>
          <a:noFill/>
          <a:ln w="22225">
            <a:solidFill>
              <a:srgbClr val="00B050"/>
            </a:solidFill>
            <a:prstDash val="sys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912357"/>
            <a:ext cx="10668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066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SMath functions for real numbers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CA" dirty="0" smtClean="0"/>
              <a:t> </a:t>
            </a:r>
            <a:r>
              <a:rPr lang="en-CA" i="1" dirty="0"/>
              <a:t>abs</a:t>
            </a:r>
            <a:r>
              <a:rPr lang="en-CA" dirty="0"/>
              <a:t> absolute value</a:t>
            </a:r>
          </a:p>
          <a:p>
            <a:r>
              <a:rPr lang="en-CA" dirty="0" smtClean="0"/>
              <a:t> </a:t>
            </a:r>
            <a:r>
              <a:rPr lang="en-CA" i="1" dirty="0" err="1"/>
              <a:t>exp</a:t>
            </a:r>
            <a:r>
              <a:rPr lang="en-CA" dirty="0"/>
              <a:t> exponential function</a:t>
            </a:r>
          </a:p>
          <a:p>
            <a:r>
              <a:rPr lang="en-CA" dirty="0" smtClean="0"/>
              <a:t> </a:t>
            </a:r>
            <a:r>
              <a:rPr lang="en-CA" i="1" dirty="0" err="1" smtClean="0"/>
              <a:t>ln</a:t>
            </a:r>
            <a:r>
              <a:rPr lang="en-CA" dirty="0" smtClean="0"/>
              <a:t> </a:t>
            </a:r>
            <a:r>
              <a:rPr lang="en-CA" dirty="0"/>
              <a:t>natural logarithm, i.e., logarithm of base </a:t>
            </a:r>
            <a:r>
              <a:rPr lang="en-CA" i="1" dirty="0"/>
              <a:t>e</a:t>
            </a:r>
          </a:p>
          <a:p>
            <a:r>
              <a:rPr lang="en-CA" dirty="0" smtClean="0"/>
              <a:t> </a:t>
            </a:r>
            <a:r>
              <a:rPr lang="en-CA" i="1" dirty="0"/>
              <a:t>log</a:t>
            </a:r>
            <a:r>
              <a:rPr lang="en-CA" dirty="0"/>
              <a:t> logarithm of any base</a:t>
            </a:r>
          </a:p>
          <a:p>
            <a:r>
              <a:rPr lang="en-CA" dirty="0" smtClean="0"/>
              <a:t> </a:t>
            </a:r>
            <a:r>
              <a:rPr lang="en-CA" i="1" dirty="0"/>
              <a:t>log10</a:t>
            </a:r>
            <a:r>
              <a:rPr lang="en-CA" dirty="0"/>
              <a:t> logarithm of base 10</a:t>
            </a:r>
          </a:p>
          <a:p>
            <a:r>
              <a:rPr lang="en-CA" dirty="0" smtClean="0"/>
              <a:t> </a:t>
            </a:r>
            <a:r>
              <a:rPr lang="en-CA" i="1" dirty="0"/>
              <a:t>mod</a:t>
            </a:r>
            <a:r>
              <a:rPr lang="en-CA" dirty="0"/>
              <a:t> modulus</a:t>
            </a:r>
          </a:p>
          <a:p>
            <a:r>
              <a:rPr lang="en-CA" dirty="0" smtClean="0"/>
              <a:t> </a:t>
            </a:r>
            <a:r>
              <a:rPr lang="en-CA" i="1" dirty="0" err="1"/>
              <a:t>nthroot</a:t>
            </a:r>
            <a:r>
              <a:rPr lang="en-CA" dirty="0"/>
              <a:t> the </a:t>
            </a:r>
            <a:r>
              <a:rPr lang="en-CA" i="1" dirty="0"/>
              <a:t>n</a:t>
            </a:r>
            <a:r>
              <a:rPr lang="en-CA" dirty="0"/>
              <a:t>-</a:t>
            </a:r>
            <a:r>
              <a:rPr lang="en-CA" dirty="0" err="1"/>
              <a:t>th</a:t>
            </a:r>
            <a:r>
              <a:rPr lang="en-CA" dirty="0"/>
              <a:t> root of a number</a:t>
            </a:r>
          </a:p>
          <a:p>
            <a:r>
              <a:rPr lang="en-CA" dirty="0" smtClean="0"/>
              <a:t> </a:t>
            </a:r>
            <a:r>
              <a:rPr lang="en-CA" i="1" dirty="0" err="1" smtClean="0"/>
              <a:t>perc</a:t>
            </a:r>
            <a:r>
              <a:rPr lang="en-CA" dirty="0" smtClean="0"/>
              <a:t> </a:t>
            </a:r>
            <a:r>
              <a:rPr lang="en-CA" dirty="0"/>
              <a:t>percentage</a:t>
            </a:r>
          </a:p>
          <a:p>
            <a:r>
              <a:rPr lang="en-CA" dirty="0" smtClean="0"/>
              <a:t> </a:t>
            </a:r>
            <a:r>
              <a:rPr lang="en-CA" i="1" dirty="0"/>
              <a:t>round</a:t>
            </a:r>
            <a:r>
              <a:rPr lang="en-CA" dirty="0"/>
              <a:t> rounds to an integer</a:t>
            </a:r>
          </a:p>
          <a:p>
            <a:r>
              <a:rPr lang="en-CA" dirty="0" smtClean="0"/>
              <a:t> </a:t>
            </a:r>
            <a:r>
              <a:rPr lang="en-CA" i="1" dirty="0"/>
              <a:t>sign</a:t>
            </a:r>
            <a:r>
              <a:rPr lang="en-CA" dirty="0"/>
              <a:t> extracts the sign</a:t>
            </a:r>
          </a:p>
          <a:p>
            <a:r>
              <a:rPr lang="en-CA" dirty="0" smtClean="0"/>
              <a:t> </a:t>
            </a:r>
            <a:r>
              <a:rPr lang="en-CA" i="1" dirty="0" err="1"/>
              <a:t>sqrt</a:t>
            </a:r>
            <a:r>
              <a:rPr lang="en-CA" dirty="0"/>
              <a:t> square root</a:t>
            </a:r>
          </a:p>
          <a:p>
            <a:r>
              <a:rPr lang="en-CA" dirty="0" smtClean="0"/>
              <a:t> </a:t>
            </a:r>
            <a:r>
              <a:rPr lang="en-CA" i="1" dirty="0"/>
              <a:t>random</a:t>
            </a:r>
            <a:r>
              <a:rPr lang="en-CA" dirty="0"/>
              <a:t> generates a random number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8BB5D-2E13-480E-B639-D200FC8961C1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7587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566</Words>
  <Application>Microsoft Office PowerPoint</Application>
  <PresentationFormat>On-screen Show (4:3)</PresentationFormat>
  <Paragraphs>98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SMath Studio</vt:lpstr>
      <vt:lpstr>The SMath Studio</vt:lpstr>
      <vt:lpstr>Where do I get it?</vt:lpstr>
      <vt:lpstr>SMath page: Ideal Gas Law problem </vt:lpstr>
      <vt:lpstr>Scratchpad calculations</vt:lpstr>
      <vt:lpstr>Regions</vt:lpstr>
      <vt:lpstr>Some real examples</vt:lpstr>
      <vt:lpstr>Copy from SMath to Word</vt:lpstr>
      <vt:lpstr>SMath functions for real numbers</vt:lpstr>
      <vt:lpstr>PowerPoint Presentation</vt:lpstr>
      <vt:lpstr>User defined Functions</vt:lpstr>
      <vt:lpstr>Symbolic Differentiation</vt:lpstr>
      <vt:lpstr>Matrix &amp; Vector</vt:lpstr>
      <vt:lpstr>Graphs</vt:lpstr>
      <vt:lpstr>SMath knows its constants</vt:lpstr>
      <vt:lpstr>Quick look at units</vt:lpstr>
      <vt:lpstr>Weak Acid Problem</vt:lpstr>
      <vt:lpstr>Solving functions</vt:lpstr>
      <vt:lpstr>Some more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SMath Studio</dc:title>
  <dc:creator>Bernard Liengme</dc:creator>
  <cp:lastModifiedBy>Bernard Liengme</cp:lastModifiedBy>
  <cp:revision>29</cp:revision>
  <cp:lastPrinted>2011-10-18T17:21:32Z</cp:lastPrinted>
  <dcterms:created xsi:type="dcterms:W3CDTF">2011-10-17T19:40:50Z</dcterms:created>
  <dcterms:modified xsi:type="dcterms:W3CDTF">2011-10-21T11:34:59Z</dcterms:modified>
</cp:coreProperties>
</file>