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8"/>
  </p:notesMasterIdLst>
  <p:sldIdLst>
    <p:sldId id="256" r:id="rId2"/>
    <p:sldId id="258" r:id="rId3"/>
    <p:sldId id="266" r:id="rId4"/>
    <p:sldId id="257" r:id="rId5"/>
    <p:sldId id="301" r:id="rId6"/>
    <p:sldId id="267" r:id="rId7"/>
    <p:sldId id="273" r:id="rId8"/>
    <p:sldId id="270" r:id="rId9"/>
    <p:sldId id="308" r:id="rId10"/>
    <p:sldId id="303" r:id="rId11"/>
    <p:sldId id="304" r:id="rId12"/>
    <p:sldId id="305" r:id="rId13"/>
    <p:sldId id="271" r:id="rId14"/>
    <p:sldId id="272" r:id="rId15"/>
    <p:sldId id="306" r:id="rId16"/>
    <p:sldId id="275" r:id="rId17"/>
    <p:sldId id="292" r:id="rId18"/>
    <p:sldId id="299" r:id="rId19"/>
    <p:sldId id="300" r:id="rId20"/>
    <p:sldId id="295" r:id="rId21"/>
    <p:sldId id="296" r:id="rId22"/>
    <p:sldId id="297" r:id="rId23"/>
    <p:sldId id="298" r:id="rId24"/>
    <p:sldId id="310" r:id="rId25"/>
    <p:sldId id="263" r:id="rId26"/>
    <p:sldId id="285" r:id="rId27"/>
    <p:sldId id="286" r:id="rId28"/>
    <p:sldId id="287" r:id="rId29"/>
    <p:sldId id="264" r:id="rId30"/>
    <p:sldId id="288" r:id="rId31"/>
    <p:sldId id="289" r:id="rId32"/>
    <p:sldId id="290" r:id="rId33"/>
    <p:sldId id="265" r:id="rId34"/>
    <p:sldId id="276" r:id="rId35"/>
    <p:sldId id="278" r:id="rId36"/>
    <p:sldId id="309" r:id="rId37"/>
    <p:sldId id="280" r:id="rId38"/>
    <p:sldId id="307" r:id="rId39"/>
    <p:sldId id="281" r:id="rId40"/>
    <p:sldId id="282" r:id="rId41"/>
    <p:sldId id="283" r:id="rId42"/>
    <p:sldId id="311" r:id="rId43"/>
    <p:sldId id="259" r:id="rId44"/>
    <p:sldId id="260" r:id="rId45"/>
    <p:sldId id="261" r:id="rId46"/>
    <p:sldId id="26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8" autoAdjust="0"/>
    <p:restoredTop sz="37333" autoAdjust="0"/>
  </p:normalViewPr>
  <p:slideViewPr>
    <p:cSldViewPr>
      <p:cViewPr>
        <p:scale>
          <a:sx n="84" d="100"/>
          <a:sy n="84" d="100"/>
        </p:scale>
        <p:origin x="-540" y="9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A9440-B259-48DB-AA91-F9C7DBC96AC6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59DFD-A284-400E-8082-A8AB9520A4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4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aseline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CA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="1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b="0" baseline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59DFD-A284-400E-8082-A8AB9520A4F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9D581C3-62F3-41C7-B02C-71EBCB687C69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BF6815F-EE67-4012-B192-CDC48C102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81C3-62F3-41C7-B02C-71EBCB687C69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815F-EE67-4012-B192-CDC48C102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81C3-62F3-41C7-B02C-71EBCB687C69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815F-EE67-4012-B192-CDC48C102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81C3-62F3-41C7-B02C-71EBCB687C69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815F-EE67-4012-B192-CDC48C102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81C3-62F3-41C7-B02C-71EBCB687C69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815F-EE67-4012-B192-CDC48C102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81C3-62F3-41C7-B02C-71EBCB687C69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815F-EE67-4012-B192-CDC48C102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D581C3-62F3-41C7-B02C-71EBCB687C69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F6815F-EE67-4012-B192-CDC48C1029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9D581C3-62F3-41C7-B02C-71EBCB687C69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BF6815F-EE67-4012-B192-CDC48C102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81C3-62F3-41C7-B02C-71EBCB687C69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815F-EE67-4012-B192-CDC48C102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81C3-62F3-41C7-B02C-71EBCB687C69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815F-EE67-4012-B192-CDC48C102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81C3-62F3-41C7-B02C-71EBCB687C69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815F-EE67-4012-B192-CDC48C102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9D581C3-62F3-41C7-B02C-71EBCB687C69}" type="datetimeFigureOut">
              <a:rPr lang="en-US" smtClean="0"/>
              <a:pPr/>
              <a:t>9/6/2012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BF6815F-EE67-4012-B192-CDC48C102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yoclinic.com/health/inflammatory-bowel-disease/DS01195" TargetMode="External"/><Relationship Id="rId3" Type="http://schemas.openxmlformats.org/officeDocument/2006/relationships/hyperlink" Target="http://www.celiac.ca/index.php/about-celiac-disease-2/symptoms-treatment-cd" TargetMode="External"/><Relationship Id="rId7" Type="http://schemas.openxmlformats.org/officeDocument/2006/relationships/hyperlink" Target="http://www.ccfc.ca/atf/cf/%7b282e45d9-a03a-49d1-883c-39f4feaf7246%7d/BIBDC%20FINAL%20OCTOBER%2029TH%20EN.PDF" TargetMode="External"/><Relationship Id="rId12" Type="http://schemas.openxmlformats.org/officeDocument/2006/relationships/hyperlink" Target="http://www.ncbi.nlm.nih.gov/pubmedhealth/PMH0001280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dgut.org/information-centre/crohns-disease.html" TargetMode="External"/><Relationship Id="rId11" Type="http://schemas.openxmlformats.org/officeDocument/2006/relationships/hyperlink" Target="http://digestive.niddk.nih.gov/ddiseases/pubs/crohns/index.aspx" TargetMode="External"/><Relationship Id="rId5" Type="http://schemas.openxmlformats.org/officeDocument/2006/relationships/hyperlink" Target="http://www.badgut.org/information-centre/celiac-disease.html" TargetMode="External"/><Relationship Id="rId10" Type="http://schemas.openxmlformats.org/officeDocument/2006/relationships/hyperlink" Target="http://www.mayoclinic.com/health/celiac-disease/DS00319/DSECTION=causes" TargetMode="External"/><Relationship Id="rId4" Type="http://schemas.openxmlformats.org/officeDocument/2006/relationships/hyperlink" Target="http://www.cdhf.ca/digestive-disorders/celiac.shtml" TargetMode="External"/><Relationship Id="rId9" Type="http://schemas.openxmlformats.org/officeDocument/2006/relationships/hyperlink" Target="http://www.mayoclinic.com/health/crohns-disease/DS0010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 Disturbances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Janelle Steele &amp; Katie Smith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Flexible Sigmoidoscopy </a:t>
            </a:r>
            <a:endParaRPr lang="en-US" dirty="0"/>
          </a:p>
        </p:txBody>
      </p:sp>
      <p:pic>
        <p:nvPicPr>
          <p:cNvPr id="2050" name="Picture 2" descr="Illustration of flexible sigmoidoscopy 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057400"/>
            <a:ext cx="3048000" cy="2758441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CA" sz="2600" dirty="0" smtClean="0"/>
              <a:t>A procedure used to evaluate the part of the large intestine and investigate signs and symptoms.  </a:t>
            </a:r>
          </a:p>
          <a:p>
            <a:r>
              <a:rPr lang="en-CA" sz="2600" dirty="0" smtClean="0">
                <a:solidFill>
                  <a:schemeClr val="accent1"/>
                </a:solidFill>
              </a:rPr>
              <a:t>Preparation: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No solid foods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NPO after midnight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Laxative or enema kit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Adjust medications </a:t>
            </a:r>
          </a:p>
          <a:p>
            <a:pPr lvl="1">
              <a:buNone/>
            </a:pPr>
            <a:endParaRPr lang="en-CA" dirty="0" smtClean="0">
              <a:solidFill>
                <a:schemeClr val="tx1"/>
              </a:solidFill>
            </a:endParaRPr>
          </a:p>
          <a:p>
            <a:r>
              <a:rPr lang="en-CA" sz="2600" dirty="0" smtClean="0">
                <a:solidFill>
                  <a:schemeClr val="accent1"/>
                </a:solidFill>
              </a:rPr>
              <a:t>What to expect: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Usually does not require sedation or pain medication.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May feel abdominal cramping or urge to push.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Ability to take biopsies .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Takes about 15 minutes. </a:t>
            </a:r>
          </a:p>
          <a:p>
            <a:pPr lvl="1"/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64770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                 (NIDDK, 2011; MFMER, 2011)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1066800"/>
          </a:xfrm>
        </p:spPr>
        <p:txBody>
          <a:bodyPr/>
          <a:lstStyle/>
          <a:p>
            <a:r>
              <a:rPr lang="en-US" dirty="0" smtClean="0"/>
              <a:t>Barium Enema </a:t>
            </a:r>
            <a:endParaRPr lang="en-US" dirty="0"/>
          </a:p>
        </p:txBody>
      </p:sp>
      <p:pic>
        <p:nvPicPr>
          <p:cNvPr id="78850" name="Picture 2" descr="Illustration of barium enema 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1" y="3048001"/>
            <a:ext cx="2362200" cy="21377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066800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 smtClean="0"/>
              <a:t>A special X-ray used to detect changes or abnormalities in the large colon and part of the small intestine. </a:t>
            </a:r>
          </a:p>
          <a:p>
            <a:pPr>
              <a:buFont typeface="Arial" pitchFamily="34" charset="0"/>
              <a:buChar char="•"/>
            </a:pPr>
            <a:r>
              <a:rPr lang="en-CA" sz="2600" dirty="0" smtClean="0"/>
              <a:t> </a:t>
            </a:r>
            <a:r>
              <a:rPr lang="en-CA" sz="2600" dirty="0" smtClean="0">
                <a:solidFill>
                  <a:schemeClr val="accent1"/>
                </a:solidFill>
              </a:rPr>
              <a:t>Single-column: </a:t>
            </a:r>
            <a:r>
              <a:rPr lang="en-CA" sz="2600" dirty="0" smtClean="0"/>
              <a:t>allows visualization of silhouette , shape and condition of colon. </a:t>
            </a:r>
            <a:endParaRPr lang="en-CA" sz="2600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accent1"/>
                </a:solidFill>
              </a:rPr>
              <a:t> Air-contrast: </a:t>
            </a:r>
            <a:r>
              <a:rPr lang="en-CA" sz="2600" dirty="0" smtClean="0"/>
              <a:t>Air expansion improves the quality of X-ray images. </a:t>
            </a:r>
            <a:endParaRPr lang="en-CA" sz="2600" dirty="0" smtClean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CA" sz="2600" dirty="0" smtClean="0">
                <a:solidFill>
                  <a:schemeClr val="accent1"/>
                </a:solidFill>
              </a:rPr>
              <a:t> During exam: </a:t>
            </a:r>
          </a:p>
          <a:p>
            <a:pPr lvl="1">
              <a:buFont typeface="Arial" pitchFamily="34" charset="0"/>
              <a:buChar char="•"/>
            </a:pPr>
            <a:r>
              <a:rPr lang="en-CA" sz="2600" dirty="0" smtClean="0"/>
              <a:t> No sedation necessary. </a:t>
            </a:r>
          </a:p>
          <a:p>
            <a:pPr lvl="1">
              <a:buFont typeface="Arial" pitchFamily="34" charset="0"/>
              <a:buChar char="•"/>
            </a:pPr>
            <a:r>
              <a:rPr lang="en-CA" sz="2600" dirty="0" smtClean="0"/>
              <a:t> Side lying position. </a:t>
            </a:r>
          </a:p>
          <a:p>
            <a:pPr lvl="1">
              <a:buFont typeface="Arial" pitchFamily="34" charset="0"/>
              <a:buChar char="•"/>
            </a:pPr>
            <a:r>
              <a:rPr lang="en-CA" sz="2600" dirty="0" smtClean="0"/>
              <a:t> May manipulate the colon manually. </a:t>
            </a:r>
          </a:p>
          <a:p>
            <a:pPr lvl="1">
              <a:buFont typeface="Arial" pitchFamily="34" charset="0"/>
              <a:buChar char="•"/>
            </a:pPr>
            <a:r>
              <a:rPr lang="en-CA" sz="2600" dirty="0" smtClean="0"/>
              <a:t> Enema tube is inserted with a barium bag. </a:t>
            </a:r>
          </a:p>
          <a:p>
            <a:pPr>
              <a:buFont typeface="Arial" pitchFamily="34" charset="0"/>
              <a:buChar char="•"/>
            </a:pPr>
            <a:r>
              <a:rPr lang="en-CA" sz="2600" dirty="0" smtClean="0"/>
              <a:t> </a:t>
            </a:r>
            <a:r>
              <a:rPr lang="en-CA" sz="2600" dirty="0" smtClean="0">
                <a:solidFill>
                  <a:schemeClr val="accent1"/>
                </a:solidFill>
              </a:rPr>
              <a:t>After exam: </a:t>
            </a:r>
          </a:p>
          <a:p>
            <a:pPr lvl="1">
              <a:buFont typeface="Arial" pitchFamily="34" charset="0"/>
              <a:buChar char="•"/>
            </a:pPr>
            <a:r>
              <a:rPr lang="en-CA" sz="2600" dirty="0" smtClean="0"/>
              <a:t> May expel additional barium and air with BM. </a:t>
            </a:r>
          </a:p>
          <a:p>
            <a:pPr lvl="1">
              <a:buFont typeface="Arial" pitchFamily="34" charset="0"/>
              <a:buChar char="•"/>
            </a:pPr>
            <a:r>
              <a:rPr lang="en-CA" sz="2600" dirty="0" smtClean="0"/>
              <a:t> Drink plenty of fluids, laxative may be required. </a:t>
            </a:r>
            <a:endParaRPr lang="en-CA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6564868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                 (NIDDK, 2011; MFMER, 2011)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/>
          <a:lstStyle/>
          <a:p>
            <a:r>
              <a:rPr lang="en-US" dirty="0" smtClean="0"/>
              <a:t>Capsule Endoscopy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A procedure that uses a tiny wireless camera to take pictures of your digestive tract. 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Preparation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Stop eating for 12 hours before.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Stop or delay certain medications.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Plan to take it easy for the day. 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During the test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Wear a recorder with a special belt.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Avoid strenuous activity.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May or may not be able to go back to work. 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After the procedure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Contact doctor if capsule not eliminated within two weeks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Complete after 8 hours, camera eliminated within hours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After 2 hours may resume clear liquids. </a:t>
            </a:r>
          </a:p>
        </p:txBody>
      </p:sp>
      <p:pic>
        <p:nvPicPr>
          <p:cNvPr id="91138" name="Picture 2" descr="Illustration showing a capsule endoscopy camera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748790"/>
            <a:ext cx="2895600" cy="30403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15200" y="64770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(MFMER, 2011)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/>
          <a:lstStyle/>
          <a:p>
            <a:r>
              <a:rPr lang="en-US" dirty="0" err="1" smtClean="0"/>
              <a:t>Crohn’s</a:t>
            </a:r>
            <a:r>
              <a:rPr lang="en-US" dirty="0" smtClean="0"/>
              <a:t> Disease: 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lnSpcReduction="10000"/>
          </a:bodyPr>
          <a:lstStyle/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Anti-inflammatory drugs: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5-Aminosalicylates</a:t>
            </a:r>
          </a:p>
          <a:p>
            <a:pPr lvl="2"/>
            <a:r>
              <a:rPr lang="en-US" dirty="0" err="1" smtClean="0">
                <a:solidFill>
                  <a:schemeClr val="tx1"/>
                </a:solidFill>
              </a:rPr>
              <a:t>Corticosteriods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Immune system suppressors:</a:t>
            </a:r>
          </a:p>
          <a:p>
            <a:pPr lvl="2"/>
            <a:r>
              <a:rPr lang="en-US" dirty="0" err="1" smtClean="0">
                <a:solidFill>
                  <a:schemeClr val="tx1"/>
                </a:solidFill>
              </a:rPr>
              <a:t>Methotrexate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Cyclosporine </a:t>
            </a: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Antibiotics:</a:t>
            </a:r>
          </a:p>
          <a:p>
            <a:pPr lvl="2"/>
            <a:r>
              <a:rPr lang="en-US" dirty="0" err="1" smtClean="0">
                <a:solidFill>
                  <a:schemeClr val="tx1"/>
                </a:solidFill>
              </a:rPr>
              <a:t>Metronidazole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Ciprofloxacin</a:t>
            </a: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Anti-</a:t>
            </a:r>
            <a:r>
              <a:rPr lang="en-US" dirty="0" err="1" smtClean="0">
                <a:solidFill>
                  <a:schemeClr val="accent1"/>
                </a:solidFill>
              </a:rPr>
              <a:t>diarrheals</a:t>
            </a:r>
            <a:r>
              <a:rPr lang="en-US" dirty="0" smtClean="0">
                <a:solidFill>
                  <a:schemeClr val="accent1"/>
                </a:solidFill>
              </a:rPr>
              <a:t>: </a:t>
            </a:r>
          </a:p>
          <a:p>
            <a:pPr marL="630936" lvl="2" indent="-256032">
              <a:buClr>
                <a:schemeClr val="accent3"/>
              </a:buClr>
              <a:buFont typeface="Georgia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Metamucil</a:t>
            </a:r>
          </a:p>
          <a:p>
            <a:pPr marL="630936" lvl="2" indent="-256032">
              <a:buClr>
                <a:schemeClr val="accent3"/>
              </a:buClr>
              <a:buFont typeface="Georgia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Citrucel </a:t>
            </a: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Pain relievers:</a:t>
            </a:r>
          </a:p>
          <a:p>
            <a:pPr marL="630936" lvl="2" indent="-256032">
              <a:buClr>
                <a:schemeClr val="accent3"/>
              </a:buClr>
              <a:buFont typeface="Georgia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Acetaminophen  </a:t>
            </a: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Medications Side Effec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971800"/>
            <a:ext cx="5199164" cy="3158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64770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                   (MFMER, 2011 ; CCFC, 2008)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Crohn’s</a:t>
            </a:r>
            <a:r>
              <a:rPr lang="en-US" dirty="0" smtClean="0"/>
              <a:t> Disease: Medical Nutrition 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Diet changes: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Limit dairy products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Low fat foods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Limit fiber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Avoid problem foods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Eat small meals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Drink plenty of fluids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Multivitamins 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Enteral and Paraenteral Nutrition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Allows for bowel rest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Reduces inflammation short term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Used pre-op and when medications fail  </a:t>
            </a:r>
          </a:p>
          <a:p>
            <a:pPr lvl="1"/>
            <a:endParaRPr lang="en-US" dirty="0"/>
          </a:p>
        </p:txBody>
      </p:sp>
      <p:pic>
        <p:nvPicPr>
          <p:cNvPr id="63490" name="Picture 2" descr="http://www.womenskincare.org/wp-content/uploads/2010/05/Natural-Vitam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4043598" cy="30384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91400" y="64770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(MFMER, 2011)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Crohn’s Disease: Non-Pharmacologic &amp; 		                          Alternative Therapies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accent1"/>
                </a:solidFill>
              </a:rPr>
              <a:t>Stress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Can worsen  or precipitate flare ups. </a:t>
            </a:r>
          </a:p>
          <a:p>
            <a:r>
              <a:rPr lang="en-US" sz="2600" dirty="0" smtClean="0">
                <a:solidFill>
                  <a:schemeClr val="accent1"/>
                </a:solidFill>
              </a:rPr>
              <a:t>Exercise</a:t>
            </a:r>
            <a:r>
              <a:rPr lang="en-US" sz="2600" dirty="0" smtClean="0"/>
              <a:t>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Reduces stress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Relieves depression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Normalizes bowel function </a:t>
            </a:r>
          </a:p>
          <a:p>
            <a:r>
              <a:rPr lang="en-US" sz="2600" dirty="0" smtClean="0">
                <a:solidFill>
                  <a:schemeClr val="accent1"/>
                </a:solidFill>
              </a:rPr>
              <a:t>Relaxation </a:t>
            </a:r>
          </a:p>
          <a:p>
            <a:r>
              <a:rPr lang="en-US" sz="2600" dirty="0" smtClean="0">
                <a:solidFill>
                  <a:schemeClr val="accent1"/>
                </a:solidFill>
              </a:rPr>
              <a:t>Other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Probiotics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Fish oil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Acupuncture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woman-exercise-back-photo-475x357-jsub-5287321_476x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755874"/>
            <a:ext cx="4038600" cy="30353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1400" y="64770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(MFMER, 2011)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Crohn’s Disease: Nursing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Teaching &amp; Education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Stress management techniques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Medication therapies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Diet management &amp; exercise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Diagnostic testing and procedures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Support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Understanding the disease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Body image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Collaborate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Dietitian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Gastroenterologist &amp;  Surgeon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Smoking cessation programs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Ulcerative Colitis: Etiology &amp; 			           	                                  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600" dirty="0" smtClean="0"/>
              <a:t>Affects the superficial mucosal layer resulting in inflamed mucosa with small ulcers that cause bleeding. </a:t>
            </a:r>
            <a:endParaRPr lang="en-US" sz="2000" dirty="0" smtClean="0"/>
          </a:p>
          <a:p>
            <a:pPr>
              <a:buNone/>
            </a:pPr>
            <a:r>
              <a:rPr lang="en-US" sz="2600" dirty="0" smtClean="0"/>
              <a:t>Classifications: </a:t>
            </a:r>
          </a:p>
          <a:p>
            <a:r>
              <a:rPr lang="en-US" sz="2600" dirty="0" smtClean="0">
                <a:solidFill>
                  <a:schemeClr val="accent1"/>
                </a:solidFill>
              </a:rPr>
              <a:t>Extensive colitis </a:t>
            </a:r>
            <a:r>
              <a:rPr lang="en-US" sz="2600" dirty="0" smtClean="0"/>
              <a:t>– extends to the hepatic flexure. </a:t>
            </a:r>
          </a:p>
          <a:p>
            <a:r>
              <a:rPr lang="en-US" sz="2600" dirty="0" err="1" smtClean="0">
                <a:solidFill>
                  <a:schemeClr val="accent1"/>
                </a:solidFill>
              </a:rPr>
              <a:t>Proctosigmoidsitis</a:t>
            </a:r>
            <a:r>
              <a:rPr lang="en-US" sz="2600" dirty="0" smtClean="0"/>
              <a:t> - extends to the </a:t>
            </a:r>
            <a:r>
              <a:rPr lang="en-US" sz="2600" dirty="0" err="1" smtClean="0"/>
              <a:t>rectosigmoid</a:t>
            </a:r>
            <a:r>
              <a:rPr lang="en-US" sz="2600" dirty="0" smtClean="0"/>
              <a:t> junction. 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accent1"/>
                </a:solidFill>
              </a:rPr>
              <a:t>Left-sided colitis </a:t>
            </a:r>
            <a:r>
              <a:rPr lang="en-US" sz="2600" dirty="0" smtClean="0"/>
              <a:t>– extends to the </a:t>
            </a:r>
            <a:r>
              <a:rPr lang="en-US" sz="2600" dirty="0" err="1" smtClean="0"/>
              <a:t>splenic</a:t>
            </a:r>
            <a:r>
              <a:rPr lang="en-US" sz="2600" dirty="0" smtClean="0"/>
              <a:t> flexure. 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accent1"/>
                </a:solidFill>
              </a:rPr>
              <a:t>Pancolitis</a:t>
            </a:r>
            <a:r>
              <a:rPr lang="en-US" sz="2600" dirty="0" smtClean="0"/>
              <a:t> – extends from the rectum to the </a:t>
            </a:r>
            <a:r>
              <a:rPr lang="en-US" sz="2600" dirty="0" err="1" smtClean="0"/>
              <a:t>ceum</a:t>
            </a:r>
            <a:r>
              <a:rPr lang="en-US" sz="2600" dirty="0" smtClean="0"/>
              <a:t> and involves the entire colon. 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accent1"/>
                </a:solidFill>
              </a:rPr>
              <a:t>Proctitis</a:t>
            </a:r>
            <a:r>
              <a:rPr lang="en-US" sz="2600" dirty="0" smtClean="0"/>
              <a:t> - confined in the rectum. </a:t>
            </a:r>
          </a:p>
          <a:p>
            <a:pPr>
              <a:buFont typeface="Arial" pitchFamily="34" charset="0"/>
              <a:buChar char="•"/>
            </a:pPr>
            <a:endParaRPr lang="en-US" sz="2600" dirty="0" smtClean="0"/>
          </a:p>
        </p:txBody>
      </p:sp>
      <p:pic>
        <p:nvPicPr>
          <p:cNvPr id="57346" name="Picture 2" descr="http://t3.gstatic.com/images?q=tbn:ANd9GcSD1nKph4SOLWLSlX1KDi4KF721Mlm3VlACfJ8BIeFr_6zG8R_x0A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524033"/>
            <a:ext cx="2819400" cy="22577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(Day et al., 2010, </a:t>
            </a:r>
            <a:r>
              <a:rPr lang="en-US" sz="1200" dirty="0" err="1" smtClean="0"/>
              <a:t>Sephton</a:t>
            </a:r>
            <a:r>
              <a:rPr lang="en-US" sz="1200" dirty="0" smtClean="0"/>
              <a:t>, 2009)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Ulcerative Colitis: Clinical Manifestations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accent1"/>
                </a:solidFill>
              </a:rPr>
              <a:t>Symptoms: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Diarrhea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LLQ abdominal pain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Intermittent </a:t>
            </a:r>
            <a:r>
              <a:rPr lang="en-CA" dirty="0" err="1" smtClean="0">
                <a:solidFill>
                  <a:schemeClr val="tx1"/>
                </a:solidFill>
              </a:rPr>
              <a:t>tenesmus</a:t>
            </a:r>
            <a:endParaRPr lang="en-CA" dirty="0" smtClean="0">
              <a:solidFill>
                <a:schemeClr val="tx1"/>
              </a:solidFill>
            </a:endParaRP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Rectal bleeding</a:t>
            </a:r>
          </a:p>
          <a:p>
            <a:pPr lvl="2"/>
            <a:r>
              <a:rPr lang="en-CA" dirty="0" smtClean="0">
                <a:solidFill>
                  <a:schemeClr val="tx1"/>
                </a:solidFill>
              </a:rPr>
              <a:t>Pallor</a:t>
            </a:r>
          </a:p>
          <a:p>
            <a:pPr lvl="2"/>
            <a:r>
              <a:rPr lang="en-CA" dirty="0" smtClean="0">
                <a:solidFill>
                  <a:schemeClr val="tx1"/>
                </a:solidFill>
              </a:rPr>
              <a:t>Anemia</a:t>
            </a:r>
          </a:p>
          <a:p>
            <a:pPr lvl="2"/>
            <a:r>
              <a:rPr lang="en-CA" dirty="0" smtClean="0">
                <a:solidFill>
                  <a:schemeClr val="tx1"/>
                </a:solidFill>
              </a:rPr>
              <a:t>Fatigue </a:t>
            </a:r>
            <a:endParaRPr lang="en-CA" dirty="0" smtClean="0">
              <a:solidFill>
                <a:schemeClr val="accent3"/>
              </a:solidFill>
            </a:endParaRPr>
          </a:p>
          <a:p>
            <a:r>
              <a:rPr lang="en-CA" dirty="0" smtClean="0">
                <a:solidFill>
                  <a:schemeClr val="accent1"/>
                </a:solidFill>
              </a:rPr>
              <a:t>Classifications: 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Mild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Severe </a:t>
            </a:r>
          </a:p>
          <a:p>
            <a:pPr lvl="1"/>
            <a:r>
              <a:rPr lang="en-CA" dirty="0" err="1" smtClean="0">
                <a:solidFill>
                  <a:schemeClr val="tx1"/>
                </a:solidFill>
              </a:rPr>
              <a:t>Fluminant</a:t>
            </a:r>
            <a:r>
              <a:rPr lang="en-CA" dirty="0" smtClean="0">
                <a:solidFill>
                  <a:schemeClr val="tx1"/>
                </a:solidFill>
              </a:rPr>
              <a:t> </a:t>
            </a:r>
          </a:p>
          <a:p>
            <a:pPr lvl="1"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(Day et al., 2010, </a:t>
            </a:r>
            <a:r>
              <a:rPr lang="en-US" sz="1200" dirty="0" err="1" smtClean="0">
                <a:solidFill>
                  <a:schemeClr val="tx1"/>
                </a:solidFill>
              </a:rPr>
              <a:t>Sephton</a:t>
            </a:r>
            <a:r>
              <a:rPr lang="en-US" sz="1200" dirty="0" smtClean="0">
                <a:solidFill>
                  <a:schemeClr val="tx1"/>
                </a:solidFill>
              </a:rPr>
              <a:t>, 2009)</a:t>
            </a:r>
          </a:p>
          <a:p>
            <a:pPr lvl="2">
              <a:buNone/>
            </a:pPr>
            <a:endParaRPr lang="en-CA" dirty="0" smtClean="0">
              <a:solidFill>
                <a:schemeClr val="tx1"/>
              </a:solidFill>
            </a:endParaRPr>
          </a:p>
          <a:p>
            <a:pPr lvl="2"/>
            <a:endParaRPr lang="en-CA" dirty="0"/>
          </a:p>
        </p:txBody>
      </p:sp>
      <p:pic>
        <p:nvPicPr>
          <p:cNvPr id="55298" name="Picture 2" descr="http://img.medscape.com/slide/migrated/editorial/cmecircle/2006/5279/images/sandborn/slide00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271519"/>
            <a:ext cx="4572000" cy="3434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/>
          <a:lstStyle/>
          <a:p>
            <a:r>
              <a:rPr lang="en-CA" dirty="0" smtClean="0"/>
              <a:t>Ulcerative Colitis: Diagnosis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lnSpcReduction="10000"/>
          </a:bodyPr>
          <a:lstStyle/>
          <a:p>
            <a:r>
              <a:rPr lang="en-CA" sz="2600" dirty="0" smtClean="0">
                <a:solidFill>
                  <a:schemeClr val="accent1"/>
                </a:solidFill>
              </a:rPr>
              <a:t>CBC – </a:t>
            </a:r>
            <a:r>
              <a:rPr lang="en-CA" sz="2600" dirty="0" smtClean="0"/>
              <a:t>ESR, C-reactive </a:t>
            </a:r>
            <a:r>
              <a:rPr lang="en-CA" sz="2600" dirty="0" err="1" smtClean="0"/>
              <a:t>protien</a:t>
            </a:r>
            <a:r>
              <a:rPr lang="en-CA" sz="2600" dirty="0" smtClean="0"/>
              <a:t>, WBC, </a:t>
            </a:r>
            <a:r>
              <a:rPr lang="en-CA" sz="2600" dirty="0" err="1" smtClean="0"/>
              <a:t>Plts</a:t>
            </a:r>
            <a:r>
              <a:rPr lang="en-CA" sz="2600" dirty="0" smtClean="0"/>
              <a:t>, LFT, Albumin</a:t>
            </a:r>
            <a:endParaRPr lang="en-CA" sz="2600" dirty="0" smtClean="0">
              <a:solidFill>
                <a:schemeClr val="accent1"/>
              </a:solidFill>
            </a:endParaRPr>
          </a:p>
          <a:p>
            <a:r>
              <a:rPr lang="en-CA" sz="2600" dirty="0"/>
              <a:t>Series of 3 stools sent to microbiology, C &amp; S, and for </a:t>
            </a:r>
            <a:r>
              <a:rPr lang="en-CA" sz="2600" i="1" dirty="0"/>
              <a:t>c. </a:t>
            </a:r>
            <a:r>
              <a:rPr lang="en-CA" sz="2600" i="1" dirty="0" err="1"/>
              <a:t>difficile</a:t>
            </a:r>
            <a:r>
              <a:rPr lang="en-CA" sz="2600" i="1" dirty="0"/>
              <a:t> . </a:t>
            </a:r>
          </a:p>
          <a:p>
            <a:r>
              <a:rPr lang="en-CA" sz="2600" dirty="0" smtClean="0">
                <a:solidFill>
                  <a:schemeClr val="accent1"/>
                </a:solidFill>
              </a:rPr>
              <a:t>X-ray</a:t>
            </a:r>
            <a:r>
              <a:rPr lang="en-CA" sz="2600" dirty="0" smtClean="0"/>
              <a:t> - assess for toxic </a:t>
            </a:r>
            <a:r>
              <a:rPr lang="en-CA" sz="2600" dirty="0" err="1" smtClean="0"/>
              <a:t>megacolon</a:t>
            </a:r>
            <a:r>
              <a:rPr lang="en-CA" sz="2600" dirty="0" smtClean="0"/>
              <a:t> and perforation. </a:t>
            </a:r>
          </a:p>
          <a:p>
            <a:r>
              <a:rPr lang="en-CA" sz="2600" dirty="0" err="1" smtClean="0">
                <a:solidFill>
                  <a:schemeClr val="accent1"/>
                </a:solidFill>
              </a:rPr>
              <a:t>Sigmoidscopy</a:t>
            </a:r>
            <a:r>
              <a:rPr lang="en-CA" sz="2600" dirty="0" smtClean="0">
                <a:solidFill>
                  <a:schemeClr val="accent1"/>
                </a:solidFill>
              </a:rPr>
              <a:t> </a:t>
            </a:r>
            <a:r>
              <a:rPr lang="en-CA" sz="2600" dirty="0" smtClean="0"/>
              <a:t>&amp;</a:t>
            </a:r>
            <a:r>
              <a:rPr lang="en-CA" sz="2600" dirty="0" smtClean="0">
                <a:solidFill>
                  <a:schemeClr val="accent1"/>
                </a:solidFill>
              </a:rPr>
              <a:t> Colonoscopy</a:t>
            </a:r>
            <a:r>
              <a:rPr lang="en-CA" sz="2600" dirty="0" smtClean="0"/>
              <a:t>– assess extent and severity of the disease. </a:t>
            </a:r>
          </a:p>
          <a:p>
            <a:r>
              <a:rPr lang="en-CA" sz="2600" dirty="0" smtClean="0">
                <a:solidFill>
                  <a:schemeClr val="accent1"/>
                </a:solidFill>
              </a:rPr>
              <a:t>CT</a:t>
            </a:r>
            <a:r>
              <a:rPr lang="en-CA" sz="2600" dirty="0" smtClean="0"/>
              <a:t>,</a:t>
            </a:r>
            <a:r>
              <a:rPr lang="en-CA" sz="2600" dirty="0" smtClean="0">
                <a:solidFill>
                  <a:schemeClr val="accent1"/>
                </a:solidFill>
              </a:rPr>
              <a:t> MRI </a:t>
            </a:r>
            <a:r>
              <a:rPr lang="en-CA" sz="2600" dirty="0" smtClean="0"/>
              <a:t>&amp;</a:t>
            </a:r>
            <a:r>
              <a:rPr lang="en-CA" sz="2600" dirty="0" smtClean="0">
                <a:solidFill>
                  <a:schemeClr val="accent1"/>
                </a:solidFill>
              </a:rPr>
              <a:t> Ultrasound </a:t>
            </a:r>
            <a:r>
              <a:rPr lang="en-CA" sz="2600" dirty="0" smtClean="0"/>
              <a:t>– identify abscesses and peritoneal involvement. </a:t>
            </a:r>
          </a:p>
          <a:p>
            <a:r>
              <a:rPr lang="en-CA" sz="2600" dirty="0" smtClean="0">
                <a:solidFill>
                  <a:schemeClr val="accent1"/>
                </a:solidFill>
              </a:rPr>
              <a:t>Nursing assessments: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Tachycardia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Hypotension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Tachycardia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Pallor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4848578"/>
            <a:ext cx="3124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600" dirty="0" smtClean="0"/>
              <a:t>Fever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600" dirty="0" smtClean="0"/>
              <a:t>Bowel sounds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600" dirty="0" smtClean="0"/>
              <a:t>Distention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600" dirty="0" smtClean="0"/>
              <a:t>Tenderness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64770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(Day et al., 2010, </a:t>
            </a:r>
            <a:r>
              <a:rPr lang="en-US" sz="1200" dirty="0" err="1" smtClean="0"/>
              <a:t>Sephton</a:t>
            </a:r>
            <a:r>
              <a:rPr lang="en-US" sz="1200" dirty="0" smtClean="0"/>
              <a:t>, 2009)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understand the A &amp; P of the small bowel as it relates to Inflammatory Bowel Disease (IBD), Irritable Bowel Syndrome (IBS), Diverticulitis and Celiac Disease. </a:t>
            </a:r>
          </a:p>
          <a:p>
            <a:r>
              <a:rPr lang="en-US" dirty="0" smtClean="0"/>
              <a:t>To understand the differences between Crohn’s Disease, Ulcerative Colitis and Celiac Disease. </a:t>
            </a:r>
          </a:p>
          <a:p>
            <a:r>
              <a:rPr lang="en-US" dirty="0" smtClean="0"/>
              <a:t>Nursing implications associated with Inflammatory Bowel Disease (IBD), Irritable Bowel Syndrome (IBS), Diverticulitis  and Celiac. </a:t>
            </a:r>
          </a:p>
          <a:p>
            <a:r>
              <a:rPr lang="en-US" dirty="0" smtClean="0"/>
              <a:t>Treatment options for individuals with Inflammatory Bowel Disease (IBD), Irritable Bowel Syndrome (IBS), Diverticulitis  and Celiac. </a:t>
            </a:r>
          </a:p>
          <a:p>
            <a:r>
              <a:rPr lang="en-US" dirty="0" smtClean="0"/>
              <a:t>Nutritional management for individuals with Inflammatory Bowel Disease (IBD), Irritable Bowel Syndrome (IBS), Diverticulitis  and Celiac 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/>
          <a:lstStyle/>
          <a:p>
            <a:r>
              <a:rPr lang="en-US" dirty="0" smtClean="0"/>
              <a:t>Ulcerative Colitis: Treatment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9888"/>
            <a:ext cx="9144000" cy="5468112"/>
          </a:xfrm>
        </p:spPr>
        <p:txBody>
          <a:bodyPr/>
          <a:lstStyle/>
          <a:p>
            <a:r>
              <a:rPr lang="en-CA" dirty="0" smtClean="0">
                <a:solidFill>
                  <a:schemeClr val="accent1"/>
                </a:solidFill>
              </a:rPr>
              <a:t>Medical management: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ASA - </a:t>
            </a:r>
          </a:p>
          <a:p>
            <a:pPr lvl="1"/>
            <a:r>
              <a:rPr lang="en-CA" dirty="0" err="1" smtClean="0">
                <a:solidFill>
                  <a:schemeClr val="tx1"/>
                </a:solidFill>
              </a:rPr>
              <a:t>Corticosteriods</a:t>
            </a:r>
            <a:r>
              <a:rPr lang="en-CA" dirty="0" smtClean="0">
                <a:solidFill>
                  <a:schemeClr val="tx1"/>
                </a:solidFill>
              </a:rPr>
              <a:t> -  </a:t>
            </a:r>
          </a:p>
          <a:p>
            <a:pPr lvl="1"/>
            <a:r>
              <a:rPr lang="en-CA" dirty="0" err="1" smtClean="0">
                <a:solidFill>
                  <a:schemeClr val="tx1"/>
                </a:solidFill>
              </a:rPr>
              <a:t>Immunosupressive</a:t>
            </a:r>
            <a:r>
              <a:rPr lang="en-CA" dirty="0" smtClean="0">
                <a:solidFill>
                  <a:schemeClr val="tx1"/>
                </a:solidFill>
              </a:rPr>
              <a:t> drugs –</a:t>
            </a:r>
          </a:p>
          <a:p>
            <a:pPr lvl="1"/>
            <a:r>
              <a:rPr lang="en-CA" dirty="0" err="1" smtClean="0">
                <a:solidFill>
                  <a:schemeClr val="tx1"/>
                </a:solidFill>
              </a:rPr>
              <a:t>Methotrexate</a:t>
            </a:r>
            <a:r>
              <a:rPr lang="en-CA" dirty="0" smtClean="0">
                <a:solidFill>
                  <a:schemeClr val="tx1"/>
                </a:solidFill>
              </a:rPr>
              <a:t> –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Anti-TNF therapy -  </a:t>
            </a:r>
          </a:p>
          <a:p>
            <a:pPr lvl="1">
              <a:buNone/>
            </a:pPr>
            <a:endParaRPr lang="en-CA" dirty="0" smtClean="0">
              <a:solidFill>
                <a:schemeClr val="accent1"/>
              </a:solidFill>
            </a:endParaRPr>
          </a:p>
          <a:p>
            <a:r>
              <a:rPr lang="en-CA" dirty="0" smtClean="0">
                <a:solidFill>
                  <a:schemeClr val="accent1"/>
                </a:solidFill>
              </a:rPr>
              <a:t>Surgery: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Creation of colostomy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One stage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Two stage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Three stage</a:t>
            </a:r>
          </a:p>
          <a:p>
            <a:pPr lvl="1">
              <a:buNone/>
            </a:pPr>
            <a:endParaRPr lang="en-CA" dirty="0" smtClean="0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219557"/>
            <a:ext cx="4386489" cy="31050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64770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(Day et al., 2010, </a:t>
            </a:r>
            <a:r>
              <a:rPr lang="en-US" sz="1200" dirty="0" err="1" smtClean="0"/>
              <a:t>Sephton</a:t>
            </a:r>
            <a:r>
              <a:rPr lang="en-US" sz="1200" dirty="0" smtClean="0"/>
              <a:t>, 2009)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Ulcerative Colitis: Medical Nutrition  	   							      Therapy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334000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accent1"/>
                </a:solidFill>
              </a:rPr>
              <a:t>Diet modification: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Low residue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High protein diet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Initially include excess fibre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Smaller frequent meals</a:t>
            </a:r>
          </a:p>
          <a:p>
            <a:pPr lvl="1">
              <a:buNone/>
            </a:pPr>
            <a:endParaRPr lang="en-CA" dirty="0" smtClean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accent1"/>
                </a:solidFill>
              </a:rPr>
              <a:t>Exacerbations due to: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Increase sucrose intake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Lack of fruit and vegetable intake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Low intake of dietary fibre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Altered omega 3 fatty acid ratios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Overall poor quality diet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752600"/>
            <a:ext cx="33528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64770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(Day et al., 2010, </a:t>
            </a:r>
            <a:r>
              <a:rPr lang="en-US" sz="1200" dirty="0" err="1" smtClean="0"/>
              <a:t>Sephton</a:t>
            </a:r>
            <a:r>
              <a:rPr lang="en-US" sz="1200" dirty="0" smtClean="0"/>
              <a:t>, 2009)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Ulcerative Colitis: Nursing Considerations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89888"/>
            <a:ext cx="9067800" cy="5468112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accent1"/>
                </a:solidFill>
              </a:rPr>
              <a:t>Teach &amp; Educate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Early recognition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Monitor hydration and keep food journal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Stool chart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Weight monitoring </a:t>
            </a:r>
          </a:p>
          <a:p>
            <a:r>
              <a:rPr lang="en-CA" dirty="0" smtClean="0">
                <a:solidFill>
                  <a:schemeClr val="accent1"/>
                </a:solidFill>
              </a:rPr>
              <a:t>Support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Emotional support </a:t>
            </a:r>
          </a:p>
          <a:p>
            <a:r>
              <a:rPr lang="en-CA" dirty="0" smtClean="0">
                <a:solidFill>
                  <a:schemeClr val="accent1"/>
                </a:solidFill>
              </a:rPr>
              <a:t>Collaborative Care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Infection control nurse</a:t>
            </a:r>
            <a:endParaRPr lang="en-CA" i="1" dirty="0" smtClean="0">
              <a:solidFill>
                <a:schemeClr val="tx1"/>
              </a:solidFill>
            </a:endParaRP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Dietitian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Gastroenterologist &amp; surgeon</a:t>
            </a:r>
          </a:p>
          <a:p>
            <a:endParaRPr lang="en-CA" i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2761362"/>
            <a:ext cx="3810000" cy="39442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(Day et al., 2010, </a:t>
            </a:r>
            <a:r>
              <a:rPr lang="en-US" sz="1200" dirty="0" err="1" smtClean="0"/>
              <a:t>Sephton</a:t>
            </a:r>
            <a:r>
              <a:rPr lang="en-US" sz="1200" dirty="0" smtClean="0"/>
              <a:t>, 2009)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Ostomies’s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86400"/>
          </a:xfrm>
        </p:spPr>
        <p:txBody>
          <a:bodyPr/>
          <a:lstStyle/>
          <a:p>
            <a:pPr marL="109728" indent="0">
              <a:buNone/>
            </a:pPr>
            <a:r>
              <a:rPr lang="en-CA" sz="2600" dirty="0" smtClean="0"/>
              <a:t>A stoma (</a:t>
            </a:r>
            <a:r>
              <a:rPr lang="en-CA" sz="2600" dirty="0" err="1" smtClean="0"/>
              <a:t>ostomy</a:t>
            </a:r>
            <a:r>
              <a:rPr lang="en-CA" sz="2600" dirty="0" smtClean="0"/>
              <a:t>) is an artificial, surgically created opening into the abdominal wall to allow exit of feces and urine. </a:t>
            </a:r>
          </a:p>
          <a:p>
            <a:r>
              <a:rPr lang="en-CA" sz="2600" dirty="0" smtClean="0">
                <a:solidFill>
                  <a:schemeClr val="accent1"/>
                </a:solidFill>
              </a:rPr>
              <a:t>Colostomy</a:t>
            </a:r>
            <a:r>
              <a:rPr lang="en-CA" sz="2600" dirty="0" smtClean="0"/>
              <a:t>: formed through colon (large bowel) </a:t>
            </a:r>
          </a:p>
          <a:p>
            <a:pPr lvl="1"/>
            <a:r>
              <a:rPr lang="en-CA" dirty="0">
                <a:solidFill>
                  <a:schemeClr val="tx1"/>
                </a:solidFill>
              </a:rPr>
              <a:t>Pass flatus &amp; soft formed feces. </a:t>
            </a:r>
          </a:p>
          <a:p>
            <a:pPr lvl="2"/>
            <a:r>
              <a:rPr lang="en-CA" dirty="0">
                <a:solidFill>
                  <a:schemeClr val="accent2"/>
                </a:solidFill>
              </a:rPr>
              <a:t>Permanent end</a:t>
            </a:r>
            <a:r>
              <a:rPr lang="en-CA" dirty="0"/>
              <a:t>: </a:t>
            </a:r>
            <a:r>
              <a:rPr lang="en-CA" dirty="0">
                <a:solidFill>
                  <a:schemeClr val="tx1"/>
                </a:solidFill>
              </a:rPr>
              <a:t>removal of anus, anal canal, rectum and some of the distal colon.</a:t>
            </a:r>
          </a:p>
          <a:p>
            <a:pPr lvl="2"/>
            <a:r>
              <a:rPr lang="en-CA" dirty="0">
                <a:solidFill>
                  <a:schemeClr val="accent2"/>
                </a:solidFill>
              </a:rPr>
              <a:t>Loop</a:t>
            </a:r>
            <a:r>
              <a:rPr lang="en-CA" dirty="0"/>
              <a:t>: </a:t>
            </a:r>
            <a:r>
              <a:rPr lang="en-CA" dirty="0">
                <a:solidFill>
                  <a:schemeClr val="tx1"/>
                </a:solidFill>
              </a:rPr>
              <a:t>formed in transverse colon, 2 ends are brought to surface. </a:t>
            </a:r>
          </a:p>
          <a:p>
            <a:r>
              <a:rPr lang="en-CA" sz="2600" dirty="0" smtClean="0">
                <a:solidFill>
                  <a:schemeClr val="accent1"/>
                </a:solidFill>
              </a:rPr>
              <a:t>Ileostomy</a:t>
            </a:r>
            <a:r>
              <a:rPr lang="en-CA" sz="2600" dirty="0" smtClean="0"/>
              <a:t>: formed in ileum (small bowel) </a:t>
            </a:r>
          </a:p>
          <a:p>
            <a:pPr lvl="1"/>
            <a:r>
              <a:rPr lang="en-CA" sz="2400" dirty="0" smtClean="0">
                <a:solidFill>
                  <a:schemeClr val="tx1"/>
                </a:solidFill>
              </a:rPr>
              <a:t>Pass flatus &amp; loose porridge-like stool. </a:t>
            </a:r>
          </a:p>
          <a:p>
            <a:pPr lvl="2"/>
            <a:r>
              <a:rPr lang="en-CA" sz="2200" dirty="0" smtClean="0">
                <a:solidFill>
                  <a:schemeClr val="accent2"/>
                </a:solidFill>
              </a:rPr>
              <a:t>Permanent end</a:t>
            </a:r>
            <a:r>
              <a:rPr lang="en-CA" sz="2200" dirty="0" smtClean="0">
                <a:solidFill>
                  <a:schemeClr val="tx1"/>
                </a:solidFill>
              </a:rPr>
              <a:t>: removal of entire colon. </a:t>
            </a:r>
          </a:p>
          <a:p>
            <a:pPr lvl="2"/>
            <a:r>
              <a:rPr lang="en-CA" sz="2200" dirty="0" smtClean="0">
                <a:solidFill>
                  <a:schemeClr val="accent2"/>
                </a:solidFill>
              </a:rPr>
              <a:t>Loop</a:t>
            </a:r>
            <a:r>
              <a:rPr lang="en-CA" sz="2200" dirty="0" smtClean="0">
                <a:solidFill>
                  <a:schemeClr val="tx1"/>
                </a:solidFill>
              </a:rPr>
              <a:t>: creation of stoma after anastomosis. </a:t>
            </a:r>
          </a:p>
          <a:p>
            <a:pPr lvl="2"/>
            <a:endParaRPr lang="en-CA" sz="2200" dirty="0" smtClean="0"/>
          </a:p>
          <a:p>
            <a:pPr marL="704088" lvl="2" indent="0">
              <a:buNone/>
            </a:pPr>
            <a:endParaRPr lang="en-CA" dirty="0" smtClean="0"/>
          </a:p>
          <a:p>
            <a:pPr marL="978408" lvl="3" indent="0">
              <a:buNone/>
            </a:pPr>
            <a:endParaRPr lang="en-CA" dirty="0" smtClean="0"/>
          </a:p>
          <a:p>
            <a:pPr lvl="2"/>
            <a:endParaRPr lang="en-CA" dirty="0" smtClean="0"/>
          </a:p>
          <a:p>
            <a:pPr lvl="1"/>
            <a:endParaRPr lang="en-CA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959626"/>
            <a:ext cx="2362200" cy="1745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(Burch, 2011 ; Day et al., 2010)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Inflammatory Bowel Disease: Nursing 	          		                                      Diagnosis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 smtClean="0"/>
              <a:t>Diarrhea related to the inflammatory process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Acute pain related to increased peristalsis and GI inflammation. 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Fluid volume deficit related to anorexia, nausea and diarrhea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Imbalanced nutrition: less than body requirements related to dietary restrictions, nausea, and malabsorption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Activity intolerance related to fatigue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Anxiety 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Ineffective coping related to repeated episodes of diarrhea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Risk for impaired skin integrity related to malnutrition and diarrhea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Knowledge deficit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/>
          <a:lstStyle/>
          <a:p>
            <a:r>
              <a:rPr lang="en-US" dirty="0" smtClean="0"/>
              <a:t>Irritable Bowel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86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Common disorder based on a presentation of signs and symptoms. </a:t>
            </a:r>
          </a:p>
          <a:p>
            <a:pPr>
              <a:buNone/>
            </a:pPr>
            <a:r>
              <a:rPr lang="en-US" dirty="0" smtClean="0"/>
              <a:t>	- intermittent to continuous, mild to severe.  </a:t>
            </a:r>
          </a:p>
          <a:p>
            <a:pPr>
              <a:buNone/>
            </a:pPr>
            <a:r>
              <a:rPr lang="en-US" dirty="0" smtClean="0"/>
              <a:t>	-  Abnormal pattern in bowel elimination including constipation, diarrhea or both. </a:t>
            </a:r>
          </a:p>
          <a:p>
            <a:pPr>
              <a:buNone/>
            </a:pPr>
            <a:r>
              <a:rPr lang="en-US" dirty="0" smtClean="0"/>
              <a:t>	- abdominal pain, feeling of fullness, gas, or bloating. </a:t>
            </a:r>
          </a:p>
          <a:p>
            <a:pPr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Clients have a normal bowel structure with no inflammation.</a:t>
            </a: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Abnormal function of motility or peristalsis due to: </a:t>
            </a: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	- </a:t>
            </a:r>
            <a:r>
              <a:rPr lang="en-US" dirty="0" err="1" smtClean="0"/>
              <a:t>neuroendocrine</a:t>
            </a:r>
            <a:r>
              <a:rPr lang="en-US" dirty="0" smtClean="0"/>
              <a:t> disorders</a:t>
            </a:r>
          </a:p>
          <a:p>
            <a:pPr>
              <a:buNone/>
            </a:pPr>
            <a:r>
              <a:rPr lang="en-US" dirty="0" smtClean="0"/>
              <a:t>	- vascular disturbances</a:t>
            </a:r>
          </a:p>
          <a:p>
            <a:pPr>
              <a:buNone/>
            </a:pPr>
            <a:r>
              <a:rPr lang="en-US" dirty="0" smtClean="0"/>
              <a:t>	- metabolic disturbances </a:t>
            </a:r>
          </a:p>
          <a:p>
            <a:pPr>
              <a:buNone/>
            </a:pPr>
            <a:r>
              <a:rPr lang="en-US" dirty="0" smtClean="0"/>
              <a:t>	- infection </a:t>
            </a:r>
          </a:p>
          <a:p>
            <a:pPr>
              <a:buNone/>
            </a:pPr>
            <a:r>
              <a:rPr lang="en-US" dirty="0" smtClean="0"/>
              <a:t>	- irritation 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5" name="Picture 4" descr="ib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4547466"/>
            <a:ext cx="2514599" cy="22343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770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(Day et al., 2010)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Irritable Bowel Syndrome: Diagnosis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229600" cy="5334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No definitive diagnosis, a symptom based diagnosis once other structural disorders have been ruled out. </a:t>
            </a:r>
          </a:p>
          <a:p>
            <a:r>
              <a:rPr lang="en-US" sz="2600" dirty="0" smtClean="0"/>
              <a:t>Symptoms must be present for a minimum of 3 days a month for 3 consecutive months. 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>
                <a:solidFill>
                  <a:schemeClr val="accent1"/>
                </a:solidFill>
              </a:rPr>
              <a:t>Procedures: looking for a spasm, distention or mucus accumulation in the intestine. </a:t>
            </a:r>
          </a:p>
          <a:p>
            <a:pPr>
              <a:buFontTx/>
              <a:buChar char="-"/>
            </a:pPr>
            <a:r>
              <a:rPr lang="en-US" sz="2600" dirty="0" smtClean="0"/>
              <a:t>stool studies </a:t>
            </a:r>
          </a:p>
          <a:p>
            <a:pPr>
              <a:buFontTx/>
              <a:buChar char="-"/>
            </a:pPr>
            <a:r>
              <a:rPr lang="en-US" sz="2600" dirty="0" smtClean="0"/>
              <a:t>x-rays &amp; contrast x-rays</a:t>
            </a:r>
          </a:p>
          <a:p>
            <a:pPr>
              <a:buFontTx/>
              <a:buChar char="-"/>
            </a:pPr>
            <a:r>
              <a:rPr lang="en-US" sz="2600" dirty="0" smtClean="0"/>
              <a:t>barium enema</a:t>
            </a:r>
          </a:p>
          <a:p>
            <a:pPr>
              <a:buFontTx/>
              <a:buChar char="-"/>
            </a:pPr>
            <a:r>
              <a:rPr lang="en-US" sz="2600" dirty="0" smtClean="0"/>
              <a:t>colonoscopy</a:t>
            </a:r>
          </a:p>
          <a:p>
            <a:pPr lvl="1"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3" descr="M1800133-Irritable_bowel_syndrome,_barium_X-ray-SP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4114800"/>
            <a:ext cx="2220837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(Day et al., 2010)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Irritable Bowel Syndrome 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610600" cy="2895600"/>
          </a:xfrm>
        </p:spPr>
        <p:txBody>
          <a:bodyPr/>
          <a:lstStyle/>
          <a:p>
            <a:pPr>
              <a:buNone/>
            </a:pPr>
            <a:r>
              <a:rPr lang="en-US" sz="2600" dirty="0" smtClean="0">
                <a:solidFill>
                  <a:schemeClr val="accent1"/>
                </a:solidFill>
              </a:rPr>
              <a:t>There is no medical treatment, although there are medications used to treat symptoms such as: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anticholinergics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antidiarrheals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bowel aids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some cases, antibiotics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3072348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1"/>
                </a:solidFill>
              </a:rPr>
              <a:t>Nutritional Management: 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 restrict foods then gradually increase.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 avoid large meals 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 increase fibre.  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 avoid foods that stimulate the bowel</a:t>
            </a:r>
          </a:p>
          <a:p>
            <a:r>
              <a:rPr lang="en-CA" sz="2400" dirty="0" smtClean="0"/>
              <a:t>   - caffeine            - spicy foods </a:t>
            </a:r>
          </a:p>
          <a:p>
            <a:r>
              <a:rPr lang="en-CA" sz="2400" dirty="0" smtClean="0"/>
              <a:t>   - fried foods       -  alcohol     </a:t>
            </a:r>
          </a:p>
          <a:p>
            <a:r>
              <a:rPr lang="en-CA" sz="2400" dirty="0" smtClean="0"/>
              <a:t>   - carbonated drinks </a:t>
            </a:r>
          </a:p>
        </p:txBody>
      </p:sp>
      <p:pic>
        <p:nvPicPr>
          <p:cNvPr id="6" name="Picture 5" descr="fibre-rich-f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038600"/>
            <a:ext cx="386795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770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(Day et al., 2010)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Irritable Bowel Syndrome: Nursing Considerations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4688"/>
            <a:ext cx="8229600" cy="523951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 Support: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tests involved &amp; psychological support. 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Educate: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alcohol and smoking cessation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avoiding triggering foods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eating regular small meals</a:t>
            </a:r>
          </a:p>
          <a:p>
            <a:r>
              <a:rPr lang="en-US" dirty="0">
                <a:solidFill>
                  <a:schemeClr val="accent1"/>
                </a:solidFill>
              </a:rPr>
              <a:t>Collaborative Care: 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Dietitians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Gastroenterologist &amp; surgeons 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istock_dr-withfru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3471004"/>
            <a:ext cx="2209800" cy="3310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(Day et al., 2010)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/>
          <a:lstStyle/>
          <a:p>
            <a:r>
              <a:rPr lang="en-US" dirty="0" smtClean="0"/>
              <a:t>Diverticulitis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7912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solidFill>
                  <a:schemeClr val="accent1"/>
                </a:solidFill>
              </a:rPr>
              <a:t>Diverticulum</a:t>
            </a:r>
            <a:r>
              <a:rPr lang="en-US" sz="2600" dirty="0" smtClean="0"/>
              <a:t>: a “saclike </a:t>
            </a:r>
            <a:r>
              <a:rPr lang="en-US" sz="2600" dirty="0" err="1" smtClean="0"/>
              <a:t>herniation</a:t>
            </a:r>
            <a:r>
              <a:rPr lang="en-US" sz="2600" dirty="0" smtClean="0"/>
              <a:t> of the lining of the bowel that extends through a defect in the muscle layer.” (Day et al., 2010, pg. 1167). </a:t>
            </a:r>
          </a:p>
          <a:p>
            <a:r>
              <a:rPr lang="en-US" sz="2600" dirty="0" smtClean="0">
                <a:solidFill>
                  <a:schemeClr val="accent1"/>
                </a:solidFill>
              </a:rPr>
              <a:t>Diverticulosis: </a:t>
            </a:r>
            <a:r>
              <a:rPr lang="en-US" sz="2600" dirty="0" smtClean="0"/>
              <a:t>when multiple </a:t>
            </a:r>
            <a:r>
              <a:rPr lang="en-US" sz="2600" dirty="0" err="1" smtClean="0"/>
              <a:t>diverticuli</a:t>
            </a:r>
            <a:r>
              <a:rPr lang="en-US" sz="2600" dirty="0" smtClean="0"/>
              <a:t> exists. </a:t>
            </a:r>
          </a:p>
          <a:p>
            <a:r>
              <a:rPr lang="en-US" sz="2600" dirty="0" smtClean="0">
                <a:solidFill>
                  <a:schemeClr val="accent1"/>
                </a:solidFill>
              </a:rPr>
              <a:t>Diverticulitis: </a:t>
            </a:r>
            <a:r>
              <a:rPr lang="en-US" sz="2600" dirty="0" smtClean="0"/>
              <a:t>results when food and bacteria retained in a </a:t>
            </a:r>
            <a:r>
              <a:rPr lang="en-US" sz="2600" dirty="0" err="1" smtClean="0"/>
              <a:t>diverticumulum</a:t>
            </a:r>
            <a:r>
              <a:rPr lang="en-US" sz="2600" dirty="0" smtClean="0"/>
              <a:t> produce infection and inflammation that can impede drainage and lead to perforation or abscess formation.” 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2600" dirty="0" smtClean="0"/>
              <a:t>The cause is unknown. Low fiber and high fat diet may cause sac formation. 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2600" dirty="0" smtClean="0"/>
              <a:t>Symptoms include: acute onset of mild to severe pain in the lower left quadrant, accompanied by nausea, vomiting, fever, and chills.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239000" y="64770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    (Day et al., 2010)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Anatomy &amp; Physiology of the   	       			                Gastrointestinal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4379976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GI tract: breakdown, absorption </a:t>
            </a:r>
          </a:p>
          <a:p>
            <a:pPr>
              <a:buFontTx/>
              <a:buChar char="-"/>
            </a:pPr>
            <a:r>
              <a:rPr lang="en-US" dirty="0" smtClean="0"/>
              <a:t>and elimination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1"/>
                </a:solidFill>
              </a:rPr>
              <a:t>Upper potion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the mouth</a:t>
            </a:r>
          </a:p>
          <a:p>
            <a:pPr lvl="1">
              <a:buFontTx/>
              <a:buChar char="-"/>
            </a:pPr>
            <a:r>
              <a:rPr lang="en-US" dirty="0" smtClean="0"/>
              <a:t>esophagus</a:t>
            </a:r>
          </a:p>
          <a:p>
            <a:pPr lvl="1">
              <a:buFontTx/>
              <a:buChar char="-"/>
            </a:pPr>
            <a:r>
              <a:rPr lang="en-US" dirty="0" smtClean="0"/>
              <a:t>stomach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1"/>
                </a:solidFill>
              </a:rPr>
              <a:t>Lower portion</a:t>
            </a:r>
          </a:p>
          <a:p>
            <a:pPr lvl="1">
              <a:buFontTx/>
              <a:buChar char="-"/>
            </a:pPr>
            <a:r>
              <a:rPr lang="en-US" dirty="0" smtClean="0"/>
              <a:t>small intestine</a:t>
            </a:r>
            <a:endParaRPr lang="en-US" dirty="0" smtClean="0">
              <a:solidFill>
                <a:schemeClr val="accent1"/>
              </a:solidFill>
            </a:endParaRPr>
          </a:p>
          <a:p>
            <a:pPr lvl="1">
              <a:buFontTx/>
              <a:buChar char="-"/>
            </a:pPr>
            <a:r>
              <a:rPr lang="en-US" dirty="0" smtClean="0"/>
              <a:t>large intestine</a:t>
            </a:r>
          </a:p>
          <a:p>
            <a:pPr lvl="1">
              <a:buFontTx/>
              <a:buChar char="-"/>
            </a:pPr>
            <a:r>
              <a:rPr lang="en-US" dirty="0" smtClean="0"/>
              <a:t>rectum</a:t>
            </a:r>
          </a:p>
          <a:p>
            <a:pPr lvl="1">
              <a:buFontTx/>
              <a:buChar char="-"/>
            </a:pPr>
            <a:r>
              <a:rPr lang="en-US" dirty="0" smtClean="0"/>
              <a:t>anus. 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  <p:pic>
        <p:nvPicPr>
          <p:cNvPr id="4" name="Picture 3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8194" y="2133600"/>
            <a:ext cx="3801006" cy="4458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200" y="64770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 (Day et al., 2010)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/>
          <a:lstStyle/>
          <a:p>
            <a:r>
              <a:rPr lang="en-US" dirty="0" smtClean="0"/>
              <a:t>Diverticulitis: Diagnosis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CBC: </a:t>
            </a:r>
            <a:r>
              <a:rPr lang="en-US" dirty="0" smtClean="0"/>
              <a:t>shows an elevated WBC.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Colonoscopy</a:t>
            </a:r>
            <a:r>
              <a:rPr lang="en-US" dirty="0" smtClean="0"/>
              <a:t>: shows extent of disease and biopsy is completed.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CT: </a:t>
            </a:r>
            <a:r>
              <a:rPr lang="en-US" dirty="0" smtClean="0"/>
              <a:t>confirms diagnosis.   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ormalCol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492500"/>
            <a:ext cx="2895600" cy="3136900"/>
          </a:xfrm>
          <a:prstGeom prst="rect">
            <a:avLst/>
          </a:prstGeom>
        </p:spPr>
      </p:pic>
      <p:pic>
        <p:nvPicPr>
          <p:cNvPr id="5" name="Picture 4" descr="Diverticulos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9523" y="3429000"/>
            <a:ext cx="2883877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9000" y="64770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      (Day et al., 2010)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/>
          <a:lstStyle/>
          <a:p>
            <a:r>
              <a:rPr lang="en-US" dirty="0" smtClean="0"/>
              <a:t>Diverticulitis: 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9888"/>
            <a:ext cx="5334000" cy="5087112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accent1"/>
                </a:solidFill>
              </a:rPr>
              <a:t>Nutritional Management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high fiber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low fat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symptomatic: clear liquid diet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sz="2600" dirty="0" smtClean="0">
                <a:solidFill>
                  <a:schemeClr val="accent1"/>
                </a:solidFill>
              </a:rPr>
              <a:t>Medical Management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antibiotics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laxatives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stool softeners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hospitalization of 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immunocompromised.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surgical considerations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3581400"/>
            <a:ext cx="3733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/>
              <a:t> </a:t>
            </a:r>
            <a:r>
              <a:rPr lang="en-US" sz="2600" dirty="0" smtClean="0">
                <a:solidFill>
                  <a:schemeClr val="accent1"/>
                </a:solidFill>
              </a:rPr>
              <a:t>Complications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/>
              <a:t> perforation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/>
              <a:t> peritonitis 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/>
              <a:t> hemorrhage 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/>
              <a:t> obstruction  </a:t>
            </a:r>
          </a:p>
          <a:p>
            <a:pPr lvl="1"/>
            <a:endParaRPr lang="en-US" dirty="0" smtClean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219200"/>
            <a:ext cx="2895600" cy="21800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9000" y="64770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     (Day et al., 2010)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Diverticulitis: Nursing Considerations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6088"/>
            <a:ext cx="5791200" cy="43251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Education and Teaching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Understanding the disease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Avoid high fat foods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Increase fiber intake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Drink plenty of fluids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How to manage attacks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When to seek health care</a:t>
            </a:r>
          </a:p>
          <a:p>
            <a:pPr lvl="1"/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Surgical nursing considerations: 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Preoperative teaching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Postoperative teaching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Self image </a:t>
            </a:r>
          </a:p>
        </p:txBody>
      </p:sp>
      <p:pic>
        <p:nvPicPr>
          <p:cNvPr id="4" name="Picture 3" descr="before_surg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514600"/>
            <a:ext cx="3386667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0" y="64770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     (Day et al., 2010)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Celiac Disease: Gluten-sensitivity 			                                       enteropathy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Is a autoimmune medical condition in which damage to the mucosa layer of the small intestines occurs following ingestion of a substance called gluten. 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Statistics: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1 in 200 Canadians; 330,000 Canadians in total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Increased risk with genetic predisposition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Often misdiagnosed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Is more common in Caucasians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More frequent in women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Rates have nearly doubled in last 25 years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More commonly diagnosed in children; 73,000 in total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50% of clients have few or no obvious symptoms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246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(CSIR, 2012; Canadian Digestive Health Foundation, 2012; CCA, 2011;</a:t>
            </a:r>
            <a:r>
              <a:rPr lang="en-US" sz="1200" dirty="0" smtClean="0"/>
              <a:t> MFMER, 2011; Day et al., 2010; </a:t>
            </a:r>
            <a:r>
              <a:rPr lang="en-US" sz="1200" dirty="0" err="1" smtClean="0"/>
              <a:t>PubMed</a:t>
            </a:r>
            <a:r>
              <a:rPr lang="en-US" sz="1200" dirty="0" smtClean="0"/>
              <a:t> Health, 2010;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Mahan &amp;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Escott-Stumop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2004).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Celiac Disease: Etiology/</a:t>
            </a:r>
            <a:r>
              <a:rPr lang="en-US" dirty="0" err="1" smtClean="0"/>
              <a:t>Pathophysiology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562600"/>
          </a:xfrm>
        </p:spPr>
        <p:txBody>
          <a:bodyPr/>
          <a:lstStyle/>
          <a:p>
            <a:r>
              <a:rPr lang="en-US" sz="2600" dirty="0" smtClean="0"/>
              <a:t>When gluten in ingested it creates a systemic immune and inflammatory response that damages and flattens the intestinal </a:t>
            </a:r>
            <a:r>
              <a:rPr lang="en-US" sz="2600" dirty="0" err="1" smtClean="0"/>
              <a:t>villi</a:t>
            </a:r>
            <a:r>
              <a:rPr lang="en-US" sz="2600" dirty="0" smtClean="0"/>
              <a:t>. </a:t>
            </a:r>
          </a:p>
          <a:p>
            <a:r>
              <a:rPr lang="en-US" sz="2600" dirty="0" smtClean="0"/>
              <a:t>This causes malabsorption difficulties  of essential macro and micronutrients. </a:t>
            </a:r>
          </a:p>
          <a:p>
            <a:r>
              <a:rPr lang="en-US" sz="2600" dirty="0" smtClean="0"/>
              <a:t>Affects primarily the proximal and midpoints of the small intestine, and possibly the distal portions. </a:t>
            </a:r>
          </a:p>
          <a:p>
            <a:endParaRPr lang="en-US" sz="1000" dirty="0" smtClean="0"/>
          </a:p>
          <a:p>
            <a:pPr algn="ctr">
              <a:buNone/>
            </a:pPr>
            <a:r>
              <a:rPr lang="en-US" sz="2400" i="1" dirty="0" smtClean="0">
                <a:solidFill>
                  <a:schemeClr val="accent1"/>
                </a:solidFill>
              </a:rPr>
              <a:t>It takes only one molecule of gluten to trigger the destructive mucosal response</a:t>
            </a:r>
            <a:r>
              <a:rPr lang="en-US" i="1" dirty="0" smtClean="0">
                <a:solidFill>
                  <a:schemeClr val="accent1"/>
                </a:solidFill>
              </a:rPr>
              <a:t>. </a:t>
            </a:r>
          </a:p>
        </p:txBody>
      </p:sp>
      <p:pic>
        <p:nvPicPr>
          <p:cNvPr id="5" name="Picture 1" descr="C:\Users\Janelle\Desktop\mcdc7_celiac_dise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24400"/>
            <a:ext cx="2209800" cy="195605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0" y="621166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(Canadian Society of Intestinal Research, 2012; MFMER, 2011; Mahan &amp;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Escott-Stumop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2004)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Celiac Disease: Clinical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3688"/>
            <a:ext cx="9144000" cy="5544312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>
                <a:solidFill>
                  <a:schemeClr val="accent1"/>
                </a:solidFill>
              </a:rPr>
              <a:t>Common Symptoms: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Chronic diarrhea; steatorrhea and malodorous stools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Constipation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Weight loss or poor weight gain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Delayed puberty/ missed menstrual periods 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Breathlessness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Fatigue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Abdominal cramping and bloating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Irritability or apathy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Easily bruised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Muscle cramps and joint pain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Lactose intolerance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Nausea and vomiting </a:t>
            </a:r>
          </a:p>
          <a:p>
            <a:pPr lvl="1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(Canadian Digestive Health Foundation, 2012; Canadian Society of Intestinal Research, 2012; Canadian Celiac Association, 2011; </a:t>
            </a:r>
            <a:r>
              <a:rPr lang="en-US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PudMed</a:t>
            </a:r>
            <a:r>
              <a:rPr lang="en-US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Health, 2010; Mahan &amp; </a:t>
            </a:r>
            <a:r>
              <a:rPr lang="en-US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Escott-Stumop</a:t>
            </a:r>
            <a:r>
              <a:rPr lang="en-US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2004)</a:t>
            </a:r>
          </a:p>
          <a:p>
            <a:pPr lvl="1"/>
            <a:endParaRPr lang="en-US" sz="2400" dirty="0" smtClean="0">
              <a:solidFill>
                <a:schemeClr val="tx1"/>
              </a:solidFill>
            </a:endParaRPr>
          </a:p>
          <a:p>
            <a:pPr lvl="1"/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/>
          <a:lstStyle/>
          <a:p>
            <a:r>
              <a:rPr lang="en-US" dirty="0" smtClean="0"/>
              <a:t>Complications of Celiac Disease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" y="1371600"/>
            <a:ext cx="9129889" cy="54864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Malnutrition</a:t>
            </a:r>
          </a:p>
          <a:p>
            <a:pPr lvl="1"/>
            <a:r>
              <a:rPr lang="en-US" dirty="0" err="1" smtClean="0"/>
              <a:t>Malabsorption</a:t>
            </a:r>
            <a:endParaRPr lang="en-US" dirty="0" smtClean="0"/>
          </a:p>
          <a:p>
            <a:pPr lvl="1"/>
            <a:r>
              <a:rPr lang="en-US" dirty="0" smtClean="0"/>
              <a:t>Growth delay  </a:t>
            </a:r>
          </a:p>
          <a:p>
            <a:r>
              <a:rPr lang="en-US" sz="2600" dirty="0" smtClean="0"/>
              <a:t>Osteoporosis </a:t>
            </a:r>
          </a:p>
          <a:p>
            <a:pPr lvl="1"/>
            <a:r>
              <a:rPr lang="en-US" dirty="0" smtClean="0"/>
              <a:t>Calcium &amp; Vitamin D deficiency  </a:t>
            </a:r>
          </a:p>
          <a:p>
            <a:r>
              <a:rPr lang="en-US" sz="2600" dirty="0" smtClean="0"/>
              <a:t>Lactose Intolerance</a:t>
            </a:r>
          </a:p>
          <a:p>
            <a:pPr lvl="1"/>
            <a:r>
              <a:rPr lang="en-US" dirty="0" smtClean="0"/>
              <a:t>Abdominal pain</a:t>
            </a:r>
          </a:p>
          <a:p>
            <a:pPr lvl="1"/>
            <a:r>
              <a:rPr lang="en-US" dirty="0" smtClean="0"/>
              <a:t>Diarrhea </a:t>
            </a:r>
          </a:p>
          <a:p>
            <a:r>
              <a:rPr lang="en-US" sz="2600" dirty="0" smtClean="0"/>
              <a:t>Cancer</a:t>
            </a:r>
          </a:p>
          <a:p>
            <a:pPr lvl="1"/>
            <a:r>
              <a:rPr lang="en-US" dirty="0" smtClean="0"/>
              <a:t>Intestinal lymphoma</a:t>
            </a:r>
          </a:p>
          <a:p>
            <a:pPr lvl="1"/>
            <a:r>
              <a:rPr lang="en-US" dirty="0" smtClean="0"/>
              <a:t>Bowel cancer </a:t>
            </a:r>
          </a:p>
          <a:p>
            <a:r>
              <a:rPr lang="en-US" sz="2600" dirty="0" smtClean="0"/>
              <a:t>Neurological  </a:t>
            </a:r>
          </a:p>
          <a:p>
            <a:pPr lvl="1"/>
            <a:r>
              <a:rPr lang="en-US" sz="2400" dirty="0" smtClean="0"/>
              <a:t>Seizures</a:t>
            </a:r>
          </a:p>
          <a:p>
            <a:pPr lvl="1"/>
            <a:r>
              <a:rPr lang="en-US" sz="2400" dirty="0" smtClean="0"/>
              <a:t>Peripheral neuropathy </a:t>
            </a:r>
          </a:p>
          <a:p>
            <a:pPr lvl="1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sz="1300" dirty="0" smtClean="0">
                <a:solidFill>
                  <a:schemeClr val="tx1"/>
                </a:solidFill>
              </a:rPr>
              <a:t>(MFMER, 2011)</a:t>
            </a:r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85315"/>
            <a:ext cx="3505200" cy="3807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/>
          <a:lstStyle/>
          <a:p>
            <a:r>
              <a:rPr lang="en-US" dirty="0" smtClean="0"/>
              <a:t>Celiac Disease: Diagnosis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Screening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Blood tests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Endoscopy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Gold standard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Internal mucosa </a:t>
            </a:r>
            <a:r>
              <a:rPr lang="en-US" dirty="0" smtClean="0">
                <a:solidFill>
                  <a:schemeClr val="tx1"/>
                </a:solidFill>
              </a:rPr>
              <a:t>biopsy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Capsule endoscopy: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Examines entire small intestine 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109728" indent="0" algn="ctr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Both biopsy and blood test results may be difficult to interpret if client has been on a gluten free diet. </a:t>
            </a:r>
          </a:p>
          <a:p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ClrTx/>
              <a:buNone/>
              <a:defRPr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(CSIR, 2012; Canadian Digestive Health Foundation, 2012; MFMER, 2011; Canadian Celiac Association, 2011;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PubMed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, 2010. Mahan &amp;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Escott-Stumop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, 2004).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76400"/>
            <a:ext cx="297180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/>
          <a:lstStyle/>
          <a:p>
            <a:r>
              <a:rPr lang="en-US" dirty="0" smtClean="0"/>
              <a:t>Endoscopy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A procedure used to visually examine the upper digestive system with a tiny camera.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Preparation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Fast 8 hours before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Stop taken medications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During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Lie down on backside.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Receive a sedative IV.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Tube inserted through the mouth, feel some pressure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After procedure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Stay for an hour to recover and will need transportation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May experience mild uncomfortable signs and symptoms</a:t>
            </a:r>
          </a:p>
          <a:p>
            <a:pPr lvl="1">
              <a:buNone/>
            </a:pPr>
            <a:endParaRPr lang="en-US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(MFMER, 2012)</a:t>
            </a:r>
            <a:endParaRPr lang="en-US" sz="1300" dirty="0">
              <a:solidFill>
                <a:schemeClr val="tx1"/>
              </a:solidFill>
            </a:endParaRPr>
          </a:p>
        </p:txBody>
      </p:sp>
      <p:pic>
        <p:nvPicPr>
          <p:cNvPr id="95234" name="Picture 2" descr="Illustration showing endoscopy 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905000"/>
            <a:ext cx="2667000" cy="2402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/>
          <a:lstStyle/>
          <a:p>
            <a:r>
              <a:rPr lang="en-US" dirty="0" smtClean="0"/>
              <a:t>Celiac Disease: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Medical Therapy: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Corticosteroids (</a:t>
            </a:r>
            <a:r>
              <a:rPr lang="en-US" dirty="0" err="1" smtClean="0">
                <a:solidFill>
                  <a:schemeClr val="tx1"/>
                </a:solidFill>
              </a:rPr>
              <a:t>ie</a:t>
            </a:r>
            <a:r>
              <a:rPr lang="en-US" dirty="0" smtClean="0">
                <a:solidFill>
                  <a:schemeClr val="tx1"/>
                </a:solidFill>
              </a:rPr>
              <a:t>: prednisone) 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Azathioprine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Cyclosporine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Anti-inflammatory</a:t>
            </a:r>
          </a:p>
          <a:p>
            <a:pPr lvl="1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lvl="1">
              <a:buNone/>
            </a:pPr>
            <a:r>
              <a:rPr lang="en-US" i="1" dirty="0" smtClean="0"/>
              <a:t>Gluten free diet is the first line of treatment, it may take months or years for the intestinal mucosa to heal. </a:t>
            </a:r>
          </a:p>
          <a:p>
            <a:pPr>
              <a:buNone/>
            </a:pPr>
            <a:r>
              <a:rPr lang="en-US" sz="1200" dirty="0" smtClean="0"/>
              <a:t>(</a:t>
            </a:r>
            <a:r>
              <a:rPr lang="en-US" sz="1200" dirty="0" err="1" smtClean="0"/>
              <a:t>PubMed</a:t>
            </a:r>
            <a:r>
              <a:rPr lang="en-US" sz="1200" dirty="0" smtClean="0"/>
              <a:t>, 2010;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Mahan &amp;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Escott-Stumop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2004). </a:t>
            </a:r>
            <a:endParaRPr lang="en-US" sz="1200" dirty="0" smtClean="0"/>
          </a:p>
          <a:p>
            <a:endParaRPr lang="en-US" dirty="0" smtClean="0"/>
          </a:p>
          <a:p>
            <a:pPr lvl="1"/>
            <a:endParaRPr lang="en-US" dirty="0" smtClean="0">
              <a:solidFill>
                <a:schemeClr val="accent1"/>
              </a:solidFill>
            </a:endParaRPr>
          </a:p>
          <a:p>
            <a:pPr lvl="1"/>
            <a:endParaRPr lang="en-US" dirty="0" smtClean="0">
              <a:solidFill>
                <a:schemeClr val="accent1"/>
              </a:solidFill>
            </a:endParaRPr>
          </a:p>
          <a:p>
            <a:pPr lvl="1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37" y="3657600"/>
            <a:ext cx="2824163" cy="1978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1066800"/>
          </a:xfrm>
        </p:spPr>
        <p:txBody>
          <a:bodyPr/>
          <a:lstStyle/>
          <a:p>
            <a:r>
              <a:rPr lang="en-US" dirty="0" smtClean="0"/>
              <a:t>Inflammatory Bowel Disease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067800" cy="29718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IBD refers to two chronic inflammatory GI disorders: </a:t>
            </a:r>
            <a:r>
              <a:rPr lang="en-US" dirty="0" smtClean="0"/>
              <a:t>Crohn’s disease and Ulcerative Colitis, both cause inflammation and ulcerations of the intestine.</a:t>
            </a:r>
          </a:p>
          <a:p>
            <a:r>
              <a:rPr lang="en-US" dirty="0" smtClean="0"/>
              <a:t>Two Types: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Crohn’s</a:t>
            </a:r>
            <a:r>
              <a:rPr lang="en-US" dirty="0" smtClean="0">
                <a:solidFill>
                  <a:schemeClr val="tx1"/>
                </a:solidFill>
              </a:rPr>
              <a:t>: usually affects the intestines.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Ulcerative Colitis</a:t>
            </a:r>
            <a:r>
              <a:rPr lang="en-US" dirty="0" smtClean="0">
                <a:solidFill>
                  <a:schemeClr val="tx1"/>
                </a:solidFill>
              </a:rPr>
              <a:t>: usually affects the large intestine.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43434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1"/>
                </a:solidFill>
              </a:rPr>
              <a:t>Statistics: </a:t>
            </a:r>
          </a:p>
          <a:p>
            <a:pPr>
              <a:buFontTx/>
              <a:buChar char="-"/>
            </a:pPr>
            <a:r>
              <a:rPr lang="en-CA" sz="2400" dirty="0" smtClean="0"/>
              <a:t>200,000 Canadians have IBD </a:t>
            </a:r>
          </a:p>
          <a:p>
            <a:pPr>
              <a:buFontTx/>
              <a:buChar char="-"/>
            </a:pPr>
            <a:r>
              <a:rPr lang="en-CA" sz="2400" dirty="0" smtClean="0"/>
              <a:t> 15-30 years of age at highest risk. </a:t>
            </a:r>
          </a:p>
          <a:p>
            <a:pPr>
              <a:buFontTx/>
              <a:buChar char="-"/>
            </a:pPr>
            <a:r>
              <a:rPr lang="en-CA" sz="2400" dirty="0" smtClean="0"/>
              <a:t> gender nonspecific. </a:t>
            </a:r>
          </a:p>
        </p:txBody>
      </p:sp>
      <p:pic>
        <p:nvPicPr>
          <p:cNvPr id="67586" name="Picture 2" descr="http://health.yahoo.net/images/adam/big/19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086600" y="2971800"/>
            <a:ext cx="2895600" cy="2316481"/>
          </a:xfrm>
          <a:prstGeom prst="rect">
            <a:avLst/>
          </a:prstGeom>
          <a:noFill/>
        </p:spPr>
      </p:pic>
      <p:pic>
        <p:nvPicPr>
          <p:cNvPr id="67588" name="Picture 4" descr="http://t1.gstatic.com/images?q=tbn:ANd9GcQGPPz1RjeVAk_kQ8pVYt_eNRgiby-pd-O3Pr9JR0SsLD0LM4CJgw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99" y="3962400"/>
            <a:ext cx="3615902" cy="28956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315200" y="66294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    (Day et al., 2010)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Celiac Disease: Medical Nutrition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://healthyurbankitchen.com/blog/uploaded/GlutenFoodCh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99" y="1219200"/>
            <a:ext cx="7415875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Celiac Disease: Nursing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Teach &amp; educate: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How to read food labels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Avoid gluten containing products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Vitamin and mineral supplementation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Support: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Financial considerations 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1"/>
                </a:solidFill>
              </a:rPr>
              <a:t>Collaboration: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Dietitian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Community Resources 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Celiac Disease: Nursing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600" dirty="0" smtClean="0"/>
              <a:t>Relieving pain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smtClean="0"/>
              <a:t>Maintaining normal elimination patterns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smtClean="0"/>
              <a:t>Maintaining fluid intake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smtClean="0"/>
              <a:t>Maintaining optimal nutrition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smtClean="0"/>
              <a:t>Promoting rest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smtClean="0"/>
              <a:t>Reducing anxiety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smtClean="0"/>
              <a:t>Enhancing coping measures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smtClean="0"/>
              <a:t>Preventing skin breakdown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smtClean="0"/>
              <a:t>Monitoring and managing potential complications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Gastrointestinal Disorders: 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>
            <a:normAutofit fontScale="62500" lnSpcReduction="20000"/>
          </a:bodyPr>
          <a:lstStyle/>
          <a:p>
            <a:r>
              <a:rPr lang="en-US" sz="4200" dirty="0" smtClean="0"/>
              <a:t>A &amp; P of the small bowel as it relates to Inflammatory Bowel Disease (IBD), Irritable Bowel Syndrome (IBS), Diverticulitis and Celiac Disease. </a:t>
            </a:r>
          </a:p>
          <a:p>
            <a:r>
              <a:rPr lang="en-US" sz="4200" dirty="0" smtClean="0"/>
              <a:t>The differences between Crohn’s Disease, Ulcerative Colitis and Celiac Disease. </a:t>
            </a:r>
          </a:p>
          <a:p>
            <a:r>
              <a:rPr lang="en-US" sz="4200" dirty="0" smtClean="0"/>
              <a:t>Nursing implications associated with Inflammatory Bowel Disease (IBD), Irritable Bowel Syndrome (IBS), Diverticulitis  and Celiac. </a:t>
            </a:r>
          </a:p>
          <a:p>
            <a:r>
              <a:rPr lang="en-US" sz="4200" dirty="0" smtClean="0"/>
              <a:t>Treatment options for individuals with Inflammatory Bowel Disease (IBD), Irritable Bowel Syndrome (IBS), Diverticulitis  and Celiac. </a:t>
            </a:r>
          </a:p>
          <a:p>
            <a:r>
              <a:rPr lang="en-US" sz="4200" dirty="0" smtClean="0"/>
              <a:t>Nutritional management for individuals with Inflammatory Bowel Disease (IBD), Irritable Bowel Syndrome (IBS), Diverticulitis  and Celiac 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sz="2600" dirty="0" smtClean="0"/>
              <a:t>Mary is a 23 year old female experiencing diarrhea, abdominal pain, fatigue and low appetite. </a:t>
            </a:r>
          </a:p>
          <a:p>
            <a:pPr marL="624078" indent="-514350">
              <a:buAutoNum type="arabicPeriod"/>
            </a:pPr>
            <a:r>
              <a:rPr lang="en-US" sz="2600" dirty="0" smtClean="0"/>
              <a:t>Mary is going for a colonoscopy, how are you going to help her prepare for this procedure?</a:t>
            </a:r>
          </a:p>
          <a:p>
            <a:pPr marL="624078" indent="-514350">
              <a:buAutoNum type="arabicPeriod"/>
            </a:pPr>
            <a:r>
              <a:rPr lang="en-US" sz="2600" dirty="0" smtClean="0"/>
              <a:t>Mary is given the diagnosis of Crohn’s disease, how would you help her manage this condition? </a:t>
            </a:r>
          </a:p>
          <a:p>
            <a:pPr marL="624078" indent="-514350">
              <a:buAutoNum type="arabicPeriod"/>
            </a:pPr>
            <a:r>
              <a:rPr lang="en-US" sz="2600" dirty="0" smtClean="0"/>
              <a:t>When would you advise Mary to seek health care in relation to her condition?</a:t>
            </a:r>
          </a:p>
          <a:p>
            <a:pPr marL="624078" indent="-514350">
              <a:buAutoNum type="arabicPeriod"/>
            </a:pPr>
            <a:r>
              <a:rPr lang="en-US" sz="2600" dirty="0" smtClean="0"/>
              <a:t>What other nursing implications would you include in assisting Mary?</a:t>
            </a:r>
          </a:p>
          <a:p>
            <a:pPr marL="624078" indent="-514350">
              <a:buAutoNum type="arabicPeriod"/>
            </a:pPr>
            <a:endParaRPr lang="en-US" dirty="0" smtClean="0"/>
          </a:p>
          <a:p>
            <a:pPr marL="624078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/>
          <a:lstStyle/>
          <a:p>
            <a:r>
              <a:rPr lang="en-US" dirty="0" smtClean="0"/>
              <a:t>Questions/Comments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Beyer, P. L. (2004). Medical nutrition therapy for lower gastrointestinal tract disorders. In Mahan, L. K., &amp;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Escott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-Stump, S. (11</a:t>
            </a:r>
            <a:r>
              <a:rPr lang="en-US" sz="29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Ed.), </a:t>
            </a:r>
            <a:r>
              <a:rPr lang="en-US" sz="2900" i="1" dirty="0" smtClean="0">
                <a:latin typeface="Times New Roman" pitchFamily="18" charset="0"/>
                <a:cs typeface="Times New Roman" pitchFamily="18" charset="0"/>
              </a:rPr>
              <a:t>Krause’s food, nutrition, &amp; diet therapy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(p. 705-737). Philadelphia: Saunders. </a:t>
            </a:r>
          </a:p>
          <a:p>
            <a:pPr>
              <a:buNone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Burch, J. (2011). Resuming a normal life: holistic care of the person with an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ostomy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 British Journal of Community Nursing, 16(8), 366-373.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Canadian Celiac Association. (2011). Celiac Disease. Retrieved from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http://www.celiac.ca/index.php/about-celiac-disease-2/symptoms-treatment-cd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Canadian Digestive Health Foundation. (2012). Celiac Disease. Retrieved from 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http://www.cdhf.ca/digestive-disorders/celiac.shtml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CA" sz="2900" dirty="0" smtClean="0">
                <a:latin typeface="Times New Roman" pitchFamily="18" charset="0"/>
                <a:cs typeface="Times New Roman" pitchFamily="18" charset="0"/>
              </a:rPr>
              <a:t>Canadian Society of Intestinal Research. (2012a). Celiac Disease. Retrieved from </a:t>
            </a:r>
            <a:r>
              <a:rPr lang="en-CA" sz="29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http://www.badgut.org/information-centre/celiac-disease.html</a:t>
            </a:r>
            <a:r>
              <a:rPr lang="en-CA" sz="2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CA" sz="2900" dirty="0" smtClean="0">
                <a:latin typeface="Times New Roman" pitchFamily="18" charset="0"/>
                <a:cs typeface="Times New Roman" pitchFamily="18" charset="0"/>
              </a:rPr>
              <a:t>Canadian Society of Intestinal Research. (2012b). Crohn’s Disease. Retrieved from </a:t>
            </a:r>
            <a:r>
              <a:rPr lang="en-CA" sz="29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http://www.badgut.org/information-centre/crohns-disease.html</a:t>
            </a:r>
            <a:r>
              <a:rPr lang="en-CA" sz="2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CA" sz="2900" dirty="0" smtClean="0">
                <a:latin typeface="Times New Roman" pitchFamily="18" charset="0"/>
                <a:cs typeface="Times New Roman" pitchFamily="18" charset="0"/>
              </a:rPr>
              <a:t>Crohn’s &amp; Colitis Foundation of Canada (CCFC). (2008). The Burden of IBD in Canada. Retrieved from </a:t>
            </a:r>
            <a:r>
              <a:rPr lang="en-CA" sz="29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http://www.ccfc.ca/atf/cf/%7B282e45d9-a03a-49d1-883c 39f4feaf7246%7D/BIBDC%20FINAL%20OCTOBER%2029TH%20EN.PDF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CA" sz="2900" dirty="0" smtClean="0">
                <a:latin typeface="Times New Roman" pitchFamily="18" charset="0"/>
                <a:cs typeface="Times New Roman" pitchFamily="18" charset="0"/>
              </a:rPr>
              <a:t>Day, R. A., Paul, P., Williams, B., Smeltzer, S. &amp; Bare, B. (2007). </a:t>
            </a:r>
            <a:r>
              <a:rPr lang="en-CA" sz="2900" i="1" dirty="0" smtClean="0">
                <a:latin typeface="Times New Roman" pitchFamily="18" charset="0"/>
                <a:cs typeface="Times New Roman" pitchFamily="18" charset="0"/>
              </a:rPr>
              <a:t>Canadian textbook of medical surgical Nursing</a:t>
            </a:r>
            <a:r>
              <a:rPr lang="en-CA" sz="2900" dirty="0" smtClean="0">
                <a:latin typeface="Times New Roman" pitchFamily="18" charset="0"/>
                <a:cs typeface="Times New Roman" pitchFamily="18" charset="0"/>
              </a:rPr>
              <a:t> (1</a:t>
            </a:r>
            <a:r>
              <a:rPr lang="en-CA" sz="29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CA" sz="2900" dirty="0" smtClean="0">
                <a:latin typeface="Times New Roman" pitchFamily="18" charset="0"/>
                <a:cs typeface="Times New Roman" pitchFamily="18" charset="0"/>
              </a:rPr>
              <a:t> Canadian Ed.). Philadelphia: Lippincott Williams &amp; Watkins. </a:t>
            </a:r>
          </a:p>
          <a:p>
            <a:pPr>
              <a:buNone/>
            </a:pPr>
            <a:r>
              <a:rPr lang="en-CA" sz="2900" dirty="0" smtClean="0">
                <a:latin typeface="Times New Roman" pitchFamily="18" charset="0"/>
                <a:cs typeface="Times New Roman" pitchFamily="18" charset="0"/>
              </a:rPr>
              <a:t>Mayo Foundation for Medical Education and Research. (2011a). Inflammatory Bowel Disease (IBD). Retrieved from </a:t>
            </a:r>
            <a:r>
              <a:rPr lang="en-CA" sz="29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http://www.mayoclinic.com/health/inflammatory-bowel-disease/DS01195</a:t>
            </a:r>
            <a:r>
              <a:rPr lang="en-CA" sz="29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CA" sz="2900" dirty="0" smtClean="0">
                <a:latin typeface="Times New Roman" pitchFamily="18" charset="0"/>
                <a:cs typeface="Times New Roman" pitchFamily="18" charset="0"/>
              </a:rPr>
              <a:t>Mayo Foundation for Medical Education and Research. (2011b).Crohn’s Disease. Retrieved from </a:t>
            </a:r>
            <a:r>
              <a:rPr lang="en-CA" sz="29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 //www.mayoclinic.com/health/crohns-disease/DS00104</a:t>
            </a:r>
            <a:r>
              <a:rPr lang="en-CA" sz="29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CA" sz="2900" dirty="0" smtClean="0">
                <a:latin typeface="Times New Roman" pitchFamily="18" charset="0"/>
                <a:cs typeface="Times New Roman" pitchFamily="18" charset="0"/>
              </a:rPr>
              <a:t>Mayo Foundation for Medical Education and Research. (2011c). Celiac Disease. Retrieved from </a:t>
            </a:r>
            <a:r>
              <a:rPr lang="en-CA" sz="29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http://www.mayoclinic.com/health/celiac-disease/DS00319/DSECTION=causes</a:t>
            </a:r>
            <a:r>
              <a:rPr lang="en-CA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CA" sz="2900" dirty="0" smtClean="0">
                <a:latin typeface="Times New Roman" pitchFamily="18" charset="0"/>
                <a:cs typeface="Times New Roman" pitchFamily="18" charset="0"/>
              </a:rPr>
              <a:t>National Institute of Diabetes and Digestive and Kidney Diseases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(2011). Crohn’s Disease. Retrieved from </a:t>
            </a:r>
            <a:r>
              <a:rPr lang="en-US" sz="29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http://digestive.niddk.nih.gov/ddiseases/pubs/crohns/index.aspx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PubMed Health. (2010). Celiac Disease. Retrieved from 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http://www.ncbi.nlm.nih.gov/pubmedhealth/PMH0001280/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Sephton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, M. (2009). Nursing management of patents with severe ulcerative colitis. Nursing Standard, 24, 48-57.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Inflammatory Bowel Disease: Complications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562600"/>
          </a:xfrm>
        </p:spPr>
        <p:txBody>
          <a:bodyPr/>
          <a:lstStyle/>
          <a:p>
            <a:r>
              <a:rPr lang="en-CA" sz="2600" dirty="0" smtClean="0">
                <a:solidFill>
                  <a:schemeClr val="accent1"/>
                </a:solidFill>
              </a:rPr>
              <a:t>Ulcers</a:t>
            </a:r>
            <a:r>
              <a:rPr lang="en-CA" sz="2600" dirty="0" smtClean="0"/>
              <a:t>: chronic inflammation can lead to open sores within the digestive tract.  </a:t>
            </a:r>
          </a:p>
          <a:p>
            <a:r>
              <a:rPr lang="en-CA" sz="2600" dirty="0" smtClean="0">
                <a:solidFill>
                  <a:schemeClr val="accent1"/>
                </a:solidFill>
              </a:rPr>
              <a:t>Fistulas</a:t>
            </a:r>
            <a:r>
              <a:rPr lang="en-CA" sz="2600" dirty="0" smtClean="0"/>
              <a:t>: when an ulcer forms and extends completely through the intestinal wall. </a:t>
            </a:r>
          </a:p>
          <a:p>
            <a:r>
              <a:rPr lang="en-CA" sz="2600" dirty="0" smtClean="0">
                <a:solidFill>
                  <a:schemeClr val="accent1"/>
                </a:solidFill>
              </a:rPr>
              <a:t>Anal fissures</a:t>
            </a:r>
            <a:r>
              <a:rPr lang="en-CA" sz="2600" dirty="0" smtClean="0"/>
              <a:t>: crack or cleft in the anus or skin where infection occurs. </a:t>
            </a:r>
          </a:p>
          <a:p>
            <a:r>
              <a:rPr lang="en-CA" sz="2600" dirty="0" smtClean="0"/>
              <a:t>Malnutrition: difficulties eating and absorbing nutrients. </a:t>
            </a:r>
          </a:p>
          <a:p>
            <a:r>
              <a:rPr lang="en-CA" sz="2600" dirty="0" smtClean="0">
                <a:solidFill>
                  <a:schemeClr val="accent1"/>
                </a:solidFill>
              </a:rPr>
              <a:t>Other problems: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Arthritis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Kidney and gallstones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Inflammation of eyes and skin </a:t>
            </a:r>
          </a:p>
          <a:p>
            <a:endParaRPr lang="en-CA" dirty="0"/>
          </a:p>
        </p:txBody>
      </p:sp>
      <p:pic>
        <p:nvPicPr>
          <p:cNvPr id="4" name="Picture 3" descr="M2800167-Intestinal_ulcer-SP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4343400"/>
            <a:ext cx="2209800" cy="2254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200" y="6477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             (Day et al., 2010)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Crohn’s Disease: Etiology &amp; 	         	 	                                  Pathophysiology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3276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Chronic disorder that causes inflammation of the GI tract, most commonly affecting the small intestine. </a:t>
            </a:r>
          </a:p>
          <a:p>
            <a:r>
              <a:rPr lang="en-US" sz="2600" dirty="0" smtClean="0"/>
              <a:t> Transmural; affecting all layers of the mucosa. </a:t>
            </a:r>
          </a:p>
          <a:p>
            <a:r>
              <a:rPr lang="en-US" sz="2600" dirty="0" smtClean="0"/>
              <a:t>Begins with edema and thickening of the mucosa. </a:t>
            </a:r>
          </a:p>
          <a:p>
            <a:r>
              <a:rPr lang="en-US" sz="2600" dirty="0" smtClean="0"/>
              <a:t>Ulcers appear on the inflamed mucosa, causing fistulas and fissures. </a:t>
            </a:r>
          </a:p>
          <a:p>
            <a:r>
              <a:rPr lang="en-US" sz="2600" dirty="0" smtClean="0"/>
              <a:t>Scaring, thickening and narrowing of the GI tract.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4343400"/>
            <a:ext cx="5257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 smtClean="0">
                <a:solidFill>
                  <a:schemeClr val="accent1"/>
                </a:solidFill>
              </a:rPr>
              <a:t>Statistics: </a:t>
            </a:r>
          </a:p>
          <a:p>
            <a:pPr>
              <a:buFont typeface="Arial" pitchFamily="34" charset="0"/>
              <a:buChar char="•"/>
            </a:pPr>
            <a:r>
              <a:rPr lang="en-CA" sz="2600" dirty="0" smtClean="0"/>
              <a:t> Usually diagnosed in adolescents</a:t>
            </a:r>
          </a:p>
          <a:p>
            <a:pPr>
              <a:buFont typeface="Arial" pitchFamily="34" charset="0"/>
              <a:buChar char="•"/>
            </a:pPr>
            <a:r>
              <a:rPr lang="en-CA" sz="2600" dirty="0" smtClean="0"/>
              <a:t> Prevalence has risen in the past 30 years. </a:t>
            </a:r>
          </a:p>
          <a:p>
            <a:pPr>
              <a:buFont typeface="Arial" pitchFamily="34" charset="0"/>
              <a:buChar char="•"/>
            </a:pPr>
            <a:r>
              <a:rPr lang="en-CA" sz="2600" dirty="0" smtClean="0"/>
              <a:t> seen more in smokers </a:t>
            </a:r>
            <a:endParaRPr lang="en-CA" sz="2600" dirty="0"/>
          </a:p>
        </p:txBody>
      </p:sp>
      <p:pic>
        <p:nvPicPr>
          <p:cNvPr id="6" name="Picture 5" descr="GIprecent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527606"/>
            <a:ext cx="3124200" cy="23303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71800" y="62484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(MFMER, 2011 ; Day et al., 2010; CCRC, 2008; CCFC, 2008 ; Mahan &amp; </a:t>
            </a:r>
            <a:r>
              <a:rPr lang="en-US" sz="1200" dirty="0" err="1" smtClean="0"/>
              <a:t>Escott-Stumop</a:t>
            </a:r>
            <a:r>
              <a:rPr lang="en-US" sz="1200" dirty="0" smtClean="0"/>
              <a:t>, 2004;)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Crohn’s Disease: Clinical Manifestations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Persistent diarrhea </a:t>
            </a:r>
          </a:p>
          <a:p>
            <a:r>
              <a:rPr lang="en-US" sz="2600" dirty="0" smtClean="0"/>
              <a:t>Loss of appetite &amp; weight loss</a:t>
            </a:r>
          </a:p>
          <a:p>
            <a:r>
              <a:rPr lang="en-US" sz="2600" dirty="0" smtClean="0"/>
              <a:t>May have rectal bleeding </a:t>
            </a:r>
          </a:p>
          <a:p>
            <a:r>
              <a:rPr lang="en-US" sz="2600" dirty="0" smtClean="0"/>
              <a:t>Cramping abdominal pain </a:t>
            </a:r>
          </a:p>
          <a:p>
            <a:r>
              <a:rPr lang="en-US" sz="2600" dirty="0" smtClean="0"/>
              <a:t>Steatorrhea </a:t>
            </a:r>
          </a:p>
          <a:p>
            <a:r>
              <a:rPr lang="en-US" sz="2600" dirty="0" smtClean="0"/>
              <a:t>Fatigue  </a:t>
            </a:r>
          </a:p>
          <a:p>
            <a:r>
              <a:rPr lang="en-US" sz="2600" dirty="0" smtClean="0"/>
              <a:t>Fever 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Complications</a:t>
            </a:r>
          </a:p>
          <a:p>
            <a:r>
              <a:rPr lang="en-US" sz="2600" dirty="0" smtClean="0"/>
              <a:t>Bowel obstruction</a:t>
            </a:r>
          </a:p>
          <a:p>
            <a:r>
              <a:rPr lang="en-US" sz="2600" dirty="0" smtClean="0"/>
              <a:t>Sores of ulcers </a:t>
            </a:r>
          </a:p>
          <a:p>
            <a:r>
              <a:rPr lang="en-US" sz="2600" dirty="0" smtClean="0"/>
              <a:t>Fistulas</a:t>
            </a:r>
          </a:p>
          <a:p>
            <a:r>
              <a:rPr lang="en-US" sz="2600" dirty="0" smtClean="0"/>
              <a:t>Malnutrition    </a:t>
            </a:r>
          </a:p>
        </p:txBody>
      </p:sp>
      <p:pic>
        <p:nvPicPr>
          <p:cNvPr id="77826" name="Picture 2" descr="http://t0.gstatic.com/images?q=tbn:ANd9GcQHia2xeUptHA9KSKFSuL7kYdAzsmlxbJrd_WvqawXumYKHJ6mf7A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122761"/>
            <a:ext cx="4572000" cy="32780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48400" y="64770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(CSIR, 2012; CCFC, 2008)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/>
          <a:lstStyle/>
          <a:p>
            <a:r>
              <a:rPr lang="en-US" dirty="0" smtClean="0"/>
              <a:t>Crohn’s Disease: Diagnosis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accent1"/>
                </a:solidFill>
              </a:rPr>
              <a:t>Health history: </a:t>
            </a:r>
            <a:r>
              <a:rPr lang="en-US" sz="2200" dirty="0" smtClean="0">
                <a:solidFill>
                  <a:schemeClr val="tx1"/>
                </a:solidFill>
              </a:rPr>
              <a:t>Onset,  associated symptoms, pain, stool, &amp; rectal bleeding. </a:t>
            </a:r>
          </a:p>
          <a:p>
            <a:r>
              <a:rPr lang="en-US" sz="2200" dirty="0" smtClean="0">
                <a:solidFill>
                  <a:schemeClr val="accent1"/>
                </a:solidFill>
              </a:rPr>
              <a:t>Blood tests: </a:t>
            </a:r>
            <a:r>
              <a:rPr lang="en-US" sz="2200" dirty="0" smtClean="0"/>
              <a:t>anemia or infection and certain antibodies </a:t>
            </a:r>
          </a:p>
          <a:p>
            <a:r>
              <a:rPr lang="en-US" sz="2200" dirty="0" smtClean="0">
                <a:solidFill>
                  <a:schemeClr val="accent1"/>
                </a:solidFill>
              </a:rPr>
              <a:t>Fecal occult blood test: </a:t>
            </a:r>
            <a:r>
              <a:rPr lang="en-US" sz="2200" dirty="0" smtClean="0"/>
              <a:t>looking rectal bleeding. </a:t>
            </a:r>
          </a:p>
          <a:p>
            <a:r>
              <a:rPr lang="en-US" sz="2200" dirty="0" smtClean="0">
                <a:solidFill>
                  <a:schemeClr val="accent1"/>
                </a:solidFill>
              </a:rPr>
              <a:t>Stool sample : </a:t>
            </a:r>
            <a:r>
              <a:rPr lang="en-US" sz="2200" dirty="0" smtClean="0"/>
              <a:t>presence of white blood cells. </a:t>
            </a:r>
          </a:p>
          <a:p>
            <a:r>
              <a:rPr lang="en-US" sz="2200" dirty="0" smtClean="0">
                <a:solidFill>
                  <a:schemeClr val="accent1"/>
                </a:solidFill>
              </a:rPr>
              <a:t>Colonoscopy : </a:t>
            </a:r>
            <a:r>
              <a:rPr lang="en-US" sz="2200" dirty="0" smtClean="0"/>
              <a:t>visualize and collect biopsy. </a:t>
            </a:r>
          </a:p>
          <a:p>
            <a:r>
              <a:rPr lang="en-US" sz="2200" dirty="0" smtClean="0">
                <a:solidFill>
                  <a:schemeClr val="accent1"/>
                </a:solidFill>
              </a:rPr>
              <a:t>Flexible sigmoidoscopy : </a:t>
            </a:r>
            <a:r>
              <a:rPr lang="en-US" sz="2200" dirty="0" smtClean="0"/>
              <a:t>examine sigmoid colon. </a:t>
            </a:r>
          </a:p>
          <a:p>
            <a:r>
              <a:rPr lang="en-US" sz="2200" dirty="0" smtClean="0">
                <a:solidFill>
                  <a:schemeClr val="accent1"/>
                </a:solidFill>
              </a:rPr>
              <a:t>Barium enema : </a:t>
            </a:r>
            <a:r>
              <a:rPr lang="en-US" sz="2200" dirty="0" smtClean="0"/>
              <a:t>evaluate large intestine with  x-ray. </a:t>
            </a:r>
          </a:p>
          <a:p>
            <a:r>
              <a:rPr lang="en-US" sz="2200" dirty="0" smtClean="0">
                <a:solidFill>
                  <a:schemeClr val="accent1"/>
                </a:solidFill>
              </a:rPr>
              <a:t>X-ray : </a:t>
            </a:r>
            <a:r>
              <a:rPr lang="en-US" sz="2200" dirty="0" smtClean="0"/>
              <a:t>rule out toxic </a:t>
            </a:r>
            <a:r>
              <a:rPr lang="en-US" sz="2200" dirty="0" err="1" smtClean="0"/>
              <a:t>megacolon</a:t>
            </a:r>
            <a:r>
              <a:rPr lang="en-US" sz="2200" dirty="0" smtClean="0"/>
              <a:t>. </a:t>
            </a:r>
          </a:p>
          <a:p>
            <a:r>
              <a:rPr lang="en-US" sz="2200" dirty="0" smtClean="0">
                <a:solidFill>
                  <a:schemeClr val="accent1"/>
                </a:solidFill>
              </a:rPr>
              <a:t>CT scan : </a:t>
            </a:r>
            <a:r>
              <a:rPr lang="en-US" sz="2200" dirty="0" smtClean="0"/>
              <a:t>assess for complications and amount of infection. </a:t>
            </a:r>
          </a:p>
          <a:p>
            <a:r>
              <a:rPr lang="en-US" sz="2200" dirty="0" smtClean="0">
                <a:solidFill>
                  <a:schemeClr val="accent1"/>
                </a:solidFill>
              </a:rPr>
              <a:t>MRI : </a:t>
            </a:r>
            <a:r>
              <a:rPr lang="en-US" sz="2200" dirty="0" smtClean="0"/>
              <a:t>diagnosis and management. </a:t>
            </a:r>
          </a:p>
          <a:p>
            <a:r>
              <a:rPr lang="en-US" sz="2200" dirty="0" smtClean="0">
                <a:solidFill>
                  <a:schemeClr val="accent1"/>
                </a:solidFill>
              </a:rPr>
              <a:t>Capsule endoscopy : </a:t>
            </a:r>
            <a:r>
              <a:rPr lang="en-US" sz="2200" dirty="0" smtClean="0"/>
              <a:t>all other diagnostics are negative. </a:t>
            </a:r>
          </a:p>
          <a:p>
            <a:r>
              <a:rPr lang="en-US" sz="2200" dirty="0" smtClean="0">
                <a:solidFill>
                  <a:schemeClr val="accent1"/>
                </a:solidFill>
              </a:rPr>
              <a:t>Double – balloon endoscopy : </a:t>
            </a:r>
            <a:r>
              <a:rPr lang="en-US" sz="2200" dirty="0" smtClean="0"/>
              <a:t>still questioning diagnosis. </a:t>
            </a:r>
          </a:p>
          <a:p>
            <a:r>
              <a:rPr lang="en-US" sz="2200" dirty="0" smtClean="0">
                <a:solidFill>
                  <a:schemeClr val="accent1"/>
                </a:solidFill>
              </a:rPr>
              <a:t>Small bowel imaging : </a:t>
            </a:r>
            <a:r>
              <a:rPr lang="en-US" sz="2200" dirty="0" smtClean="0"/>
              <a:t>locate narrowing or inflammation. </a:t>
            </a:r>
          </a:p>
          <a:p>
            <a:pPr lvl="1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6477000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                       (CSIR, 2012; MFMER, 2011; CCFC, 2008)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/>
          <a:lstStyle/>
          <a:p>
            <a:r>
              <a:rPr lang="en-CA" dirty="0" smtClean="0"/>
              <a:t>Colonoscopy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7488"/>
            <a:ext cx="9144000" cy="56205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CA" sz="2600" dirty="0" smtClean="0"/>
              <a:t>A procedure used to see inside the colon and rectum</a:t>
            </a:r>
          </a:p>
          <a:p>
            <a:r>
              <a:rPr lang="en-CA" sz="2600" dirty="0" smtClean="0"/>
              <a:t>Used to investigate intestinal signs and symptoms.</a:t>
            </a:r>
          </a:p>
          <a:p>
            <a:r>
              <a:rPr lang="en-CA" sz="2600" dirty="0" smtClean="0">
                <a:solidFill>
                  <a:schemeClr val="accent1"/>
                </a:solidFill>
              </a:rPr>
              <a:t>Preparation: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Bowel prep to empty the bowel.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No solid food the day before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Laxative or enema kit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Adjust medications </a:t>
            </a:r>
          </a:p>
          <a:p>
            <a:r>
              <a:rPr lang="en-CA" sz="2600" dirty="0" smtClean="0"/>
              <a:t> </a:t>
            </a:r>
            <a:r>
              <a:rPr lang="en-CA" sz="2600" dirty="0" smtClean="0">
                <a:solidFill>
                  <a:schemeClr val="accent1"/>
                </a:solidFill>
              </a:rPr>
              <a:t>Postoperative: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Hour to recover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Blood with first BM </a:t>
            </a:r>
          </a:p>
          <a:p>
            <a:pPr lvl="1"/>
            <a:r>
              <a:rPr lang="en-CA" dirty="0" smtClean="0">
                <a:solidFill>
                  <a:schemeClr val="tx1"/>
                </a:solidFill>
              </a:rPr>
              <a:t>When to seek medical care </a:t>
            </a:r>
          </a:p>
          <a:p>
            <a:pPr lvl="2"/>
            <a:r>
              <a:rPr lang="en-CA" sz="2600" dirty="0" smtClean="0">
                <a:solidFill>
                  <a:schemeClr val="tx1"/>
                </a:solidFill>
              </a:rPr>
              <a:t>Severe abdominal pain, fever,  dizziness, weakness, bloody BM’S 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endParaRPr lang="en-CA" dirty="0"/>
          </a:p>
        </p:txBody>
      </p:sp>
      <p:pic>
        <p:nvPicPr>
          <p:cNvPr id="4" name="Picture 2" descr="Illustration showing colonoscopy 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057400"/>
            <a:ext cx="3810000" cy="34480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3246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http://www.youtube.com/watch?v=rSXTIzqWc7s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64770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            (NIDDK, 2011; MFMER, 2011)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2540</TotalTime>
  <Words>3268</Words>
  <Application>Microsoft Office PowerPoint</Application>
  <PresentationFormat>On-screen Show (4:3)</PresentationFormat>
  <Paragraphs>613</Paragraphs>
  <Slides>46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Urban</vt:lpstr>
      <vt:lpstr>GI Disturbances </vt:lpstr>
      <vt:lpstr>Objectives </vt:lpstr>
      <vt:lpstr>Anatomy &amp; Physiology of the                              Gastrointestinal System</vt:lpstr>
      <vt:lpstr>Inflammatory Bowel Disease </vt:lpstr>
      <vt:lpstr>Inflammatory Bowel Disease: Complications</vt:lpstr>
      <vt:lpstr>Crohn’s Disease: Etiology &amp;                                                Pathophysiology </vt:lpstr>
      <vt:lpstr>Crohn’s Disease: Clinical Manifestations </vt:lpstr>
      <vt:lpstr>Crohn’s Disease: Diagnosis </vt:lpstr>
      <vt:lpstr>Colonoscopy </vt:lpstr>
      <vt:lpstr>Flexible Sigmoidoscopy </vt:lpstr>
      <vt:lpstr>Barium Enema </vt:lpstr>
      <vt:lpstr>Capsule Endoscopy </vt:lpstr>
      <vt:lpstr>Crohn’s Disease: Treatment </vt:lpstr>
      <vt:lpstr>Crohn’s Disease: Medical Nutrition Therapy </vt:lpstr>
      <vt:lpstr>Crohn’s Disease: Non-Pharmacologic &amp;                             Alternative Therapies </vt:lpstr>
      <vt:lpstr>Crohn’s Disease: Nursing Considerations</vt:lpstr>
      <vt:lpstr>Ulcerative Colitis: Etiology &amp;                                                  Pathophysiology</vt:lpstr>
      <vt:lpstr>Ulcerative Colitis: Clinical Manifestations </vt:lpstr>
      <vt:lpstr>Ulcerative Colitis: Diagnosis </vt:lpstr>
      <vt:lpstr>Ulcerative Colitis: Treatment </vt:lpstr>
      <vt:lpstr>Ulcerative Colitis: Medical Nutrition                   Therapy </vt:lpstr>
      <vt:lpstr>Ulcerative Colitis: Nursing Considerations</vt:lpstr>
      <vt:lpstr>Ostomies’s </vt:lpstr>
      <vt:lpstr>Inflammatory Bowel Disease: Nursing                                                    Diagnosis </vt:lpstr>
      <vt:lpstr>Irritable Bowel Syndrome</vt:lpstr>
      <vt:lpstr>Irritable Bowel Syndrome: Diagnosis </vt:lpstr>
      <vt:lpstr>Irritable Bowel Syndrome Treatment </vt:lpstr>
      <vt:lpstr>Irritable Bowel Syndrome: Nursing Considerations </vt:lpstr>
      <vt:lpstr>Diverticulitis </vt:lpstr>
      <vt:lpstr>Diverticulitis: Diagnosis </vt:lpstr>
      <vt:lpstr>Diverticulitis: Treatment </vt:lpstr>
      <vt:lpstr>Diverticulitis: Nursing Considerations </vt:lpstr>
      <vt:lpstr>Celiac Disease: Gluten-sensitivity                                           enteropathy   </vt:lpstr>
      <vt:lpstr>Celiac Disease: Etiology/Pathophysiology </vt:lpstr>
      <vt:lpstr>Celiac Disease: Clinical Manifestations</vt:lpstr>
      <vt:lpstr>Complications of Celiac Disease </vt:lpstr>
      <vt:lpstr>Celiac Disease: Diagnosis </vt:lpstr>
      <vt:lpstr>Endoscopy </vt:lpstr>
      <vt:lpstr>Celiac Disease: Treatment</vt:lpstr>
      <vt:lpstr>Celiac Disease: Medical Nutrition Therapy</vt:lpstr>
      <vt:lpstr>Celiac Disease: Nursing Considerations</vt:lpstr>
      <vt:lpstr>Celiac Disease: Nursing Diagnosis</vt:lpstr>
      <vt:lpstr>Gastrointestinal Disorders: Summary </vt:lpstr>
      <vt:lpstr>Case Study</vt:lpstr>
      <vt:lpstr>Questions/Comments</vt:lpstr>
      <vt:lpstr>References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 Disturbances</dc:title>
  <dc:creator>Janelle</dc:creator>
  <cp:lastModifiedBy>STFX</cp:lastModifiedBy>
  <cp:revision>352</cp:revision>
  <dcterms:created xsi:type="dcterms:W3CDTF">2012-08-28T18:32:12Z</dcterms:created>
  <dcterms:modified xsi:type="dcterms:W3CDTF">2012-09-06T11:53:45Z</dcterms:modified>
</cp:coreProperties>
</file>