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 id="2147483815" r:id="rId2"/>
    <p:sldMasterId id="2147483844" r:id="rId3"/>
    <p:sldMasterId id="2147483858" r:id="rId4"/>
    <p:sldMasterId id="2147483906" r:id="rId5"/>
  </p:sldMasterIdLst>
  <p:notesMasterIdLst>
    <p:notesMasterId r:id="rId66"/>
  </p:notesMasterIdLst>
  <p:sldIdLst>
    <p:sldId id="256" r:id="rId6"/>
    <p:sldId id="260" r:id="rId7"/>
    <p:sldId id="272" r:id="rId8"/>
    <p:sldId id="261" r:id="rId9"/>
    <p:sldId id="305" r:id="rId10"/>
    <p:sldId id="306" r:id="rId11"/>
    <p:sldId id="307" r:id="rId12"/>
    <p:sldId id="308" r:id="rId13"/>
    <p:sldId id="309" r:id="rId14"/>
    <p:sldId id="313" r:id="rId15"/>
    <p:sldId id="310" r:id="rId16"/>
    <p:sldId id="311" r:id="rId17"/>
    <p:sldId id="312" r:id="rId18"/>
    <p:sldId id="262" r:id="rId19"/>
    <p:sldId id="273" r:id="rId20"/>
    <p:sldId id="295" r:id="rId21"/>
    <p:sldId id="314" r:id="rId22"/>
    <p:sldId id="315" r:id="rId23"/>
    <p:sldId id="316" r:id="rId24"/>
    <p:sldId id="317" r:id="rId25"/>
    <p:sldId id="318" r:id="rId26"/>
    <p:sldId id="319" r:id="rId27"/>
    <p:sldId id="320" r:id="rId28"/>
    <p:sldId id="321" r:id="rId29"/>
    <p:sldId id="322" r:id="rId30"/>
    <p:sldId id="323" r:id="rId31"/>
    <p:sldId id="324" r:id="rId32"/>
    <p:sldId id="325" r:id="rId33"/>
    <p:sldId id="326" r:id="rId34"/>
    <p:sldId id="281" r:id="rId35"/>
    <p:sldId id="274" r:id="rId36"/>
    <p:sldId id="275" r:id="rId37"/>
    <p:sldId id="285" r:id="rId38"/>
    <p:sldId id="283" r:id="rId39"/>
    <p:sldId id="282" r:id="rId40"/>
    <p:sldId id="332" r:id="rId41"/>
    <p:sldId id="333" r:id="rId42"/>
    <p:sldId id="277" r:id="rId43"/>
    <p:sldId id="280" r:id="rId44"/>
    <p:sldId id="264" r:id="rId45"/>
    <p:sldId id="301" r:id="rId46"/>
    <p:sldId id="300" r:id="rId47"/>
    <p:sldId id="299" r:id="rId48"/>
    <p:sldId id="298" r:id="rId49"/>
    <p:sldId id="303" r:id="rId50"/>
    <p:sldId id="327" r:id="rId51"/>
    <p:sldId id="328" r:id="rId52"/>
    <p:sldId id="329" r:id="rId53"/>
    <p:sldId id="330" r:id="rId54"/>
    <p:sldId id="331" r:id="rId55"/>
    <p:sldId id="334" r:id="rId56"/>
    <p:sldId id="335" r:id="rId57"/>
    <p:sldId id="336" r:id="rId58"/>
    <p:sldId id="337" r:id="rId59"/>
    <p:sldId id="338" r:id="rId60"/>
    <p:sldId id="268" r:id="rId61"/>
    <p:sldId id="339" r:id="rId62"/>
    <p:sldId id="269" r:id="rId63"/>
    <p:sldId id="304" r:id="rId64"/>
    <p:sldId id="271"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9F70"/>
    <a:srgbClr val="119368"/>
    <a:srgbClr val="129E6F"/>
    <a:srgbClr val="15B580"/>
    <a:srgbClr val="00CC99"/>
    <a:srgbClr val="008080"/>
    <a:srgbClr val="00C459"/>
    <a:srgbClr val="15BB64"/>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70059" autoAdjust="0"/>
  </p:normalViewPr>
  <p:slideViewPr>
    <p:cSldViewPr>
      <p:cViewPr>
        <p:scale>
          <a:sx n="60" d="100"/>
          <a:sy n="60" d="100"/>
        </p:scale>
        <p:origin x="-144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9BE3C7-5D8D-43D4-BE06-5C6DDD0083B8}" type="datetimeFigureOut">
              <a:rPr lang="en-CA" smtClean="0"/>
              <a:pPr/>
              <a:t>18/09/2012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A70A09-3A49-4BF2-A1C1-E2C614A0EDBA}" type="slidenum">
              <a:rPr lang="en-CA" smtClean="0"/>
              <a:pPr/>
              <a:t>‹#›</a:t>
            </a:fld>
            <a:endParaRPr lang="en-CA"/>
          </a:p>
        </p:txBody>
      </p:sp>
    </p:spTree>
    <p:extLst>
      <p:ext uri="{BB962C8B-B14F-4D97-AF65-F5344CB8AC3E}">
        <p14:creationId xmlns:p14="http://schemas.microsoft.com/office/powerpoint/2010/main" val="3190355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National</a:t>
            </a:r>
            <a:r>
              <a:rPr lang="en-CA" baseline="0" dirty="0" smtClean="0"/>
              <a:t> Limb Loss Information Center estimates 185,000 amputations are performed/year in the US </a:t>
            </a:r>
            <a:r>
              <a:rPr lang="en-CA" b="0" baseline="0" dirty="0" smtClean="0"/>
              <a:t>(Liu, </a:t>
            </a:r>
            <a:r>
              <a:rPr lang="en-CA" b="0" baseline="0" dirty="0" err="1" smtClean="0"/>
              <a:t>Wiliams</a:t>
            </a:r>
            <a:r>
              <a:rPr lang="en-CA" b="0" baseline="0" dirty="0" smtClean="0"/>
              <a:t>, Liu, &amp; </a:t>
            </a:r>
            <a:r>
              <a:rPr lang="en-CA" b="0" baseline="0" dirty="0" err="1" smtClean="0"/>
              <a:t>Chien</a:t>
            </a:r>
            <a:r>
              <a:rPr lang="en-CA" b="0" baseline="0" dirty="0" smtClean="0"/>
              <a:t>, 2010). </a:t>
            </a:r>
            <a:r>
              <a:rPr lang="en-CA" baseline="0" dirty="0" smtClean="0"/>
              <a:t>Approximately 80% of amputees are 65 or older. 80-90% of amputations are caused by peripheral vascular disease </a:t>
            </a:r>
            <a:r>
              <a:rPr lang="en-CA" b="0" baseline="0" dirty="0" smtClean="0"/>
              <a:t>(Kelly &amp; Dowling, 2008). Lower extremity amputation is the most common level of amputation, comprising 87% of all amputations in the US and Europe. Those who undergo LEA because of disease-related causes experience an increased risk for complications. In fact, 50% of disease-related LE amputees die within 5 years of their amputation (Liu et al., 2010). </a:t>
            </a:r>
            <a:endParaRPr lang="en-CA" b="0" dirty="0"/>
          </a:p>
        </p:txBody>
      </p:sp>
      <p:sp>
        <p:nvSpPr>
          <p:cNvPr id="4" name="Slide Number Placeholder 3"/>
          <p:cNvSpPr>
            <a:spLocks noGrp="1"/>
          </p:cNvSpPr>
          <p:nvPr>
            <p:ph type="sldNum" sz="quarter" idx="10"/>
          </p:nvPr>
        </p:nvSpPr>
        <p:spPr/>
        <p:txBody>
          <a:bodyPr/>
          <a:lstStyle/>
          <a:p>
            <a:fld id="{55A70A09-3A49-4BF2-A1C1-E2C614A0EDBA}" type="slidenum">
              <a:rPr lang="en-CA" smtClean="0"/>
              <a:pPr/>
              <a:t>3</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a:t>
            </a:r>
            <a:r>
              <a:rPr lang="en-CA" baseline="0" dirty="0" smtClean="0"/>
              <a:t> patient must be in as stable a condition as possible in order to withstand the trauma associated with surgical amputation. In collaboration with the physician, the nurse identifies and addresses health problems such as dehydration, anemia, cardiac insufficiency, respiratory problems, and diabetes (Day et al., 2010). The doctor will order x-rays of the extremity to be amputated in 2 views. Doppler exam or angiography determines perfusion of the limb. Client education in the preoperative period includes </a:t>
            </a:r>
            <a:r>
              <a:rPr lang="en-CA" baseline="0" dirty="0" err="1" smtClean="0"/>
              <a:t>postop</a:t>
            </a:r>
            <a:r>
              <a:rPr lang="en-CA" baseline="0" dirty="0" smtClean="0"/>
              <a:t> expectations including early ambulation, rehab expectations, risk of complications, and psychological impact of the surgery (</a:t>
            </a:r>
            <a:r>
              <a:rPr lang="en-CA" b="0" baseline="0" dirty="0" smtClean="0"/>
              <a:t>Jacobs et al., 2011).</a:t>
            </a:r>
            <a:endParaRPr lang="en-CA" b="0" dirty="0"/>
          </a:p>
        </p:txBody>
      </p:sp>
      <p:sp>
        <p:nvSpPr>
          <p:cNvPr id="4" name="Slide Number Placeholder 3"/>
          <p:cNvSpPr>
            <a:spLocks noGrp="1"/>
          </p:cNvSpPr>
          <p:nvPr>
            <p:ph type="sldNum" sz="quarter" idx="10"/>
          </p:nvPr>
        </p:nvSpPr>
        <p:spPr/>
        <p:txBody>
          <a:bodyPr/>
          <a:lstStyle/>
          <a:p>
            <a:fld id="{55A70A09-3A49-4BF2-A1C1-E2C614A0EDBA}" type="slidenum">
              <a:rPr lang="en-CA" smtClean="0"/>
              <a:pPr/>
              <a:t>15</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Incision is made and deepened as far deep fascia all around leg, during the amputation of a right leg.</a:t>
            </a:r>
            <a:endParaRPr lang="en-US" dirty="0"/>
          </a:p>
        </p:txBody>
      </p:sp>
      <p:sp>
        <p:nvSpPr>
          <p:cNvPr id="4" name="Slide Number Placeholder 3"/>
          <p:cNvSpPr>
            <a:spLocks noGrp="1"/>
          </p:cNvSpPr>
          <p:nvPr>
            <p:ph type="sldNum" sz="quarter" idx="10"/>
          </p:nvPr>
        </p:nvSpPr>
        <p:spPr/>
        <p:txBody>
          <a:bodyPr/>
          <a:lstStyle/>
          <a:p>
            <a:fld id="{79E046E9-734B-6F43-A709-8D4FDC7FBEFF}" type="slidenum">
              <a:rPr lang="en-US" smtClean="0"/>
              <a:pPr/>
              <a:t>17</a:t>
            </a:fld>
            <a:endParaRPr lang="en-US"/>
          </a:p>
        </p:txBody>
      </p:sp>
    </p:spTree>
    <p:extLst>
      <p:ext uri="{BB962C8B-B14F-4D97-AF65-F5344CB8AC3E}">
        <p14:creationId xmlns:p14="http://schemas.microsoft.com/office/powerpoint/2010/main" val="2164049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Surgeon dissecting through quadriceps muscles</a:t>
            </a:r>
            <a:endParaRPr lang="en-US" dirty="0"/>
          </a:p>
        </p:txBody>
      </p:sp>
      <p:sp>
        <p:nvSpPr>
          <p:cNvPr id="4" name="Slide Number Placeholder 3"/>
          <p:cNvSpPr>
            <a:spLocks noGrp="1"/>
          </p:cNvSpPr>
          <p:nvPr>
            <p:ph type="sldNum" sz="quarter" idx="10"/>
          </p:nvPr>
        </p:nvSpPr>
        <p:spPr/>
        <p:txBody>
          <a:bodyPr/>
          <a:lstStyle/>
          <a:p>
            <a:fld id="{79E046E9-734B-6F43-A709-8D4FDC7FBEFF}" type="slidenum">
              <a:rPr lang="en-US" smtClean="0"/>
              <a:pPr/>
              <a:t>18</a:t>
            </a:fld>
            <a:endParaRPr lang="en-US"/>
          </a:p>
        </p:txBody>
      </p:sp>
    </p:spTree>
    <p:extLst>
      <p:ext uri="{BB962C8B-B14F-4D97-AF65-F5344CB8AC3E}">
        <p14:creationId xmlns:p14="http://schemas.microsoft.com/office/powerpoint/2010/main" val="116792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Finger looping beneath nerve to increase tension within it, transected with a scalpel</a:t>
            </a:r>
            <a:endParaRPr lang="en-US" dirty="0"/>
          </a:p>
        </p:txBody>
      </p:sp>
      <p:sp>
        <p:nvSpPr>
          <p:cNvPr id="4" name="Slide Number Placeholder 3"/>
          <p:cNvSpPr>
            <a:spLocks noGrp="1"/>
          </p:cNvSpPr>
          <p:nvPr>
            <p:ph type="sldNum" sz="quarter" idx="10"/>
          </p:nvPr>
        </p:nvSpPr>
        <p:spPr/>
        <p:txBody>
          <a:bodyPr/>
          <a:lstStyle/>
          <a:p>
            <a:fld id="{79E046E9-734B-6F43-A709-8D4FDC7FBEFF}" type="slidenum">
              <a:rPr lang="en-US" smtClean="0"/>
              <a:pPr/>
              <a:t>19</a:t>
            </a:fld>
            <a:endParaRPr lang="en-US"/>
          </a:p>
        </p:txBody>
      </p:sp>
    </p:spTree>
    <p:extLst>
      <p:ext uri="{BB962C8B-B14F-4D97-AF65-F5344CB8AC3E}">
        <p14:creationId xmlns:p14="http://schemas.microsoft.com/office/powerpoint/2010/main" val="3522337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Periosteal elevator is used to scrape bone to prepare it to be cut</a:t>
            </a:r>
            <a:endParaRPr lang="en-US" dirty="0"/>
          </a:p>
        </p:txBody>
      </p:sp>
      <p:sp>
        <p:nvSpPr>
          <p:cNvPr id="4" name="Slide Number Placeholder 3"/>
          <p:cNvSpPr>
            <a:spLocks noGrp="1"/>
          </p:cNvSpPr>
          <p:nvPr>
            <p:ph type="sldNum" sz="quarter" idx="10"/>
          </p:nvPr>
        </p:nvSpPr>
        <p:spPr/>
        <p:txBody>
          <a:bodyPr/>
          <a:lstStyle/>
          <a:p>
            <a:fld id="{79E046E9-734B-6F43-A709-8D4FDC7FBEFF}" type="slidenum">
              <a:rPr lang="en-US" smtClean="0"/>
              <a:pPr/>
              <a:t>20</a:t>
            </a:fld>
            <a:endParaRPr lang="en-US"/>
          </a:p>
        </p:txBody>
      </p:sp>
    </p:spTree>
    <p:extLst>
      <p:ext uri="{BB962C8B-B14F-4D97-AF65-F5344CB8AC3E}">
        <p14:creationId xmlns:p14="http://schemas.microsoft.com/office/powerpoint/2010/main" val="1955676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Surgeon cutting through bone using an amputation saw</a:t>
            </a:r>
            <a:endParaRPr lang="en-US" dirty="0"/>
          </a:p>
        </p:txBody>
      </p:sp>
      <p:sp>
        <p:nvSpPr>
          <p:cNvPr id="4" name="Slide Number Placeholder 3"/>
          <p:cNvSpPr>
            <a:spLocks noGrp="1"/>
          </p:cNvSpPr>
          <p:nvPr>
            <p:ph type="sldNum" sz="quarter" idx="10"/>
          </p:nvPr>
        </p:nvSpPr>
        <p:spPr/>
        <p:txBody>
          <a:bodyPr/>
          <a:lstStyle/>
          <a:p>
            <a:fld id="{79E046E9-734B-6F43-A709-8D4FDC7FBEFF}" type="slidenum">
              <a:rPr lang="en-US" smtClean="0"/>
              <a:pPr/>
              <a:t>21</a:t>
            </a:fld>
            <a:endParaRPr lang="en-US"/>
          </a:p>
        </p:txBody>
      </p:sp>
    </p:spTree>
    <p:extLst>
      <p:ext uri="{BB962C8B-B14F-4D97-AF65-F5344CB8AC3E}">
        <p14:creationId xmlns:p14="http://schemas.microsoft.com/office/powerpoint/2010/main" val="3706405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 portion of leg following the amputation </a:t>
            </a:r>
            <a:endParaRPr lang="en-US" dirty="0"/>
          </a:p>
        </p:txBody>
      </p:sp>
      <p:sp>
        <p:nvSpPr>
          <p:cNvPr id="4" name="Slide Number Placeholder 3"/>
          <p:cNvSpPr>
            <a:spLocks noGrp="1"/>
          </p:cNvSpPr>
          <p:nvPr>
            <p:ph type="sldNum" sz="quarter" idx="10"/>
          </p:nvPr>
        </p:nvSpPr>
        <p:spPr/>
        <p:txBody>
          <a:bodyPr/>
          <a:lstStyle/>
          <a:p>
            <a:fld id="{79E046E9-734B-6F43-A709-8D4FDC7FBEFF}" type="slidenum">
              <a:rPr lang="en-US" smtClean="0"/>
              <a:pPr/>
              <a:t>22</a:t>
            </a:fld>
            <a:endParaRPr lang="en-US"/>
          </a:p>
        </p:txBody>
      </p:sp>
    </p:spTree>
    <p:extLst>
      <p:ext uri="{BB962C8B-B14F-4D97-AF65-F5344CB8AC3E}">
        <p14:creationId xmlns:p14="http://schemas.microsoft.com/office/powerpoint/2010/main" val="4252632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After clearing any blockages from the artery, surgeons close the wound</a:t>
            </a:r>
            <a:endParaRPr lang="en-US" dirty="0"/>
          </a:p>
        </p:txBody>
      </p:sp>
      <p:sp>
        <p:nvSpPr>
          <p:cNvPr id="4" name="Slide Number Placeholder 3"/>
          <p:cNvSpPr>
            <a:spLocks noGrp="1"/>
          </p:cNvSpPr>
          <p:nvPr>
            <p:ph type="sldNum" sz="quarter" idx="10"/>
          </p:nvPr>
        </p:nvSpPr>
        <p:spPr/>
        <p:txBody>
          <a:bodyPr/>
          <a:lstStyle/>
          <a:p>
            <a:fld id="{79E046E9-734B-6F43-A709-8D4FDC7FBEFF}" type="slidenum">
              <a:rPr lang="en-US" smtClean="0"/>
              <a:pPr/>
              <a:t>23</a:t>
            </a:fld>
            <a:endParaRPr lang="en-US"/>
          </a:p>
        </p:txBody>
      </p:sp>
    </p:spTree>
    <p:extLst>
      <p:ext uri="{BB962C8B-B14F-4D97-AF65-F5344CB8AC3E}">
        <p14:creationId xmlns:p14="http://schemas.microsoft.com/office/powerpoint/2010/main" val="1990179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Flaps are re-approximated and trimmed with scissors</a:t>
            </a:r>
            <a:endParaRPr lang="en-US" dirty="0"/>
          </a:p>
        </p:txBody>
      </p:sp>
      <p:sp>
        <p:nvSpPr>
          <p:cNvPr id="4" name="Slide Number Placeholder 3"/>
          <p:cNvSpPr>
            <a:spLocks noGrp="1"/>
          </p:cNvSpPr>
          <p:nvPr>
            <p:ph type="sldNum" sz="quarter" idx="10"/>
          </p:nvPr>
        </p:nvSpPr>
        <p:spPr/>
        <p:txBody>
          <a:bodyPr/>
          <a:lstStyle/>
          <a:p>
            <a:fld id="{79E046E9-734B-6F43-A709-8D4FDC7FBEFF}" type="slidenum">
              <a:rPr lang="en-US" smtClean="0"/>
              <a:pPr/>
              <a:t>24</a:t>
            </a:fld>
            <a:endParaRPr lang="en-US"/>
          </a:p>
        </p:txBody>
      </p:sp>
    </p:spTree>
    <p:extLst>
      <p:ext uri="{BB962C8B-B14F-4D97-AF65-F5344CB8AC3E}">
        <p14:creationId xmlns:p14="http://schemas.microsoft.com/office/powerpoint/2010/main" val="2677558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Allis clamps attaching skin edges to keep wound closed while surgeon prepares to close the wound</a:t>
            </a:r>
            <a:endParaRPr lang="en-US" dirty="0"/>
          </a:p>
        </p:txBody>
      </p:sp>
      <p:sp>
        <p:nvSpPr>
          <p:cNvPr id="4" name="Slide Number Placeholder 3"/>
          <p:cNvSpPr>
            <a:spLocks noGrp="1"/>
          </p:cNvSpPr>
          <p:nvPr>
            <p:ph type="sldNum" sz="quarter" idx="10"/>
          </p:nvPr>
        </p:nvSpPr>
        <p:spPr/>
        <p:txBody>
          <a:bodyPr/>
          <a:lstStyle/>
          <a:p>
            <a:fld id="{79E046E9-734B-6F43-A709-8D4FDC7FBEFF}" type="slidenum">
              <a:rPr lang="en-US" smtClean="0"/>
              <a:pPr/>
              <a:t>25</a:t>
            </a:fld>
            <a:endParaRPr lang="en-US"/>
          </a:p>
        </p:txBody>
      </p:sp>
    </p:spTree>
    <p:extLst>
      <p:ext uri="{BB962C8B-B14F-4D97-AF65-F5344CB8AC3E}">
        <p14:creationId xmlns:p14="http://schemas.microsoft.com/office/powerpoint/2010/main" val="634077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0" dirty="0" smtClean="0"/>
              <a:t>An amputation is a “removal</a:t>
            </a:r>
            <a:r>
              <a:rPr lang="en-CA" b="0" baseline="0" dirty="0" smtClean="0"/>
              <a:t> of a part of the body, a limb, or part of a limb to treat recurrent infection or gangrene in peripheral vascular disease, to remove malignant tumors, and to treat severe trauma” </a:t>
            </a:r>
            <a:r>
              <a:rPr lang="en-CA" b="0" baseline="0" dirty="0" smtClean="0">
                <a:solidFill>
                  <a:srgbClr val="FF0000"/>
                </a:solidFill>
              </a:rPr>
              <a:t>(Mosby, 2009, p. 88). The remaining portion of the limb (if applicable) is called the stump, or residual limb (Mosby, 2009). Amputations are performed to relieve symptoms, improve function, improve QOL, or to save the client’s life (Day et al., 2010). </a:t>
            </a:r>
            <a:endParaRPr lang="en-CA" b="0" baseline="0" dirty="0">
              <a:solidFill>
                <a:srgbClr val="FF0000"/>
              </a:solidFill>
            </a:endParaRPr>
          </a:p>
        </p:txBody>
      </p:sp>
      <p:sp>
        <p:nvSpPr>
          <p:cNvPr id="4" name="Slide Number Placeholder 3"/>
          <p:cNvSpPr>
            <a:spLocks noGrp="1"/>
          </p:cNvSpPr>
          <p:nvPr>
            <p:ph type="sldNum" sz="quarter" idx="10"/>
          </p:nvPr>
        </p:nvSpPr>
        <p:spPr/>
        <p:txBody>
          <a:bodyPr/>
          <a:lstStyle/>
          <a:p>
            <a:fld id="{55A70A09-3A49-4BF2-A1C1-E2C614A0EDBA}" type="slidenum">
              <a:rPr lang="en-CA" smtClean="0"/>
              <a:pPr/>
              <a:t>4</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Clamps are released individually so underlying skin can be closed</a:t>
            </a:r>
            <a:endParaRPr lang="en-US" dirty="0"/>
          </a:p>
        </p:txBody>
      </p:sp>
      <p:sp>
        <p:nvSpPr>
          <p:cNvPr id="4" name="Slide Number Placeholder 3"/>
          <p:cNvSpPr>
            <a:spLocks noGrp="1"/>
          </p:cNvSpPr>
          <p:nvPr>
            <p:ph type="sldNum" sz="quarter" idx="10"/>
          </p:nvPr>
        </p:nvSpPr>
        <p:spPr/>
        <p:txBody>
          <a:bodyPr/>
          <a:lstStyle/>
          <a:p>
            <a:fld id="{79E046E9-734B-6F43-A709-8D4FDC7FBEFF}" type="slidenum">
              <a:rPr lang="en-US" smtClean="0"/>
              <a:pPr/>
              <a:t>26</a:t>
            </a:fld>
            <a:endParaRPr lang="en-US"/>
          </a:p>
        </p:txBody>
      </p:sp>
    </p:spTree>
    <p:extLst>
      <p:ext uri="{BB962C8B-B14F-4D97-AF65-F5344CB8AC3E}">
        <p14:creationId xmlns:p14="http://schemas.microsoft.com/office/powerpoint/2010/main" val="507123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Surgeon places the last of staples closing the wound</a:t>
            </a:r>
            <a:endParaRPr lang="en-US" dirty="0"/>
          </a:p>
        </p:txBody>
      </p:sp>
      <p:sp>
        <p:nvSpPr>
          <p:cNvPr id="4" name="Slide Number Placeholder 3"/>
          <p:cNvSpPr>
            <a:spLocks noGrp="1"/>
          </p:cNvSpPr>
          <p:nvPr>
            <p:ph type="sldNum" sz="quarter" idx="10"/>
          </p:nvPr>
        </p:nvSpPr>
        <p:spPr/>
        <p:txBody>
          <a:bodyPr/>
          <a:lstStyle/>
          <a:p>
            <a:fld id="{79E046E9-734B-6F43-A709-8D4FDC7FBEFF}" type="slidenum">
              <a:rPr lang="en-US" smtClean="0"/>
              <a:pPr/>
              <a:t>27</a:t>
            </a:fld>
            <a:endParaRPr lang="en-US"/>
          </a:p>
        </p:txBody>
      </p:sp>
    </p:spTree>
    <p:extLst>
      <p:ext uri="{BB962C8B-B14F-4D97-AF65-F5344CB8AC3E}">
        <p14:creationId xmlns:p14="http://schemas.microsoft.com/office/powerpoint/2010/main" val="3268173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Closed wound</a:t>
            </a:r>
            <a:endParaRPr lang="en-US" dirty="0"/>
          </a:p>
        </p:txBody>
      </p:sp>
      <p:sp>
        <p:nvSpPr>
          <p:cNvPr id="4" name="Slide Number Placeholder 3"/>
          <p:cNvSpPr>
            <a:spLocks noGrp="1"/>
          </p:cNvSpPr>
          <p:nvPr>
            <p:ph type="sldNum" sz="quarter" idx="10"/>
          </p:nvPr>
        </p:nvSpPr>
        <p:spPr/>
        <p:txBody>
          <a:bodyPr/>
          <a:lstStyle/>
          <a:p>
            <a:fld id="{79E046E9-734B-6F43-A709-8D4FDC7FBEFF}" type="slidenum">
              <a:rPr lang="en-US" smtClean="0"/>
              <a:pPr/>
              <a:t>28</a:t>
            </a:fld>
            <a:endParaRPr lang="en-US"/>
          </a:p>
        </p:txBody>
      </p:sp>
    </p:spTree>
    <p:extLst>
      <p:ext uri="{BB962C8B-B14F-4D97-AF65-F5344CB8AC3E}">
        <p14:creationId xmlns:p14="http://schemas.microsoft.com/office/powerpoint/2010/main" val="1171473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Wound is dressed to keep it clean and free from post-operative infection</a:t>
            </a:r>
            <a:endParaRPr lang="en-US" dirty="0"/>
          </a:p>
        </p:txBody>
      </p:sp>
      <p:sp>
        <p:nvSpPr>
          <p:cNvPr id="4" name="Slide Number Placeholder 3"/>
          <p:cNvSpPr>
            <a:spLocks noGrp="1"/>
          </p:cNvSpPr>
          <p:nvPr>
            <p:ph type="sldNum" sz="quarter" idx="10"/>
          </p:nvPr>
        </p:nvSpPr>
        <p:spPr/>
        <p:txBody>
          <a:bodyPr/>
          <a:lstStyle/>
          <a:p>
            <a:fld id="{79E046E9-734B-6F43-A709-8D4FDC7FBEFF}" type="slidenum">
              <a:rPr lang="en-US" smtClean="0"/>
              <a:pPr/>
              <a:t>29</a:t>
            </a:fld>
            <a:endParaRPr lang="en-US"/>
          </a:p>
        </p:txBody>
      </p:sp>
    </p:spTree>
    <p:extLst>
      <p:ext uri="{BB962C8B-B14F-4D97-AF65-F5344CB8AC3E}">
        <p14:creationId xmlns:p14="http://schemas.microsoft.com/office/powerpoint/2010/main" val="1050062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Nursing care in the immediate postoperative period are the same as for any surgical</a:t>
            </a:r>
            <a:r>
              <a:rPr lang="en-CA" baseline="0" dirty="0" smtClean="0"/>
              <a:t> procedure – assess and maintain airway, breathing, circulation. Monitor VS. Manage pain. Prevent complications such as atelectasis, DVT, skin breakdown. Monitor for signs and symptoms of hemorrhage (Pullen, 2010). After the immediate </a:t>
            </a:r>
            <a:r>
              <a:rPr lang="en-CA" baseline="0" dirty="0" err="1" smtClean="0"/>
              <a:t>postop</a:t>
            </a:r>
            <a:r>
              <a:rPr lang="en-CA" baseline="0" dirty="0" smtClean="0"/>
              <a:t> period, nursing care centers around 5 priorities – pain management, managing altered sensory perception, facilitating wound healing, and helping the patient accept body image and resolve the grieving process associated with limb loss (Day et al., 2010). </a:t>
            </a:r>
            <a:endParaRPr lang="en-CA" dirty="0"/>
          </a:p>
        </p:txBody>
      </p:sp>
      <p:sp>
        <p:nvSpPr>
          <p:cNvPr id="4" name="Slide Number Placeholder 3"/>
          <p:cNvSpPr>
            <a:spLocks noGrp="1"/>
          </p:cNvSpPr>
          <p:nvPr>
            <p:ph type="sldNum" sz="quarter" idx="10"/>
          </p:nvPr>
        </p:nvSpPr>
        <p:spPr/>
        <p:txBody>
          <a:bodyPr/>
          <a:lstStyle/>
          <a:p>
            <a:fld id="{55A70A09-3A49-4BF2-A1C1-E2C614A0EDBA}" type="slidenum">
              <a:rPr lang="en-CA" smtClean="0"/>
              <a:pPr/>
              <a:t>30</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Postop pain may be caused</a:t>
            </a:r>
            <a:r>
              <a:rPr lang="en-CA" baseline="0" dirty="0" smtClean="0"/>
              <a:t> by the incision, inflammation, infection, pressure on bony prominences, muscle spasm, </a:t>
            </a:r>
            <a:r>
              <a:rPr lang="en-CA" baseline="0" dirty="0" err="1" smtClean="0"/>
              <a:t>neuroma</a:t>
            </a:r>
            <a:r>
              <a:rPr lang="en-CA" baseline="0" dirty="0" smtClean="0"/>
              <a:t> formed when scarred nerve endings cause abnormal firing, or hematoma, which occurs when blood leaves blood vessels, becomes trapped in tissues, and forms a hardened clot (Chapman, 2010; </a:t>
            </a:r>
            <a:r>
              <a:rPr lang="en-CA" b="0" baseline="0" dirty="0" smtClean="0"/>
              <a:t>Day et al., 2010; Mosby, 2009</a:t>
            </a:r>
            <a:r>
              <a:rPr lang="en-CA" baseline="0" dirty="0" smtClean="0"/>
              <a:t>). Pain can be managed pharmacologically through the use of opioids. </a:t>
            </a:r>
            <a:r>
              <a:rPr lang="en-CA" baseline="0" dirty="0" err="1" smtClean="0"/>
              <a:t>Nonpharmacological</a:t>
            </a:r>
            <a:r>
              <a:rPr lang="en-CA" baseline="0" dirty="0" smtClean="0"/>
              <a:t> interventions may also be effective. Reposition slowly q2h to relieve pressure on bony areas while preventing muscle spasm. In below the knee amputation, turn side to side and prone to decrease hip flexion contracture (Pullen, 2010). Placing a sandbag on the residual limb can counteract muscle spasm. It is important to recognize that pain may be an expression of grief, requiring the nurse to address the client’s psychosocial needs (Day et al., 2010). </a:t>
            </a:r>
            <a:endParaRPr lang="en-CA" dirty="0"/>
          </a:p>
        </p:txBody>
      </p:sp>
      <p:sp>
        <p:nvSpPr>
          <p:cNvPr id="4" name="Slide Number Placeholder 3"/>
          <p:cNvSpPr>
            <a:spLocks noGrp="1"/>
          </p:cNvSpPr>
          <p:nvPr>
            <p:ph type="sldNum" sz="quarter" idx="10"/>
          </p:nvPr>
        </p:nvSpPr>
        <p:spPr/>
        <p:txBody>
          <a:bodyPr/>
          <a:lstStyle/>
          <a:p>
            <a:fld id="{55A70A09-3A49-4BF2-A1C1-E2C614A0EDBA}" type="slidenum">
              <a:rPr lang="en-CA" smtClean="0"/>
              <a:pPr/>
              <a:t>31</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Altered sensory perception is mainly manifested</a:t>
            </a:r>
            <a:r>
              <a:rPr lang="en-CA" baseline="0" dirty="0" smtClean="0"/>
              <a:t> through a phenomenon called phantom limb pain. PLP is a type of neuropathic pain caused by severing of nerves during amputation resulting in perception of painful sensations in the missing limb (Chapman, 2010; Richardson, 2008). The exact pathogenesis is unknown (Day et al., 2010). Phantom limb pain occurs in 60-80% of amputees with onset soon after surgery or 2-3 months later (Chapman, 2010; Day et al., 2010). It occurs most frequently in above the knee amputation. It is described as pain, numbness, burning, tingling, cramping, or feeling that the extremity is still there, crushed, or in an abnormal position (Chapman, 2010; Day et al., 2010). The limb may be reported to move through space in the same way a normal limb would move. Amputees may reach for objects with the phantom hand or try to get out of bed by stepping onto the floor with the amputated leg that is no longer there. As time goes on, the phantom limb begins to change shape with the arm or leg becoming less distinct and the phantom hand or limb seemingly floating in midair (</a:t>
            </a:r>
            <a:r>
              <a:rPr lang="en-CA" baseline="0" dirty="0" err="1" smtClean="0"/>
              <a:t>Melzack</a:t>
            </a:r>
            <a:r>
              <a:rPr lang="en-CA" baseline="0" dirty="0" smtClean="0"/>
              <a:t> &amp; Wall, 1996).</a:t>
            </a:r>
          </a:p>
          <a:p>
            <a:endParaRPr lang="en-CA" baseline="0" dirty="0" smtClean="0"/>
          </a:p>
          <a:p>
            <a:r>
              <a:rPr lang="en-CA" baseline="0" dirty="0" smtClean="0"/>
              <a:t>PLP can be very distressing to those experiencing it. The nurse should provide preoperative education on phantom limb pain, reinforcing that this is an expected and normal consequence of surgery (Richardson, 2008). Managing </a:t>
            </a:r>
            <a:r>
              <a:rPr lang="en-CA" baseline="0" dirty="0" err="1" smtClean="0"/>
              <a:t>preop</a:t>
            </a:r>
            <a:r>
              <a:rPr lang="en-CA" baseline="0" dirty="0" smtClean="0"/>
              <a:t> pain may decrease occurrence of PLP postoperatively as there is a link between </a:t>
            </a:r>
            <a:r>
              <a:rPr lang="en-CA" baseline="0" dirty="0" err="1" smtClean="0"/>
              <a:t>preamputation</a:t>
            </a:r>
            <a:r>
              <a:rPr lang="en-CA" baseline="0" dirty="0" smtClean="0"/>
              <a:t> pain and chronic pain (</a:t>
            </a:r>
            <a:r>
              <a:rPr lang="en-CA" baseline="0" dirty="0" err="1" smtClean="0"/>
              <a:t>Champan</a:t>
            </a:r>
            <a:r>
              <a:rPr lang="en-CA" baseline="0" dirty="0" smtClean="0"/>
              <a:t>, 2010). The nurse should acknowledge the patient’s feelings and inform them that PLP usually diminishes over time (Day et al., 2010). </a:t>
            </a:r>
          </a:p>
          <a:p>
            <a:endParaRPr lang="en-CA" baseline="0" dirty="0" smtClean="0"/>
          </a:p>
          <a:p>
            <a:r>
              <a:rPr lang="en-CA" baseline="0" dirty="0" smtClean="0"/>
              <a:t>Management of phantom limb pain is important because amputees with PLP often have decreased quality of life (Richardson, 2008). The most effective way to modify the perception of PLP is through activity. Activity decreases occurrence of PLP. Early rehab and desensitizing the residual limb with kneading massage brings some relief. Rehab also influences pain perception by facilitating physical and psychological adjustment (Chapman, 2010). Other relief measures include distraction, TENS, and mirror therapy. TENS consists of electrode stimulation of nerve fibers to block pain impulses. Mirror therapy is a visual feedback technique. The patient tries to move the missing limb while watching the movement of the intact limb in the mirror (Chapman, 2010). Pharmacological relief is attained through opioids and NSAIDS, beta blockers to relieve dull, burning discomfort, anticonvulsants to control stabbing, cramping pain, and tricyclic antidepressants to improve mood and coping (Chapman, 2010; Day et al., 2010). </a:t>
            </a:r>
            <a:endParaRPr lang="en-CA" dirty="0" smtClean="0"/>
          </a:p>
          <a:p>
            <a:endParaRPr lang="en-CA" dirty="0" smtClean="0"/>
          </a:p>
        </p:txBody>
      </p:sp>
      <p:sp>
        <p:nvSpPr>
          <p:cNvPr id="4" name="Slide Number Placeholder 3"/>
          <p:cNvSpPr>
            <a:spLocks noGrp="1"/>
          </p:cNvSpPr>
          <p:nvPr>
            <p:ph type="sldNum" sz="quarter" idx="10"/>
          </p:nvPr>
        </p:nvSpPr>
        <p:spPr/>
        <p:txBody>
          <a:bodyPr/>
          <a:lstStyle/>
          <a:p>
            <a:fld id="{55A70A09-3A49-4BF2-A1C1-E2C614A0EDBA}" type="slidenum">
              <a:rPr lang="en-CA" smtClean="0"/>
              <a:pPr/>
              <a:t>32</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0" dirty="0" smtClean="0"/>
              <a:t>The</a:t>
            </a:r>
            <a:r>
              <a:rPr lang="en-CA" b="0" baseline="0" dirty="0" smtClean="0"/>
              <a:t> overall goal of wound care is a non-tender residual limb with healthy skin for prosthesis use (Day et al., 2010). </a:t>
            </a:r>
            <a:r>
              <a:rPr lang="en-CA" dirty="0" smtClean="0"/>
              <a:t>After surgery, a</a:t>
            </a:r>
            <a:r>
              <a:rPr lang="en-CA" baseline="0" dirty="0" smtClean="0"/>
              <a:t> soft dressing or a rigid </a:t>
            </a:r>
            <a:r>
              <a:rPr lang="en-CA" baseline="0" dirty="0" err="1" smtClean="0"/>
              <a:t>fiberglass</a:t>
            </a:r>
            <a:r>
              <a:rPr lang="en-CA" baseline="0" dirty="0" smtClean="0"/>
              <a:t> or plaster dressing may be in place (Pullen, 2010). There are many options and choice depends on the amputation and the surgeon’s preference. The limb must be elevated for the first 24-48 hours (Pullen, 2010). </a:t>
            </a:r>
            <a:r>
              <a:rPr lang="en-CA" dirty="0" smtClean="0"/>
              <a:t>Postop wound</a:t>
            </a:r>
            <a:r>
              <a:rPr lang="en-CA" baseline="0" dirty="0" smtClean="0"/>
              <a:t> care requires gentle handling and sterile technique to prevent infection (Day et al., 2010). Assess integrity of dressing and drainage (Pullen, 2010). The dressing should be unwrapped q4-6h for the first 2 days </a:t>
            </a:r>
            <a:r>
              <a:rPr lang="en-CA" baseline="0" dirty="0" err="1" smtClean="0"/>
              <a:t>postop</a:t>
            </a:r>
            <a:r>
              <a:rPr lang="en-CA" baseline="0" dirty="0" smtClean="0"/>
              <a:t> as prescribed by surgeon, and then at least once daily after that (Pullen, 2010). Assess color, temperature, pulses, and signs of infection and skin breakdown before rewrapping (Pullen, 2010). Cleanse wound as ordered. Do not use lotion. Rewrap while limb is elevated to prevent edema and vascular stasis (Pullen, 2010). The bandage itself is changed q2-4 days, when soiled, or as per facility protocol (Pullen, 2010). If the elastic dressing or cast comes off, the nurse must notify the surgeon and immediately wrap the stump with an elastic compression bandage to prevent edema which could delay rehab (Day et al., 2010). Elastic bandaging also shapes the residual limb in a conical shape to facilitate prosthesis fitting (Day et al., 2010). Careful compression wrapping begins after day 7 </a:t>
            </a:r>
            <a:r>
              <a:rPr lang="en-CA" baseline="0" dirty="0" err="1" smtClean="0"/>
              <a:t>postop</a:t>
            </a:r>
            <a:r>
              <a:rPr lang="en-CA" baseline="0" dirty="0" smtClean="0"/>
              <a:t>. Prosthesis fitting occurs as soon as possible (</a:t>
            </a:r>
            <a:r>
              <a:rPr lang="en-CA" b="0" baseline="0" dirty="0" smtClean="0"/>
              <a:t>Jacobs, </a:t>
            </a:r>
            <a:r>
              <a:rPr lang="en-CA" b="0" baseline="0" dirty="0" err="1" smtClean="0"/>
              <a:t>Slozos</a:t>
            </a:r>
            <a:r>
              <a:rPr lang="en-CA" b="0" baseline="0" dirty="0" smtClean="0"/>
              <a:t>, </a:t>
            </a:r>
            <a:r>
              <a:rPr lang="en-CA" b="0" baseline="0" dirty="0" err="1" smtClean="0"/>
              <a:t>Ralble</a:t>
            </a:r>
            <a:r>
              <a:rPr lang="en-CA" b="0" baseline="0" dirty="0" smtClean="0"/>
              <a:t>, </a:t>
            </a:r>
            <a:r>
              <a:rPr lang="en-CA" b="0" baseline="0" dirty="0" err="1" smtClean="0"/>
              <a:t>Wendl</a:t>
            </a:r>
            <a:r>
              <a:rPr lang="en-CA" b="0" baseline="0" dirty="0" smtClean="0"/>
              <a:t>, Frank, et al., 2011). </a:t>
            </a:r>
            <a:r>
              <a:rPr lang="en-CA" dirty="0" smtClean="0"/>
              <a:t>Drainage catheter, if inserted,</a:t>
            </a:r>
            <a:r>
              <a:rPr lang="en-CA" baseline="0" dirty="0" smtClean="0"/>
              <a:t> is removed on </a:t>
            </a:r>
            <a:r>
              <a:rPr lang="en-CA" baseline="0" dirty="0" err="1" smtClean="0"/>
              <a:t>postop</a:t>
            </a:r>
            <a:r>
              <a:rPr lang="en-CA" baseline="0" dirty="0" smtClean="0"/>
              <a:t> day 2 or when wound is no longer draining. Stitches are removed 14 days </a:t>
            </a:r>
            <a:r>
              <a:rPr lang="en-CA" baseline="0" dirty="0" err="1" smtClean="0"/>
              <a:t>postop</a:t>
            </a:r>
            <a:r>
              <a:rPr lang="en-CA" baseline="0" dirty="0" smtClean="0"/>
              <a:t> (Pullen, 2010). </a:t>
            </a:r>
            <a:endParaRPr lang="en-CA" b="1" dirty="0"/>
          </a:p>
        </p:txBody>
      </p:sp>
      <p:sp>
        <p:nvSpPr>
          <p:cNvPr id="4" name="Slide Number Placeholder 3"/>
          <p:cNvSpPr>
            <a:spLocks noGrp="1"/>
          </p:cNvSpPr>
          <p:nvPr>
            <p:ph type="sldNum" sz="quarter" idx="10"/>
          </p:nvPr>
        </p:nvSpPr>
        <p:spPr/>
        <p:txBody>
          <a:bodyPr/>
          <a:lstStyle/>
          <a:p>
            <a:fld id="{55A70A09-3A49-4BF2-A1C1-E2C614A0EDBA}" type="slidenum">
              <a:rPr lang="en-CA" smtClean="0"/>
              <a:pPr/>
              <a:t>34</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Demonstration</a:t>
            </a:r>
            <a:r>
              <a:rPr lang="en-US" baseline="0" dirty="0" smtClean="0"/>
              <a:t> to be done for the class</a:t>
            </a:r>
            <a:endParaRPr lang="en-US" dirty="0"/>
          </a:p>
        </p:txBody>
      </p:sp>
      <p:sp>
        <p:nvSpPr>
          <p:cNvPr id="4" name="Slide Number Placeholder 3"/>
          <p:cNvSpPr>
            <a:spLocks noGrp="1"/>
          </p:cNvSpPr>
          <p:nvPr>
            <p:ph type="sldNum" sz="quarter" idx="10"/>
          </p:nvPr>
        </p:nvSpPr>
        <p:spPr/>
        <p:txBody>
          <a:bodyPr/>
          <a:lstStyle/>
          <a:p>
            <a:fld id="{79E046E9-734B-6F43-A709-8D4FDC7FBEFF}" type="slidenum">
              <a:rPr lang="en-US" smtClean="0"/>
              <a:pPr/>
              <a:t>36</a:t>
            </a:fld>
            <a:endParaRPr lang="en-US"/>
          </a:p>
        </p:txBody>
      </p:sp>
    </p:spTree>
    <p:extLst>
      <p:ext uri="{BB962C8B-B14F-4D97-AF65-F5344CB8AC3E}">
        <p14:creationId xmlns:p14="http://schemas.microsoft.com/office/powerpoint/2010/main" val="4177604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Demonstration to</a:t>
            </a:r>
            <a:r>
              <a:rPr lang="en-US" baseline="0" dirty="0" smtClean="0"/>
              <a:t> be done for the class</a:t>
            </a:r>
            <a:endParaRPr lang="en-US" dirty="0"/>
          </a:p>
        </p:txBody>
      </p:sp>
      <p:sp>
        <p:nvSpPr>
          <p:cNvPr id="4" name="Slide Number Placeholder 3"/>
          <p:cNvSpPr>
            <a:spLocks noGrp="1"/>
          </p:cNvSpPr>
          <p:nvPr>
            <p:ph type="sldNum" sz="quarter" idx="10"/>
          </p:nvPr>
        </p:nvSpPr>
        <p:spPr/>
        <p:txBody>
          <a:bodyPr/>
          <a:lstStyle/>
          <a:p>
            <a:fld id="{79E046E9-734B-6F43-A709-8D4FDC7FBEFF}" type="slidenum">
              <a:rPr lang="en-US" smtClean="0"/>
              <a:pPr/>
              <a:t>37</a:t>
            </a:fld>
            <a:endParaRPr lang="en-US"/>
          </a:p>
        </p:txBody>
      </p:sp>
    </p:spTree>
    <p:extLst>
      <p:ext uri="{BB962C8B-B14F-4D97-AF65-F5344CB8AC3E}">
        <p14:creationId xmlns:p14="http://schemas.microsoft.com/office/powerpoint/2010/main" val="3492922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far the most common reason</a:t>
            </a:r>
            <a:r>
              <a:rPr lang="en-US" baseline="0" dirty="0" smtClean="0"/>
              <a:t> for lower limb</a:t>
            </a:r>
            <a:r>
              <a:rPr lang="en-US" dirty="0" smtClean="0"/>
              <a:t> amputation is due to foot ulcerations, which occur</a:t>
            </a:r>
            <a:r>
              <a:rPr lang="en-US" baseline="0" dirty="0" smtClean="0"/>
              <a:t> </a:t>
            </a:r>
            <a:r>
              <a:rPr lang="en-US" dirty="0" smtClean="0"/>
              <a:t>mostly in people</a:t>
            </a:r>
            <a:r>
              <a:rPr lang="en-US" baseline="0" dirty="0" smtClean="0"/>
              <a:t> with diabetes.</a:t>
            </a:r>
            <a:endParaRPr lang="en-US" dirty="0" smtClean="0"/>
          </a:p>
          <a:p>
            <a:r>
              <a:rPr lang="en-US" baseline="0" dirty="0" smtClean="0"/>
              <a:t>According to Robinson et al., 2010, of all lower limb amputations, 72% are due to vascular pathologies, and trauma accounts for approximately 7%. </a:t>
            </a:r>
          </a:p>
          <a:p>
            <a:endParaRPr lang="en-US" dirty="0" smtClean="0"/>
          </a:p>
          <a:p>
            <a:r>
              <a:rPr lang="en-US" dirty="0" smtClean="0"/>
              <a:t>Traumatic injuries are still another</a:t>
            </a:r>
            <a:r>
              <a:rPr lang="en-US" baseline="0" dirty="0" smtClean="0"/>
              <a:t> </a:t>
            </a:r>
            <a:r>
              <a:rPr lang="en-US" dirty="0" smtClean="0"/>
              <a:t>a common reason</a:t>
            </a:r>
            <a:r>
              <a:rPr lang="en-US" baseline="0" dirty="0" smtClean="0"/>
              <a:t> for amputation. </a:t>
            </a:r>
          </a:p>
          <a:p>
            <a:endParaRPr lang="en-US" baseline="0" dirty="0" smtClean="0"/>
          </a:p>
          <a:p>
            <a:r>
              <a:rPr lang="en-US" baseline="0" dirty="0" smtClean="0"/>
              <a:t>Other causes for amputation are gangrene, congenital deformities, chronic osteomyelitis, and a cancer.</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9E046E9-734B-6F43-A709-8D4FDC7FBEFF}" type="slidenum">
              <a:rPr lang="en-US" smtClean="0"/>
              <a:pPr/>
              <a:t>5</a:t>
            </a:fld>
            <a:endParaRPr lang="en-US"/>
          </a:p>
        </p:txBody>
      </p:sp>
    </p:spTree>
    <p:extLst>
      <p:ext uri="{BB962C8B-B14F-4D97-AF65-F5344CB8AC3E}">
        <p14:creationId xmlns:p14="http://schemas.microsoft.com/office/powerpoint/2010/main" val="992499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Amputation has been associated with negative self-esteem</a:t>
            </a:r>
            <a:r>
              <a:rPr lang="en-CA" baseline="0" dirty="0" smtClean="0"/>
              <a:t> and increased rates of depression and PTSD. Those with other comorbidities experience more adjustment difficulties and are at increased risk for depressive symptoms (Liu et al., 2010). </a:t>
            </a:r>
            <a:r>
              <a:rPr lang="en-CA" dirty="0" smtClean="0"/>
              <a:t>The</a:t>
            </a:r>
            <a:r>
              <a:rPr lang="en-CA" baseline="0" dirty="0" smtClean="0"/>
              <a:t> nurse can help the new amputee accept their altered body image. Encourage the patient to look at, feel, and care for the residual limb. Identify strengths and resources to facilitate rehabilitation (Day et al., 2010). Peer support through support groups or the War Amps organization alleviates emotional distress and decreased sense of isolation (Liu et al., 2010). Help patient regain previous level of functioning. This is a slow process that may take months (Day et al., 2010). Amputation does not always cause negative outcomes, however. Some amputees identify the experience of coping with opportunities to thrive or to change in beneficial ways. It sometimes triggers a change in how the amputee view themselves, their priorities, and their relationships with others (Liu et al., 2010). </a:t>
            </a:r>
            <a:endParaRPr lang="en-CA" dirty="0"/>
          </a:p>
        </p:txBody>
      </p:sp>
      <p:sp>
        <p:nvSpPr>
          <p:cNvPr id="4" name="Slide Number Placeholder 3"/>
          <p:cNvSpPr>
            <a:spLocks noGrp="1"/>
          </p:cNvSpPr>
          <p:nvPr>
            <p:ph type="sldNum" sz="quarter" idx="10"/>
          </p:nvPr>
        </p:nvSpPr>
        <p:spPr/>
        <p:txBody>
          <a:bodyPr/>
          <a:lstStyle/>
          <a:p>
            <a:fld id="{55A70A09-3A49-4BF2-A1C1-E2C614A0EDBA}" type="slidenum">
              <a:rPr lang="en-CA" smtClean="0"/>
              <a:pPr/>
              <a:t>38</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As we mentioned earlier,</a:t>
            </a:r>
            <a:r>
              <a:rPr lang="en-CA" baseline="0" dirty="0" smtClean="0"/>
              <a:t> expression of grief is a normal part of the process of accepting the loss of a limb. The nurse can acknowledge the loss by listening and providing support. Create a supportive and accepting atmosphere. Encourage the patient and their family to express their emotions and work through the grief process. Help the patient develop realistic goals and work towards independent functioning (Day et al., 2010). </a:t>
            </a:r>
            <a:endParaRPr lang="en-CA" dirty="0"/>
          </a:p>
        </p:txBody>
      </p:sp>
      <p:sp>
        <p:nvSpPr>
          <p:cNvPr id="4" name="Slide Number Placeholder 3"/>
          <p:cNvSpPr>
            <a:spLocks noGrp="1"/>
          </p:cNvSpPr>
          <p:nvPr>
            <p:ph type="sldNum" sz="quarter" idx="10"/>
          </p:nvPr>
        </p:nvSpPr>
        <p:spPr/>
        <p:txBody>
          <a:bodyPr/>
          <a:lstStyle/>
          <a:p>
            <a:fld id="{55A70A09-3A49-4BF2-A1C1-E2C614A0EDBA}" type="slidenum">
              <a:rPr lang="en-CA" smtClean="0"/>
              <a:pPr/>
              <a:t>39</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Complications</a:t>
            </a:r>
            <a:r>
              <a:rPr lang="en-CA" baseline="0" dirty="0" smtClean="0"/>
              <a:t> after amputation surgery include hemorrhage, infection, skin breakdown, joint contracture, bony overgrowth, and phantom limb pain. PLP is a major consequence of surgery that influences the patient’s psychosocial wellbeing and rehabilitative progress, as we discussed earlier in the presentation (Day et al., 2010). </a:t>
            </a:r>
            <a:endParaRPr lang="en-CA" dirty="0"/>
          </a:p>
        </p:txBody>
      </p:sp>
      <p:sp>
        <p:nvSpPr>
          <p:cNvPr id="4" name="Slide Number Placeholder 3"/>
          <p:cNvSpPr>
            <a:spLocks noGrp="1"/>
          </p:cNvSpPr>
          <p:nvPr>
            <p:ph type="sldNum" sz="quarter" idx="10"/>
          </p:nvPr>
        </p:nvSpPr>
        <p:spPr/>
        <p:txBody>
          <a:bodyPr/>
          <a:lstStyle/>
          <a:p>
            <a:fld id="{55A70A09-3A49-4BF2-A1C1-E2C614A0EDBA}" type="slidenum">
              <a:rPr lang="en-CA" smtClean="0"/>
              <a:pPr/>
              <a:t>40</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Hemorrhage</a:t>
            </a:r>
            <a:r>
              <a:rPr lang="en-CA" baseline="0" dirty="0" smtClean="0"/>
              <a:t> is a huge concern since all major blood vessels in the limb are severed during amputation. Immediate </a:t>
            </a:r>
            <a:r>
              <a:rPr lang="en-CA" baseline="0" dirty="0" err="1" smtClean="0"/>
              <a:t>postop</a:t>
            </a:r>
            <a:r>
              <a:rPr lang="en-CA" baseline="0" dirty="0" smtClean="0"/>
              <a:t> bleeding may develop slowly or may occur as a massive hemorrhage from a loosened suture. Bleeding due to loosened sutures is the most threatening </a:t>
            </a:r>
            <a:r>
              <a:rPr lang="en-CA" baseline="0" dirty="0" err="1" smtClean="0"/>
              <a:t>postop</a:t>
            </a:r>
            <a:r>
              <a:rPr lang="en-CA" baseline="0" dirty="0" smtClean="0"/>
              <a:t> complication. The nurse monitors VS, signs and symptoms of bleeding, and observes drainage. Keep a tourniquet in plain sight at the bedside to apply to residual limb if bleeding occurs. If there is excessive bleeding, notify physician (Day et al., 2010). </a:t>
            </a:r>
            <a:endParaRPr lang="en-CA" dirty="0"/>
          </a:p>
        </p:txBody>
      </p:sp>
      <p:sp>
        <p:nvSpPr>
          <p:cNvPr id="4" name="Slide Number Placeholder 3"/>
          <p:cNvSpPr>
            <a:spLocks noGrp="1"/>
          </p:cNvSpPr>
          <p:nvPr>
            <p:ph type="sldNum" sz="quarter" idx="10"/>
          </p:nvPr>
        </p:nvSpPr>
        <p:spPr/>
        <p:txBody>
          <a:bodyPr/>
          <a:lstStyle/>
          <a:p>
            <a:fld id="{55A70A09-3A49-4BF2-A1C1-E2C614A0EDBA}" type="slidenum">
              <a:rPr lang="en-CA" smtClean="0"/>
              <a:pPr/>
              <a:t>41</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Infection is a risk in</a:t>
            </a:r>
            <a:r>
              <a:rPr lang="en-CA" baseline="0" dirty="0" smtClean="0"/>
              <a:t> all surgeries and this risk increases with contaminated wounds after a traumatic amputation. Postop antibiotics are given as prescribed. Monitor incision, dressing, drainage for signs &amp; symptoms infection such as changes in color, odor, consistency of drainage, and increased discomfort. Monitor for symptoms of systemic infection such as increased temperature. Report changes to physician (Day et al., 2010). </a:t>
            </a:r>
          </a:p>
          <a:p>
            <a:endParaRPr lang="en-CA" baseline="0" dirty="0" smtClean="0"/>
          </a:p>
          <a:p>
            <a:r>
              <a:rPr lang="en-CA" baseline="0" dirty="0" smtClean="0"/>
              <a:t>Image – MRSA infection on residual limb (</a:t>
            </a:r>
            <a:r>
              <a:rPr lang="en-CA" baseline="0" dirty="0" err="1" smtClean="0"/>
              <a:t>Highsmith</a:t>
            </a:r>
            <a:r>
              <a:rPr lang="en-CA" baseline="0" dirty="0" smtClean="0"/>
              <a:t> &amp; </a:t>
            </a:r>
            <a:r>
              <a:rPr lang="en-CA" baseline="0" dirty="0" err="1" smtClean="0"/>
              <a:t>Highsmith</a:t>
            </a:r>
            <a:r>
              <a:rPr lang="en-CA" baseline="0" dirty="0" smtClean="0"/>
              <a:t>, 2007)</a:t>
            </a:r>
            <a:endParaRPr lang="en-CA" dirty="0"/>
          </a:p>
        </p:txBody>
      </p:sp>
      <p:sp>
        <p:nvSpPr>
          <p:cNvPr id="4" name="Slide Number Placeholder 3"/>
          <p:cNvSpPr>
            <a:spLocks noGrp="1"/>
          </p:cNvSpPr>
          <p:nvPr>
            <p:ph type="sldNum" sz="quarter" idx="10"/>
          </p:nvPr>
        </p:nvSpPr>
        <p:spPr/>
        <p:txBody>
          <a:bodyPr/>
          <a:lstStyle/>
          <a:p>
            <a:fld id="{55A70A09-3A49-4BF2-A1C1-E2C614A0EDBA}" type="slidenum">
              <a:rPr lang="en-CA" smtClean="0"/>
              <a:pPr/>
              <a:t>42</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Skin</a:t>
            </a:r>
            <a:r>
              <a:rPr lang="en-CA" baseline="0" dirty="0" smtClean="0"/>
              <a:t> breakdown may occur due to decreased mobility in the immediate </a:t>
            </a:r>
            <a:r>
              <a:rPr lang="en-CA" baseline="0" dirty="0" err="1" smtClean="0"/>
              <a:t>postop</a:t>
            </a:r>
            <a:r>
              <a:rPr lang="en-CA" baseline="0" dirty="0" smtClean="0"/>
              <a:t> period or due to skin irritation from the prosthesis. Skin pathology related to prosthesis use includes pressure sores, infection, and erythema (</a:t>
            </a:r>
            <a:r>
              <a:rPr lang="en-CA" baseline="0" dirty="0" err="1" smtClean="0"/>
              <a:t>Highsmith</a:t>
            </a:r>
            <a:r>
              <a:rPr lang="en-CA" baseline="0" dirty="0" smtClean="0"/>
              <a:t> &amp; </a:t>
            </a:r>
            <a:r>
              <a:rPr lang="en-CA" baseline="0" dirty="0" err="1" smtClean="0"/>
              <a:t>Highsmith</a:t>
            </a:r>
            <a:r>
              <a:rPr lang="en-CA" baseline="0" dirty="0" smtClean="0"/>
              <a:t>, 2007). Both nurse and patient assess skin for signs of breakdown. Position change, careful skin hygiene, and stump care is important to prevent skin irritation, infection, and breakdown (Day et al., 2010).</a:t>
            </a:r>
            <a:endParaRPr lang="en-CA" dirty="0"/>
          </a:p>
        </p:txBody>
      </p:sp>
      <p:sp>
        <p:nvSpPr>
          <p:cNvPr id="4" name="Slide Number Placeholder 3"/>
          <p:cNvSpPr>
            <a:spLocks noGrp="1"/>
          </p:cNvSpPr>
          <p:nvPr>
            <p:ph type="sldNum" sz="quarter" idx="10"/>
          </p:nvPr>
        </p:nvSpPr>
        <p:spPr/>
        <p:txBody>
          <a:bodyPr/>
          <a:lstStyle/>
          <a:p>
            <a:fld id="{55A70A09-3A49-4BF2-A1C1-E2C614A0EDBA}" type="slidenum">
              <a:rPr lang="en-CA" smtClean="0"/>
              <a:pPr/>
              <a:t>43</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Joint</a:t>
            </a:r>
            <a:r>
              <a:rPr lang="en-CA" baseline="0" dirty="0" smtClean="0"/>
              <a:t> contracture is the abnormal shortening of a joint or muscle that leads to decreased mobility due to structural changes in the soft tissue (Day et al., 2010; Robinson et al., 2010). Contractures can cause delayed wound healing, complications with prosthetic fitting, and poor gait patterns (Robinson et al., 2010). This is a serious complication that can develop easily and rapidly if not properly managed. Prevention is carried out through positioning, ROM, and adequate pain control to prevent flexor withdrawal patterns (Robinson et al., 2010). </a:t>
            </a:r>
          </a:p>
          <a:p>
            <a:endParaRPr lang="en-CA" baseline="0" dirty="0" smtClean="0"/>
          </a:p>
          <a:p>
            <a:r>
              <a:rPr lang="en-CA" baseline="0" dirty="0" smtClean="0"/>
              <a:t>In lower extremity amputation, for example, avoid abduction, external rotation, and flexion. Raise the foot of the bed to elevate the limb. Do NOT place limb on pillow because flexion contracture of the hip may develop. Encourage frequent position change and lying supine to stretch flexor muscles and prevent flexion contracture of hip. Instruct client not to sit for long periods and to keep legs close together to prevent abduction deformity. In both upper and lower limb amputation, early ROM and muscle strengthening exercises can help prevent contracture (Day et al., 2010). </a:t>
            </a:r>
          </a:p>
          <a:p>
            <a:endParaRPr lang="en-CA" baseline="0" dirty="0" smtClean="0"/>
          </a:p>
          <a:p>
            <a:r>
              <a:rPr lang="en-CA" baseline="0" dirty="0" smtClean="0"/>
              <a:t>In this picture, the knee cannot extend to a fully straight position. As a result, the prosthesis must be made to accommodate the contracture. The modifications will limit step length, and increase energy expenditure (www.oandp.org).</a:t>
            </a:r>
          </a:p>
        </p:txBody>
      </p:sp>
      <p:sp>
        <p:nvSpPr>
          <p:cNvPr id="4" name="Slide Number Placeholder 3"/>
          <p:cNvSpPr>
            <a:spLocks noGrp="1"/>
          </p:cNvSpPr>
          <p:nvPr>
            <p:ph type="sldNum" sz="quarter" idx="10"/>
          </p:nvPr>
        </p:nvSpPr>
        <p:spPr/>
        <p:txBody>
          <a:bodyPr/>
          <a:lstStyle/>
          <a:p>
            <a:fld id="{55A70A09-3A49-4BF2-A1C1-E2C614A0EDBA}" type="slidenum">
              <a:rPr lang="en-CA" smtClean="0"/>
              <a:pPr/>
              <a:t>44</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Bony overgrowth can</a:t>
            </a:r>
            <a:r>
              <a:rPr lang="en-CA" baseline="0" dirty="0" smtClean="0"/>
              <a:t> occur in amputations that cut across bone, especially the long bones. When the bone is cut, the body works to heal itself. Normal bone growth combined with the cut bone’s growth may exceed the length of the overlying soft tissues. This may eventually lead to protrusion or even piercing of the skin overlying the growing bone. Signs of bony overgrowth include swelling, warmth, and tenderness at the end of the residual limb. This occurs most often in children with amputations since their bones are still growing. The standard treatment is revision surgery to cut and shorten the overgrown bone (www.waramps.ca).</a:t>
            </a:r>
          </a:p>
        </p:txBody>
      </p:sp>
      <p:sp>
        <p:nvSpPr>
          <p:cNvPr id="4" name="Slide Number Placeholder 3"/>
          <p:cNvSpPr>
            <a:spLocks noGrp="1"/>
          </p:cNvSpPr>
          <p:nvPr>
            <p:ph type="sldNum" sz="quarter" idx="10"/>
          </p:nvPr>
        </p:nvSpPr>
        <p:spPr/>
        <p:txBody>
          <a:bodyPr/>
          <a:lstStyle/>
          <a:p>
            <a:fld id="{55A70A09-3A49-4BF2-A1C1-E2C614A0EDBA}" type="slidenum">
              <a:rPr lang="en-CA" smtClean="0"/>
              <a:pPr/>
              <a:t>45</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skin on the residual limb sustains many stresses.</a:t>
            </a:r>
            <a:r>
              <a:rPr lang="en-US" baseline="0" dirty="0" smtClean="0"/>
              <a:t> This is why good skin care is essential. The skin on the stump is not designed for weight bearing or uneven pressures or friction against the prosthetic socket. These stresses have the potential to create issues such as sores and abrasions on the skin, therefore it must be looked after very carefully. </a:t>
            </a:r>
          </a:p>
          <a:p>
            <a:r>
              <a:rPr lang="en-US" baseline="0" dirty="0" smtClean="0"/>
              <a:t>Proper stump hygiene is very important. Since the amputee has a smaller surface area of skin, the body’s natural cooling mechanism is less efficient. Prosthetic sockets trap sweat against the skin of the stump and prevent air circulation to dry the perspiration. Amputees also use more energy to get around than those without amputations. This increases the body’s temperature and therefore perspiration as well. Serious skin conditions can develop if not properly looked after. The warm, moist environment of the socket is a perfect breeding ground for bacteria that can cause skin problems. Skin conditions may require the amputee to stop wearing the artificial limbs until the condition has healed. </a:t>
            </a:r>
          </a:p>
          <a:p>
            <a:r>
              <a:rPr lang="en-US" baseline="0" dirty="0" smtClean="0"/>
              <a:t>The longer the amputee wears the prosthetic, the more important this issue becomes. </a:t>
            </a:r>
          </a:p>
          <a:p>
            <a:endParaRPr lang="en-US" baseline="0" dirty="0" smtClean="0"/>
          </a:p>
          <a:p>
            <a:r>
              <a:rPr lang="en-US" sz="1200" kern="1200" dirty="0" smtClean="0">
                <a:solidFill>
                  <a:schemeClr val="tx1"/>
                </a:solidFill>
                <a:latin typeface="+mn-lt"/>
                <a:ea typeface="+mn-ea"/>
                <a:cs typeface="+mn-cs"/>
              </a:rPr>
              <a:t>Bacteria and</a:t>
            </a:r>
            <a:r>
              <a:rPr lang="en-US" sz="1200" kern="1200" baseline="0" dirty="0" smtClean="0">
                <a:solidFill>
                  <a:schemeClr val="tx1"/>
                </a:solidFill>
                <a:latin typeface="+mn-lt"/>
                <a:ea typeface="+mn-ea"/>
                <a:cs typeface="+mn-cs"/>
              </a:rPr>
              <a:t> other organisms are found on the skin. </a:t>
            </a:r>
            <a:r>
              <a:rPr lang="en-US" sz="1200" kern="1200" dirty="0" smtClean="0">
                <a:solidFill>
                  <a:schemeClr val="tx1"/>
                </a:solidFill>
                <a:latin typeface="+mn-lt"/>
                <a:ea typeface="+mn-ea"/>
                <a:cs typeface="+mn-cs"/>
              </a:rPr>
              <a:t>Some of these are harmless, while others can cause infection given the right circumstances. Skin normally expels bacteria through drying by evaporation, and also by releasing special fatty acids from glands on its surface. Unfortunately,</a:t>
            </a:r>
            <a:r>
              <a:rPr lang="en-US" sz="1200" kern="1200" baseline="0" dirty="0" smtClean="0">
                <a:solidFill>
                  <a:schemeClr val="tx1"/>
                </a:solidFill>
                <a:latin typeface="+mn-lt"/>
                <a:ea typeface="+mn-ea"/>
                <a:cs typeface="+mn-cs"/>
              </a:rPr>
              <a:t> this</a:t>
            </a:r>
            <a:r>
              <a:rPr lang="en-US" sz="1200" kern="1200" dirty="0" smtClean="0">
                <a:solidFill>
                  <a:schemeClr val="tx1"/>
                </a:solidFill>
                <a:latin typeface="+mn-lt"/>
                <a:ea typeface="+mn-ea"/>
                <a:cs typeface="+mn-cs"/>
              </a:rPr>
              <a:t> drying can't occur in the moist environment of the enclosed socket of</a:t>
            </a:r>
            <a:r>
              <a:rPr lang="en-US" sz="1200" kern="1200" baseline="0" dirty="0" smtClean="0">
                <a:solidFill>
                  <a:schemeClr val="tx1"/>
                </a:solidFill>
                <a:latin typeface="+mn-lt"/>
                <a:ea typeface="+mn-ea"/>
                <a:cs typeface="+mn-cs"/>
              </a:rPr>
              <a:t> an artificial limb</a:t>
            </a:r>
            <a:r>
              <a:rPr lang="en-US" sz="1200" kern="1200" dirty="0" smtClean="0">
                <a:solidFill>
                  <a:schemeClr val="tx1"/>
                </a:solidFill>
                <a:latin typeface="+mn-lt"/>
                <a:ea typeface="+mn-ea"/>
                <a:cs typeface="+mn-cs"/>
              </a:rPr>
              <a:t>. Normal skin has a negative charge which repels bacteria, but when</a:t>
            </a:r>
            <a:r>
              <a:rPr lang="en-US" sz="1200" kern="1200" baseline="0" dirty="0" smtClean="0">
                <a:solidFill>
                  <a:schemeClr val="tx1"/>
                </a:solidFill>
                <a:latin typeface="+mn-lt"/>
                <a:ea typeface="+mn-ea"/>
                <a:cs typeface="+mn-cs"/>
              </a:rPr>
              <a:t> an</a:t>
            </a:r>
            <a:r>
              <a:rPr lang="en-US" sz="1200" kern="1200" dirty="0" smtClean="0">
                <a:solidFill>
                  <a:schemeClr val="tx1"/>
                </a:solidFill>
                <a:latin typeface="+mn-lt"/>
                <a:ea typeface="+mn-ea"/>
                <a:cs typeface="+mn-cs"/>
              </a:rPr>
              <a:t> amputee's skin</a:t>
            </a:r>
            <a:r>
              <a:rPr lang="en-US" sz="1200" kern="1200" baseline="0" dirty="0" smtClean="0">
                <a:solidFill>
                  <a:schemeClr val="tx1"/>
                </a:solidFill>
                <a:latin typeface="+mn-lt"/>
                <a:ea typeface="+mn-ea"/>
                <a:cs typeface="+mn-cs"/>
              </a:rPr>
              <a:t> is </a:t>
            </a:r>
            <a:r>
              <a:rPr lang="en-US" sz="1200" kern="1200" dirty="0" smtClean="0">
                <a:solidFill>
                  <a:schemeClr val="tx1"/>
                </a:solidFill>
                <a:latin typeface="+mn-lt"/>
                <a:ea typeface="+mn-ea"/>
                <a:cs typeface="+mn-cs"/>
              </a:rPr>
              <a:t>bathed in salty</a:t>
            </a:r>
            <a:r>
              <a:rPr lang="en-US" sz="1200" kern="1200" baseline="0" dirty="0" smtClean="0">
                <a:solidFill>
                  <a:schemeClr val="tx1"/>
                </a:solidFill>
                <a:latin typeface="+mn-lt"/>
                <a:ea typeface="+mn-ea"/>
                <a:cs typeface="+mn-cs"/>
              </a:rPr>
              <a:t> perspiration</a:t>
            </a:r>
            <a:r>
              <a:rPr lang="en-US" sz="1200" kern="1200" dirty="0" smtClean="0">
                <a:solidFill>
                  <a:schemeClr val="tx1"/>
                </a:solidFill>
                <a:latin typeface="+mn-lt"/>
                <a:ea typeface="+mn-ea"/>
                <a:cs typeface="+mn-cs"/>
              </a:rPr>
              <a:t> for long periods, a positive charge can develop which can attract more bacteria. Hygiene becomes even</a:t>
            </a:r>
            <a:r>
              <a:rPr lang="en-US" sz="1200" kern="1200" baseline="0" dirty="0" smtClean="0">
                <a:solidFill>
                  <a:schemeClr val="tx1"/>
                </a:solidFill>
                <a:latin typeface="+mn-lt"/>
                <a:ea typeface="+mn-ea"/>
                <a:cs typeface="+mn-cs"/>
              </a:rPr>
              <a:t> more</a:t>
            </a:r>
            <a:r>
              <a:rPr lang="en-US" sz="1200" kern="1200" dirty="0" smtClean="0">
                <a:solidFill>
                  <a:schemeClr val="tx1"/>
                </a:solidFill>
                <a:latin typeface="+mn-lt"/>
                <a:ea typeface="+mn-ea"/>
                <a:cs typeface="+mn-cs"/>
              </a:rPr>
              <a:t> important in these circumstances where the number of potentially infection-causing germs has increased beyond the skin's normal capacity.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Some potential skin</a:t>
            </a:r>
            <a:r>
              <a:rPr lang="en-US" sz="1200" kern="1200" baseline="0" dirty="0" smtClean="0">
                <a:solidFill>
                  <a:schemeClr val="tx1"/>
                </a:solidFill>
                <a:latin typeface="+mn-lt"/>
                <a:ea typeface="+mn-ea"/>
                <a:cs typeface="+mn-cs"/>
              </a:rPr>
              <a:t> conditions that could occur on the residual limb include: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Rashes and Abrasions</a:t>
            </a:r>
            <a:r>
              <a:rPr lang="en-US" sz="1200" b="0" kern="1200" dirty="0" smtClean="0">
                <a:solidFill>
                  <a:schemeClr val="tx1"/>
                </a:solidFill>
                <a:latin typeface="+mn-lt"/>
                <a:ea typeface="+mn-ea"/>
                <a:cs typeface="+mn-cs"/>
              </a:rPr>
              <a:t> - these are the most common skin disorder which may occur intermittently or even frequently throughout the amputee's life time.</a:t>
            </a:r>
          </a:p>
          <a:p>
            <a:r>
              <a:rPr lang="en-US" sz="1200" b="1" kern="1200" dirty="0" smtClean="0">
                <a:solidFill>
                  <a:schemeClr val="tx1"/>
                </a:solidFill>
                <a:latin typeface="+mn-lt"/>
                <a:ea typeface="+mn-ea"/>
                <a:cs typeface="+mn-cs"/>
              </a:rPr>
              <a:t>Edema</a:t>
            </a:r>
            <a:r>
              <a:rPr lang="en-US" sz="1200" b="0" kern="1200" dirty="0" smtClean="0">
                <a:solidFill>
                  <a:schemeClr val="tx1"/>
                </a:solidFill>
                <a:latin typeface="+mn-lt"/>
                <a:ea typeface="+mn-ea"/>
                <a:cs typeface="+mn-cs"/>
              </a:rPr>
              <a:t> - characterized by skin swelling, drying and roughening at the end of the stump, and a red-brown pigmentation, this can usually be prevented by gradual compression using an elastic bandage. Although this may seem like a minor affliction at first, it can develop into a serious complication - a doctor should always be consulted.</a:t>
            </a:r>
          </a:p>
          <a:p>
            <a:r>
              <a:rPr lang="en-US" sz="1200" b="1" kern="1200" dirty="0" smtClean="0">
                <a:solidFill>
                  <a:schemeClr val="tx1"/>
                </a:solidFill>
                <a:latin typeface="+mn-lt"/>
                <a:ea typeface="+mn-ea"/>
                <a:cs typeface="+mn-cs"/>
              </a:rPr>
              <a:t>Contact Dermatitis</a:t>
            </a:r>
            <a:r>
              <a:rPr lang="en-US" sz="1200" b="0" kern="1200" dirty="0" smtClean="0">
                <a:solidFill>
                  <a:schemeClr val="tx1"/>
                </a:solidFill>
                <a:latin typeface="+mn-lt"/>
                <a:ea typeface="+mn-ea"/>
                <a:cs typeface="+mn-cs"/>
              </a:rPr>
              <a:t> - this is caused by an irritant, whether in the materials of the socket, or from an outside source, such as a cleaning agent, powder, lubricant or ointment used in amputee care. Once the cause is discovered and treated, the problem usually disappears.</a:t>
            </a:r>
          </a:p>
          <a:p>
            <a:r>
              <a:rPr lang="en-US" sz="1200" b="1" kern="1200" dirty="0" smtClean="0">
                <a:solidFill>
                  <a:schemeClr val="tx1"/>
                </a:solidFill>
                <a:latin typeface="+mn-lt"/>
                <a:ea typeface="+mn-ea"/>
                <a:cs typeface="+mn-cs"/>
              </a:rPr>
              <a:t>Cysts</a:t>
            </a:r>
            <a:r>
              <a:rPr lang="en-US" sz="1200" b="0" kern="1200" dirty="0" smtClean="0">
                <a:solidFill>
                  <a:schemeClr val="tx1"/>
                </a:solidFill>
                <a:latin typeface="+mn-lt"/>
                <a:ea typeface="+mn-ea"/>
                <a:cs typeface="+mn-cs"/>
              </a:rPr>
              <a:t> - this usually occurs after a limb has been worn for months or even years. They commonly plague above-knee amputees, occurring on the inside of the leg along the upper edge of the artificial limb, but below-knee amputees can experience them as well. They start as small bumps, or nodules which vanish when the artificial limb is temporarily removed, but the constant rubbing of the artificial limb can make the problem worse as cysts become larger and more numerous. Cysts should always be treated by a doctor, as they can become infected and cause further damage.</a:t>
            </a:r>
          </a:p>
          <a:p>
            <a:r>
              <a:rPr lang="en-US" sz="1200" b="1" kern="1200" dirty="0" smtClean="0">
                <a:solidFill>
                  <a:schemeClr val="tx1"/>
                </a:solidFill>
                <a:latin typeface="+mn-lt"/>
                <a:ea typeface="+mn-ea"/>
                <a:cs typeface="+mn-cs"/>
              </a:rPr>
              <a:t>Folliculitis</a:t>
            </a:r>
            <a:r>
              <a:rPr lang="en-US" sz="1200" b="0" kern="1200" dirty="0" smtClean="0">
                <a:solidFill>
                  <a:schemeClr val="tx1"/>
                </a:solidFill>
                <a:latin typeface="+mn-lt"/>
                <a:ea typeface="+mn-ea"/>
                <a:cs typeface="+mn-cs"/>
              </a:rPr>
              <a:t> - a bacterial infection of the hair follicle which produces small, itching, solid areas. If left untreated, these may later develop into boils in which deep-red, painful nodules rise to the surface of the skin. Anti-bacterial soaps may cut down on the bacteria which cause these conditions. Experienced amputees recommend </a:t>
            </a:r>
            <a:r>
              <a:rPr lang="en-US" sz="1200" b="1" kern="1200" dirty="0" smtClean="0">
                <a:solidFill>
                  <a:schemeClr val="tx1"/>
                </a:solidFill>
                <a:latin typeface="+mn-lt"/>
                <a:ea typeface="+mn-ea"/>
                <a:cs typeface="+mn-cs"/>
              </a:rPr>
              <a:t>not</a:t>
            </a:r>
            <a:r>
              <a:rPr lang="en-US" sz="1200" b="0" kern="1200" dirty="0" smtClean="0">
                <a:solidFill>
                  <a:schemeClr val="tx1"/>
                </a:solidFill>
                <a:latin typeface="+mn-lt"/>
                <a:ea typeface="+mn-ea"/>
                <a:cs typeface="+mn-cs"/>
              </a:rPr>
              <a:t> shaving the residual limb.</a:t>
            </a:r>
          </a:p>
          <a:p>
            <a:r>
              <a:rPr lang="en-US" sz="1200" b="1" kern="1200" dirty="0" smtClean="0">
                <a:solidFill>
                  <a:schemeClr val="tx1"/>
                </a:solidFill>
                <a:latin typeface="+mn-lt"/>
                <a:ea typeface="+mn-ea"/>
                <a:cs typeface="+mn-cs"/>
              </a:rPr>
              <a:t>Fungal Infections</a:t>
            </a:r>
            <a:r>
              <a:rPr lang="en-US" sz="1200" b="0" kern="1200" dirty="0" smtClean="0">
                <a:solidFill>
                  <a:schemeClr val="tx1"/>
                </a:solidFill>
                <a:latin typeface="+mn-lt"/>
                <a:ea typeface="+mn-ea"/>
                <a:cs typeface="+mn-cs"/>
              </a:rPr>
              <a:t> - another product of the moist, warm conditions in the socket of an artificial limb, these require special creams or powders, which can eventually clear up the condition.</a:t>
            </a:r>
          </a:p>
          <a:p>
            <a:r>
              <a:rPr lang="en-US" sz="1200" b="1" kern="1200" dirty="0" smtClean="0">
                <a:solidFill>
                  <a:schemeClr val="tx1"/>
                </a:solidFill>
                <a:latin typeface="+mn-lt"/>
                <a:ea typeface="+mn-ea"/>
                <a:cs typeface="+mn-cs"/>
              </a:rPr>
              <a:t>Eczema</a:t>
            </a:r>
            <a:r>
              <a:rPr lang="en-US" sz="1200" b="0" kern="1200" dirty="0" smtClean="0">
                <a:solidFill>
                  <a:schemeClr val="tx1"/>
                </a:solidFill>
                <a:latin typeface="+mn-lt"/>
                <a:ea typeface="+mn-ea"/>
                <a:cs typeface="+mn-cs"/>
              </a:rPr>
              <a:t> - this is found in dry, scaly skin which becomes moist for no discernable reason. A cause needs to be established or the condition will recur. Allergies, or secondary conditions following edema can contribute to the condition.</a:t>
            </a:r>
          </a:p>
          <a:p>
            <a:r>
              <a:rPr lang="en-US" sz="1200" b="1" kern="1200" dirty="0" smtClean="0">
                <a:solidFill>
                  <a:schemeClr val="tx1"/>
                </a:solidFill>
                <a:latin typeface="+mn-lt"/>
                <a:ea typeface="+mn-ea"/>
                <a:cs typeface="+mn-cs"/>
              </a:rPr>
              <a:t>Adherent scars</a:t>
            </a:r>
            <a:r>
              <a:rPr lang="en-US" sz="1200" b="0" kern="1200" dirty="0" smtClean="0">
                <a:solidFill>
                  <a:schemeClr val="tx1"/>
                </a:solidFill>
                <a:latin typeface="+mn-lt"/>
                <a:ea typeface="+mn-ea"/>
                <a:cs typeface="+mn-cs"/>
              </a:rPr>
              <a:t> - when there has been repeated infection or ulceration damage to the skin, scar formation may be so intense that scar tissue may become attached to the underlying layers of skin. Surgical revision to free the scar is often necessary.</a:t>
            </a:r>
          </a:p>
          <a:p>
            <a:r>
              <a:rPr lang="en-US" sz="1200" b="1" kern="1200" dirty="0" smtClean="0">
                <a:solidFill>
                  <a:schemeClr val="tx1"/>
                </a:solidFill>
                <a:latin typeface="+mn-lt"/>
                <a:ea typeface="+mn-ea"/>
                <a:cs typeface="+mn-cs"/>
              </a:rPr>
              <a:t>Ulcers</a:t>
            </a:r>
            <a:r>
              <a:rPr lang="en-US" sz="1200" b="0" kern="1200" dirty="0" smtClean="0">
                <a:solidFill>
                  <a:schemeClr val="tx1"/>
                </a:solidFill>
                <a:latin typeface="+mn-lt"/>
                <a:ea typeface="+mn-ea"/>
                <a:cs typeface="+mn-cs"/>
              </a:rPr>
              <a:t> - these sores come from bacterial infections, or from circulation problems. They may become chronic if not diagnosed and treated immediately.</a:t>
            </a:r>
          </a:p>
          <a:p>
            <a:r>
              <a:rPr lang="en-US" sz="1200" b="0" kern="1200" dirty="0" smtClean="0">
                <a:solidFill>
                  <a:schemeClr val="tx1"/>
                </a:solidFill>
                <a:latin typeface="+mn-lt"/>
                <a:ea typeface="+mn-ea"/>
                <a:cs typeface="+mn-cs"/>
              </a:rPr>
              <a:t>(Quoted from </a:t>
            </a:r>
            <a:r>
              <a:rPr lang="en-US" sz="1200" b="0" kern="1200" dirty="0" err="1" smtClean="0">
                <a:solidFill>
                  <a:schemeClr val="tx1"/>
                </a:solidFill>
                <a:latin typeface="+mn-lt"/>
                <a:ea typeface="+mn-ea"/>
                <a:cs typeface="+mn-cs"/>
              </a:rPr>
              <a:t>www.waramps.ca</a:t>
            </a:r>
            <a:r>
              <a:rPr lang="en-US" sz="1200" b="0" kern="1200" dirty="0" smtClean="0">
                <a:solidFill>
                  <a:schemeClr val="tx1"/>
                </a:solidFill>
                <a:latin typeface="+mn-lt"/>
                <a:ea typeface="+mn-ea"/>
                <a:cs typeface="+mn-cs"/>
              </a:rPr>
              <a:t>)</a:t>
            </a:r>
            <a:r>
              <a:rPr lang="en-US" sz="1200" b="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79E046E9-734B-6F43-A709-8D4FDC7FBEFF}" type="slidenum">
              <a:rPr lang="en-US" smtClean="0"/>
              <a:pPr/>
              <a:t>46</a:t>
            </a:fld>
            <a:endParaRPr lang="en-US"/>
          </a:p>
        </p:txBody>
      </p:sp>
    </p:spTree>
    <p:extLst>
      <p:ext uri="{BB962C8B-B14F-4D97-AF65-F5344CB8AC3E}">
        <p14:creationId xmlns:p14="http://schemas.microsoft.com/office/powerpoint/2010/main" val="38492530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residual limb must</a:t>
            </a:r>
            <a:r>
              <a:rPr lang="en-US" baseline="0" dirty="0" smtClean="0"/>
              <a:t> be shaped and conditioned into a conical form to permit an accurate fit with maximum comfort and function of the prosthetic device. Elastic bandages, elastic residual limb </a:t>
            </a:r>
            <a:r>
              <a:rPr lang="en-US" baseline="0" dirty="0" err="1" smtClean="0"/>
              <a:t>shrinker</a:t>
            </a:r>
            <a:r>
              <a:rPr lang="en-US" baseline="0" dirty="0" smtClean="0"/>
              <a:t>, or air splint are used to condition and shape the residual limb. </a:t>
            </a:r>
          </a:p>
          <a:p>
            <a:r>
              <a:rPr lang="en-US" baseline="0" dirty="0" smtClean="0"/>
              <a:t>Bandaging supports soft tissue and reduces formation of edema while the residual limb is in dependent position. It is applied to strengthen the muscles that will be used with the prosthesis, while the other muscles that are no longer useful waste away.</a:t>
            </a:r>
            <a:endParaRPr lang="en-US" dirty="0"/>
          </a:p>
        </p:txBody>
      </p:sp>
      <p:sp>
        <p:nvSpPr>
          <p:cNvPr id="4" name="Slide Number Placeholder 3"/>
          <p:cNvSpPr>
            <a:spLocks noGrp="1"/>
          </p:cNvSpPr>
          <p:nvPr>
            <p:ph type="sldNum" sz="quarter" idx="10"/>
          </p:nvPr>
        </p:nvSpPr>
        <p:spPr/>
        <p:txBody>
          <a:bodyPr/>
          <a:lstStyle/>
          <a:p>
            <a:fld id="{79E046E9-734B-6F43-A709-8D4FDC7FBEFF}" type="slidenum">
              <a:rPr lang="en-US" smtClean="0"/>
              <a:pPr/>
              <a:t>47</a:t>
            </a:fld>
            <a:endParaRPr lang="en-US"/>
          </a:p>
        </p:txBody>
      </p:sp>
    </p:spTree>
    <p:extLst>
      <p:ext uri="{BB962C8B-B14F-4D97-AF65-F5344CB8AC3E}">
        <p14:creationId xmlns:p14="http://schemas.microsoft.com/office/powerpoint/2010/main" val="902113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Traumatic amputations can be a complete traumatic amputation from an accident, or a partial laceration requiring surgical amputation.  It can be due to such injuries as guillotine injuries, crushing injuries, explosive injuries, burns, or frostbite, to name a few.</a:t>
            </a:r>
            <a:endParaRPr lang="en-US" dirty="0"/>
          </a:p>
        </p:txBody>
      </p:sp>
      <p:sp>
        <p:nvSpPr>
          <p:cNvPr id="4" name="Slide Number Placeholder 3"/>
          <p:cNvSpPr>
            <a:spLocks noGrp="1"/>
          </p:cNvSpPr>
          <p:nvPr>
            <p:ph type="sldNum" sz="quarter" idx="10"/>
          </p:nvPr>
        </p:nvSpPr>
        <p:spPr/>
        <p:txBody>
          <a:bodyPr/>
          <a:lstStyle/>
          <a:p>
            <a:fld id="{79E046E9-734B-6F43-A709-8D4FDC7FBEFF}" type="slidenum">
              <a:rPr lang="en-US" smtClean="0"/>
              <a:pPr/>
              <a:t>6</a:t>
            </a:fld>
            <a:endParaRPr lang="en-US"/>
          </a:p>
        </p:txBody>
      </p:sp>
    </p:spTree>
    <p:extLst>
      <p:ext uri="{BB962C8B-B14F-4D97-AF65-F5344CB8AC3E}">
        <p14:creationId xmlns:p14="http://schemas.microsoft.com/office/powerpoint/2010/main" val="21062962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incision</a:t>
            </a:r>
            <a:r>
              <a:rPr lang="en-US" baseline="0" dirty="0" smtClean="0"/>
              <a:t> has healed the nurse teaches the patient and family how to care for the residual limb. </a:t>
            </a:r>
            <a:br>
              <a:rPr lang="en-US" baseline="0" dirty="0" smtClean="0"/>
            </a:br>
            <a:r>
              <a:rPr lang="en-US" baseline="0" dirty="0" smtClean="0"/>
              <a:t>Stump care involves washing the stump daily. This should be done in the evenings rather than in the morning to prevent the damp skin from swelling and sticking inside the socket. Wet the skin thoroughly with warm, not hot, water. Work up a lather with mild fragrance free soap or antiseptic cleanser. Rinse well with clean water, and ensure all soap residue is gone. If any residue remains, irritation to the skin can occur. Dry the skin thoroughly. </a:t>
            </a:r>
          </a:p>
          <a:p>
            <a:endParaRPr lang="en-US" baseline="0" dirty="0" smtClean="0"/>
          </a:p>
        </p:txBody>
      </p:sp>
      <p:sp>
        <p:nvSpPr>
          <p:cNvPr id="4" name="Slide Number Placeholder 3"/>
          <p:cNvSpPr>
            <a:spLocks noGrp="1"/>
          </p:cNvSpPr>
          <p:nvPr>
            <p:ph type="sldNum" sz="quarter" idx="10"/>
          </p:nvPr>
        </p:nvSpPr>
        <p:spPr/>
        <p:txBody>
          <a:bodyPr/>
          <a:lstStyle/>
          <a:p>
            <a:fld id="{79E046E9-734B-6F43-A709-8D4FDC7FBEFF}" type="slidenum">
              <a:rPr lang="en-US" smtClean="0"/>
              <a:pPr/>
              <a:t>48</a:t>
            </a:fld>
            <a:endParaRPr lang="en-US"/>
          </a:p>
        </p:txBody>
      </p:sp>
    </p:spTree>
    <p:extLst>
      <p:ext uri="{BB962C8B-B14F-4D97-AF65-F5344CB8AC3E}">
        <p14:creationId xmlns:p14="http://schemas.microsoft.com/office/powerpoint/2010/main" val="16983161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 sock is ofte</a:t>
            </a:r>
            <a:r>
              <a:rPr lang="en-US" sz="1200" kern="1200" baseline="0" dirty="0" smtClean="0">
                <a:solidFill>
                  <a:schemeClr val="tx1"/>
                </a:solidFill>
                <a:latin typeface="+mn-lt"/>
                <a:ea typeface="+mn-ea"/>
                <a:cs typeface="+mn-cs"/>
              </a:rPr>
              <a:t>n worn over the stump under the prosthesis. </a:t>
            </a:r>
          </a:p>
          <a:p>
            <a:r>
              <a:rPr lang="en-US" sz="1200" kern="1200" dirty="0" smtClean="0">
                <a:solidFill>
                  <a:schemeClr val="tx1"/>
                </a:solidFill>
                <a:latin typeface="+mn-lt"/>
                <a:ea typeface="+mn-ea"/>
                <a:cs typeface="+mn-cs"/>
              </a:rPr>
              <a:t>Wearing a sock can help keep perspiration away from the skin. A light sock may have a cooling effect, and</a:t>
            </a:r>
            <a:r>
              <a:rPr lang="en-US" sz="1200" kern="1200" baseline="0" dirty="0" smtClean="0">
                <a:solidFill>
                  <a:schemeClr val="tx1"/>
                </a:solidFill>
                <a:latin typeface="+mn-lt"/>
                <a:ea typeface="+mn-ea"/>
                <a:cs typeface="+mn-cs"/>
              </a:rPr>
              <a:t> also</a:t>
            </a:r>
            <a:r>
              <a:rPr lang="en-US" sz="1200" kern="1200" dirty="0" smtClean="0">
                <a:solidFill>
                  <a:schemeClr val="tx1"/>
                </a:solidFill>
                <a:latin typeface="+mn-lt"/>
                <a:ea typeface="+mn-ea"/>
                <a:cs typeface="+mn-cs"/>
              </a:rPr>
              <a:t> provides additional padding for the stump.</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The sock needs to be changed daily, or sometimes more if the weather is hot. It should be cleansed right away to prevent drying of perspiration.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latin typeface="+mn-lt"/>
                <a:ea typeface="+mn-ea"/>
                <a:cs typeface="+mn-cs"/>
              </a:rPr>
              <a:t>Use mild soap and water and rinse thoroughly. A rubber ball of similar size to the residual limb can be placed inside the sock when it is not being worn to maintain its shape.</a:t>
            </a:r>
            <a:endParaRPr lang="en-US" b="0" baseline="0" dirty="0" smtClean="0"/>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S</a:t>
            </a:r>
            <a:r>
              <a:rPr lang="en-US" sz="1200" kern="1200" dirty="0" smtClean="0">
                <a:solidFill>
                  <a:schemeClr val="tx1"/>
                </a:solidFill>
                <a:latin typeface="+mn-lt"/>
                <a:ea typeface="+mn-ea"/>
                <a:cs typeface="+mn-cs"/>
              </a:rPr>
              <a:t>ome amputees use strong pH balanced antiperspirants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help reduce the amount of perspiration produced within the socket.</a:t>
            </a:r>
            <a:r>
              <a:rPr lang="en-US" sz="1200" b="0" kern="1200" baseline="0" dirty="0" smtClean="0">
                <a:solidFill>
                  <a:schemeClr val="tx1"/>
                </a:solidFill>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79E046E9-734B-6F43-A709-8D4FDC7FBEFF}" type="slidenum">
              <a:rPr lang="en-US" smtClean="0"/>
              <a:pPr/>
              <a:t>49</a:t>
            </a:fld>
            <a:endParaRPr lang="en-US"/>
          </a:p>
        </p:txBody>
      </p:sp>
    </p:spTree>
    <p:extLst>
      <p:ext uri="{BB962C8B-B14F-4D97-AF65-F5344CB8AC3E}">
        <p14:creationId xmlns:p14="http://schemas.microsoft.com/office/powerpoint/2010/main" val="26198520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E046E9-734B-6F43-A709-8D4FDC7FBEFF}" type="slidenum">
              <a:rPr lang="en-US" smtClean="0"/>
              <a:pPr/>
              <a:t>50</a:t>
            </a:fld>
            <a:endParaRPr lang="en-US"/>
          </a:p>
        </p:txBody>
      </p:sp>
    </p:spTree>
    <p:extLst>
      <p:ext uri="{BB962C8B-B14F-4D97-AF65-F5344CB8AC3E}">
        <p14:creationId xmlns:p14="http://schemas.microsoft.com/office/powerpoint/2010/main" val="5215535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loss of a limb</a:t>
            </a:r>
            <a:r>
              <a:rPr lang="en-US" baseline="0" dirty="0" smtClean="0"/>
              <a:t> can cause disturbances in locomotion and functional abilities, prostheses can help restore some this functionality and add to the overall quality of life.</a:t>
            </a:r>
          </a:p>
          <a:p>
            <a:r>
              <a:rPr lang="en-US" baseline="0" dirty="0" smtClean="0"/>
              <a:t>Prostheses can be fit for almost any level of amputation. They require special training with a multidisciplinary rehabilitation team. </a:t>
            </a:r>
          </a:p>
          <a:p>
            <a:endParaRPr lang="en-US" baseline="0" dirty="0" smtClean="0"/>
          </a:p>
        </p:txBody>
      </p:sp>
      <p:sp>
        <p:nvSpPr>
          <p:cNvPr id="4" name="Slide Number Placeholder 3"/>
          <p:cNvSpPr>
            <a:spLocks noGrp="1"/>
          </p:cNvSpPr>
          <p:nvPr>
            <p:ph type="sldNum" sz="quarter" idx="10"/>
          </p:nvPr>
        </p:nvSpPr>
        <p:spPr/>
        <p:txBody>
          <a:bodyPr/>
          <a:lstStyle/>
          <a:p>
            <a:fld id="{79E046E9-734B-6F43-A709-8D4FDC7FBEFF}" type="slidenum">
              <a:rPr lang="en-US" smtClean="0"/>
              <a:pPr/>
              <a:t>51</a:t>
            </a:fld>
            <a:endParaRPr lang="en-US"/>
          </a:p>
        </p:txBody>
      </p:sp>
    </p:spTree>
    <p:extLst>
      <p:ext uri="{BB962C8B-B14F-4D97-AF65-F5344CB8AC3E}">
        <p14:creationId xmlns:p14="http://schemas.microsoft.com/office/powerpoint/2010/main" val="10933044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Mechanical prostheses</a:t>
            </a:r>
            <a:r>
              <a:rPr lang="en-US" b="1" baseline="0" dirty="0" smtClean="0"/>
              <a:t> </a:t>
            </a:r>
            <a:r>
              <a:rPr lang="en-US" baseline="0" dirty="0" smtClean="0"/>
              <a:t>are durable and provide fine manual dexterity. They are able to be used in most physical environments such as water and dirt without damage. They are less comfortable and less cosmetically appealing to some because they do not look as much like a real limb as the electrical prosthesis. This can be very important to many people to help maintain a normal body image.</a:t>
            </a:r>
            <a:endParaRPr lang="en-US" dirty="0" smtClean="0"/>
          </a:p>
          <a:p>
            <a:r>
              <a:rPr lang="en-US" b="1" dirty="0" smtClean="0"/>
              <a:t>Electrical prostheses </a:t>
            </a:r>
            <a:r>
              <a:rPr lang="en-US" dirty="0" smtClean="0"/>
              <a:t>are</a:t>
            </a:r>
            <a:r>
              <a:rPr lang="en-US" baseline="0" dirty="0" smtClean="0"/>
              <a:t> more</a:t>
            </a:r>
            <a:r>
              <a:rPr lang="en-US" dirty="0" smtClean="0"/>
              <a:t> </a:t>
            </a:r>
            <a:r>
              <a:rPr lang="en-US" sz="1200" kern="1200" dirty="0" smtClean="0">
                <a:solidFill>
                  <a:schemeClr val="tx1"/>
                </a:solidFill>
                <a:latin typeface="+mn-lt"/>
                <a:ea typeface="+mn-ea"/>
                <a:cs typeface="+mn-cs"/>
              </a:rPr>
              <a:t>comfortable because they</a:t>
            </a:r>
            <a:r>
              <a:rPr lang="en-US" sz="1200" kern="1200" baseline="0" dirty="0" smtClean="0">
                <a:solidFill>
                  <a:schemeClr val="tx1"/>
                </a:solidFill>
                <a:latin typeface="+mn-lt"/>
                <a:ea typeface="+mn-ea"/>
                <a:cs typeface="+mn-cs"/>
              </a:rPr>
              <a:t> have a </a:t>
            </a:r>
            <a:r>
              <a:rPr lang="en-US" sz="1200" kern="1200" dirty="0" smtClean="0">
                <a:solidFill>
                  <a:schemeClr val="tx1"/>
                </a:solidFill>
                <a:latin typeface="+mn-lt"/>
                <a:ea typeface="+mn-ea"/>
                <a:cs typeface="+mn-cs"/>
              </a:rPr>
              <a:t>self-suspending socket rather than a harness. Electric prostheses also have a higher level of pinch force, which</a:t>
            </a:r>
            <a:r>
              <a:rPr lang="en-US" sz="1200" kern="1200" baseline="0" dirty="0" smtClean="0">
                <a:solidFill>
                  <a:schemeClr val="tx1"/>
                </a:solidFill>
                <a:latin typeface="+mn-lt"/>
                <a:ea typeface="+mn-ea"/>
                <a:cs typeface="+mn-cs"/>
              </a:rPr>
              <a:t> is </a:t>
            </a:r>
            <a:r>
              <a:rPr lang="en-US" sz="1200" kern="1200" dirty="0" smtClean="0">
                <a:solidFill>
                  <a:schemeClr val="tx1"/>
                </a:solidFill>
                <a:latin typeface="+mn-lt"/>
                <a:ea typeface="+mn-ea"/>
                <a:cs typeface="+mn-cs"/>
              </a:rPr>
              <a:t>up to five times greater than a cable-operated hand, without requiring more effort by the amputee.</a:t>
            </a:r>
            <a:endParaRPr lang="en-US" dirty="0" smtClean="0"/>
          </a:p>
          <a:p>
            <a:r>
              <a:rPr lang="en-US" b="1" dirty="0" smtClean="0"/>
              <a:t>Recreational arms and legs </a:t>
            </a:r>
            <a:r>
              <a:rPr lang="en-US" dirty="0" smtClean="0"/>
              <a:t>are available to allow the amputee to partake in higher energy recreational activities such as sports</a:t>
            </a:r>
          </a:p>
          <a:p>
            <a:endParaRPr lang="en-US" dirty="0" smtClean="0"/>
          </a:p>
          <a:p>
            <a:r>
              <a:rPr lang="en-US" b="1" dirty="0" smtClean="0"/>
              <a:t>Myoelectri</a:t>
            </a:r>
            <a:r>
              <a:rPr lang="en-US" b="1" baseline="0" dirty="0" smtClean="0"/>
              <a:t>c arms </a:t>
            </a:r>
            <a:r>
              <a:rPr lang="en-US" baseline="0" dirty="0" smtClean="0"/>
              <a:t>are the most common electrical fittings. </a:t>
            </a:r>
          </a:p>
          <a:p>
            <a:r>
              <a:rPr lang="en-US" baseline="0" dirty="0" smtClean="0"/>
              <a:t>How they work: Electrical impulses are sent through the muscle of the residual arm and are picked up by the prosthesis. These muscle impulses are translated into electrical signals that the prosthesis can use. There are usually two electrodes known as “control sites” on the residual limb that tell the hand to either open or close. </a:t>
            </a:r>
          </a:p>
          <a:p>
            <a:r>
              <a:rPr lang="en-US" baseline="0" dirty="0" smtClean="0"/>
              <a:t>There are </a:t>
            </a:r>
            <a:r>
              <a:rPr lang="en-US" baseline="0" dirty="0" err="1" smtClean="0"/>
              <a:t>myoelectrics</a:t>
            </a:r>
            <a:r>
              <a:rPr lang="en-US" baseline="0" dirty="0" smtClean="0"/>
              <a:t> with proportional control, which means that the speed of opening or closing can be altered depending on the muscle contraction. It also allows for the ability to hold things with varying force so they can hold delicate objects gently, and heavier objects more firmly.</a:t>
            </a:r>
          </a:p>
          <a:p>
            <a:r>
              <a:rPr lang="en-US" baseline="0" dirty="0" smtClean="0"/>
              <a:t>There is special training involved in learning how to use the myoelectric arm appropriately. </a:t>
            </a:r>
          </a:p>
          <a:p>
            <a:r>
              <a:rPr lang="en-US" baseline="0" dirty="0" smtClean="0"/>
              <a:t>There are three phases of training:</a:t>
            </a:r>
          </a:p>
          <a:p>
            <a:pPr marL="228600" indent="-228600">
              <a:buAutoNum type="arabicParenR"/>
            </a:pPr>
            <a:r>
              <a:rPr lang="en-US" baseline="0" dirty="0" smtClean="0"/>
              <a:t>Signal Training – which teaches the amputee how to control the muscles used to control the prosthetic arm. Electrodes are placed over the selected muscles and connected to a trainer which provides feedback as the muscles are contracted.</a:t>
            </a:r>
          </a:p>
          <a:p>
            <a:pPr marL="228600" indent="-228600">
              <a:buAutoNum type="arabicParenR"/>
            </a:pPr>
            <a:r>
              <a:rPr lang="en-US" baseline="0" dirty="0" smtClean="0"/>
              <a:t>Control Training – Where the amputee learns to control the muscles to perform a specific function. </a:t>
            </a:r>
          </a:p>
          <a:p>
            <a:pPr marL="228600" indent="-228600">
              <a:buAutoNum type="arabicParenR"/>
            </a:pPr>
            <a:r>
              <a:rPr lang="en-US" baseline="0" dirty="0" smtClean="0"/>
              <a:t>Functional Training -  This is the most extensive phase that can take from two weeks to two months. It is very important that the prosthesis fits perfectly during functional training. In this phase the amputee must learn to become accustomed to wearing the artificial limb and see it as part of their body, and become proficient with the control of the </a:t>
            </a:r>
            <a:r>
              <a:rPr lang="en-US" baseline="0" dirty="0" err="1" smtClean="0"/>
              <a:t>myelectrics</a:t>
            </a:r>
            <a:r>
              <a:rPr lang="en-US" baseline="0" dirty="0" smtClean="0"/>
              <a:t>. </a:t>
            </a:r>
          </a:p>
        </p:txBody>
      </p:sp>
      <p:sp>
        <p:nvSpPr>
          <p:cNvPr id="4" name="Slide Number Placeholder 3"/>
          <p:cNvSpPr>
            <a:spLocks noGrp="1"/>
          </p:cNvSpPr>
          <p:nvPr>
            <p:ph type="sldNum" sz="quarter" idx="10"/>
          </p:nvPr>
        </p:nvSpPr>
        <p:spPr/>
        <p:txBody>
          <a:bodyPr/>
          <a:lstStyle/>
          <a:p>
            <a:fld id="{79E046E9-734B-6F43-A709-8D4FDC7FBEFF}" type="slidenum">
              <a:rPr lang="en-US" smtClean="0"/>
              <a:pPr/>
              <a:t>52</a:t>
            </a:fld>
            <a:endParaRPr lang="en-US"/>
          </a:p>
        </p:txBody>
      </p:sp>
    </p:spTree>
    <p:extLst>
      <p:ext uri="{BB962C8B-B14F-4D97-AF65-F5344CB8AC3E}">
        <p14:creationId xmlns:p14="http://schemas.microsoft.com/office/powerpoint/2010/main" val="11421256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Rehabilitation begins soon after surgery.</a:t>
            </a:r>
            <a:r>
              <a:rPr lang="en-CA" baseline="0" dirty="0" smtClean="0"/>
              <a:t> The goal of rehab is to help the client achieve the highest possible level of functioning and participation in life activities. Age of the patient and level of amputation are the two most significant predictors of post-rehab functional outcome (Kelly &amp; Dowling, 2008). The patient collaborates with a multidisciplinary team consisting of a nurse, doctor, social worker, psychologist, </a:t>
            </a:r>
            <a:r>
              <a:rPr lang="en-CA" baseline="0" dirty="0" err="1" smtClean="0"/>
              <a:t>prosthetist</a:t>
            </a:r>
            <a:r>
              <a:rPr lang="en-CA" baseline="0" dirty="0" smtClean="0"/>
              <a:t>, physiotherapist, occupational therapist, and vocational rehab worker. This is because rehab is multidimensional – it incorporates psychosocial support with exercise and gains in physical functioning and usual activities (Day et al., 2010). </a:t>
            </a:r>
          </a:p>
          <a:p>
            <a:endParaRPr lang="en-CA" baseline="0" dirty="0" smtClean="0"/>
          </a:p>
          <a:p>
            <a:r>
              <a:rPr lang="en-CA" baseline="0" dirty="0" smtClean="0"/>
              <a:t>I</a:t>
            </a:r>
            <a:r>
              <a:rPr lang="en-CA" dirty="0" smtClean="0"/>
              <a:t>n</a:t>
            </a:r>
            <a:r>
              <a:rPr lang="en-CA" baseline="0" dirty="0" smtClean="0"/>
              <a:t> the </a:t>
            </a:r>
            <a:r>
              <a:rPr lang="en-CA" baseline="0" dirty="0" err="1" smtClean="0"/>
              <a:t>postop</a:t>
            </a:r>
            <a:r>
              <a:rPr lang="en-CA" baseline="0" dirty="0" smtClean="0"/>
              <a:t> period, help the patient with ROM and other exercises to strengthen muscles (Pullen, 2010). A loss of an upper extremity may lead postural abnormalities because of the loss of weight of the amputated limb. Muscle strengthening exercises are crucial for this patient to prevent these abnormalities. Loss of a leg alters the center of gravity so the patient may need to practice position change and safe transfers. Encourage active participation in self-care. This can be facilitated by not rushing the patient, creating a relaxed and positive environment, and providing consistently supportive supervision (Day et al., 2010). </a:t>
            </a:r>
          </a:p>
          <a:p>
            <a:endParaRPr lang="en-CA" baseline="0" dirty="0" smtClean="0"/>
          </a:p>
          <a:p>
            <a:r>
              <a:rPr lang="en-CA" baseline="0" dirty="0" smtClean="0"/>
              <a:t>Fitting for prosthesis will occur as soon as possible. Encourage the patient to push the residual limb into a soft pillow, then a firm pillow, and then a harder surface to decrease incidence of phantom limb pain and prepare for prosthesis fitting (Pullen, 2010).  </a:t>
            </a:r>
          </a:p>
          <a:p>
            <a:endParaRPr lang="en-CA" baseline="0" dirty="0" smtClean="0"/>
          </a:p>
          <a:p>
            <a:r>
              <a:rPr lang="en-CA" baseline="0" dirty="0" smtClean="0"/>
              <a:t>Once the patient’s medical status has stabilized and major health goals achieved, rehab will continue in a rehab facility or at home. When returning home, it is important to assess the home environment and arrange for necessary modifications or support to ensure continuing care, safety, and mobility. Follow-up visits evaluate physical and psychosocial adjustment (Day et al., 2010). </a:t>
            </a:r>
            <a:endParaRPr lang="en-CA" dirty="0"/>
          </a:p>
        </p:txBody>
      </p:sp>
      <p:sp>
        <p:nvSpPr>
          <p:cNvPr id="4" name="Slide Number Placeholder 3"/>
          <p:cNvSpPr>
            <a:spLocks noGrp="1"/>
          </p:cNvSpPr>
          <p:nvPr>
            <p:ph type="sldNum" sz="quarter" idx="10"/>
          </p:nvPr>
        </p:nvSpPr>
        <p:spPr/>
        <p:txBody>
          <a:bodyPr/>
          <a:lstStyle/>
          <a:p>
            <a:fld id="{55A70A09-3A49-4BF2-A1C1-E2C614A0EDBA}" type="slidenum">
              <a:rPr lang="en-CA" smtClean="0"/>
              <a:pPr/>
              <a:t>56</a:t>
            </a:fld>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E046E9-734B-6F43-A709-8D4FDC7FBEFF}" type="slidenum">
              <a:rPr lang="en-US" smtClean="0"/>
              <a:pPr/>
              <a:t>57</a:t>
            </a:fld>
            <a:endParaRPr lang="en-US"/>
          </a:p>
        </p:txBody>
      </p:sp>
    </p:spTree>
    <p:extLst>
      <p:ext uri="{BB962C8B-B14F-4D97-AF65-F5344CB8AC3E}">
        <p14:creationId xmlns:p14="http://schemas.microsoft.com/office/powerpoint/2010/main" val="8616885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5A70A09-3A49-4BF2-A1C1-E2C614A0EDBA}" type="slidenum">
              <a:rPr lang="en-CA" smtClean="0"/>
              <a:pPr/>
              <a:t>60</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Progressive arterial disease</a:t>
            </a:r>
            <a:r>
              <a:rPr lang="en-US" baseline="0" dirty="0" smtClean="0"/>
              <a:t>, which is often a </a:t>
            </a:r>
            <a:r>
              <a:rPr lang="en-US" baseline="0" dirty="0" err="1" smtClean="0"/>
              <a:t>sequelae</a:t>
            </a:r>
            <a:r>
              <a:rPr lang="en-US" baseline="0" dirty="0" smtClean="0"/>
              <a:t> of diabetes, is the most common cause for amputation. </a:t>
            </a:r>
            <a:r>
              <a:rPr lang="en-US" dirty="0" smtClean="0"/>
              <a:t>Approximately 15% of</a:t>
            </a:r>
            <a:r>
              <a:rPr lang="en-US" baseline="0" dirty="0" smtClean="0"/>
              <a:t> people with diabetes will develop a foot ulcer, which may result in amputation. It is four times more likely to occur in diabetics</a:t>
            </a:r>
          </a:p>
          <a:p>
            <a:endParaRPr lang="en-US" dirty="0"/>
          </a:p>
        </p:txBody>
      </p:sp>
      <p:sp>
        <p:nvSpPr>
          <p:cNvPr id="4" name="Slide Number Placeholder 3"/>
          <p:cNvSpPr>
            <a:spLocks noGrp="1"/>
          </p:cNvSpPr>
          <p:nvPr>
            <p:ph type="sldNum" sz="quarter" idx="10"/>
          </p:nvPr>
        </p:nvSpPr>
        <p:spPr/>
        <p:txBody>
          <a:bodyPr/>
          <a:lstStyle/>
          <a:p>
            <a:fld id="{79E046E9-734B-6F43-A709-8D4FDC7FBEFF}" type="slidenum">
              <a:rPr lang="en-US" smtClean="0"/>
              <a:pPr/>
              <a:t>7</a:t>
            </a:fld>
            <a:endParaRPr lang="en-US"/>
          </a:p>
        </p:txBody>
      </p:sp>
    </p:spTree>
    <p:extLst>
      <p:ext uri="{BB962C8B-B14F-4D97-AF65-F5344CB8AC3E}">
        <p14:creationId xmlns:p14="http://schemas.microsoft.com/office/powerpoint/2010/main" val="192752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diabetes</a:t>
            </a:r>
            <a:r>
              <a:rPr lang="en-US" baseline="0" dirty="0" smtClean="0"/>
              <a:t> is the number one cause for amputations, early diagnosis and management of diabetes is important.</a:t>
            </a:r>
          </a:p>
          <a:p>
            <a:endParaRPr lang="en-US" dirty="0" smtClean="0"/>
          </a:p>
          <a:p>
            <a:r>
              <a:rPr lang="en-US" dirty="0" smtClean="0"/>
              <a:t>People who have diabetes,</a:t>
            </a:r>
            <a:r>
              <a:rPr lang="en-US" baseline="0" dirty="0" smtClean="0"/>
              <a:t> </a:t>
            </a:r>
            <a:r>
              <a:rPr lang="en-US" dirty="0" smtClean="0"/>
              <a:t>neuropathy,</a:t>
            </a:r>
            <a:r>
              <a:rPr lang="en-US" baseline="0" dirty="0" smtClean="0"/>
              <a:t> peripheral arterial disease or ischemia should have a thorough foot exam at least once a year to assess</a:t>
            </a:r>
            <a:r>
              <a:rPr lang="en-US" sz="1200" kern="1200" dirty="0" smtClean="0">
                <a:solidFill>
                  <a:schemeClr val="tx1"/>
                </a:solidFill>
                <a:latin typeface="+mn-lt"/>
                <a:ea typeface="+mn-ea"/>
                <a:cs typeface="+mn-cs"/>
              </a:rPr>
              <a:t> sensation, vascular status, skin integrity, foot structure, and biomechanics.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Although traumatic amputations are difficult to prevent, safety</a:t>
            </a:r>
            <a:r>
              <a:rPr lang="en-US" sz="1200" kern="1200" baseline="0" dirty="0" smtClean="0">
                <a:solidFill>
                  <a:schemeClr val="tx1"/>
                </a:solidFill>
                <a:latin typeface="+mn-lt"/>
                <a:ea typeface="+mn-ea"/>
                <a:cs typeface="+mn-cs"/>
              </a:rPr>
              <a:t> during activities can help reduce the number of accidents. First of all, d</a:t>
            </a:r>
            <a:r>
              <a:rPr lang="en-US" sz="1200" kern="1200" dirty="0" smtClean="0">
                <a:solidFill>
                  <a:schemeClr val="tx1"/>
                </a:solidFill>
                <a:latin typeface="+mn-lt"/>
                <a:ea typeface="+mn-ea"/>
                <a:cs typeface="+mn-cs"/>
              </a:rPr>
              <a:t>rive safe – wear your seatbelt and drive the</a:t>
            </a:r>
            <a:r>
              <a:rPr lang="en-US" sz="1200" kern="1200" baseline="0" dirty="0" smtClean="0">
                <a:solidFill>
                  <a:schemeClr val="tx1"/>
                </a:solidFill>
                <a:latin typeface="+mn-lt"/>
                <a:ea typeface="+mn-ea"/>
                <a:cs typeface="+mn-cs"/>
              </a:rPr>
              <a:t> speed limit to help lower your risk of car accidents. </a:t>
            </a:r>
          </a:p>
          <a:p>
            <a:r>
              <a:rPr lang="en-US" sz="1200" kern="1200" baseline="0" dirty="0" smtClean="0">
                <a:solidFill>
                  <a:schemeClr val="tx1"/>
                </a:solidFill>
                <a:latin typeface="+mn-lt"/>
                <a:ea typeface="+mn-ea"/>
                <a:cs typeface="+mn-cs"/>
              </a:rPr>
              <a:t>Practice safety at work when using heavy equipment, saws, explosives, or flammable substances.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9E046E9-734B-6F43-A709-8D4FDC7FBEFF}" type="slidenum">
              <a:rPr lang="en-US" smtClean="0"/>
              <a:pPr/>
              <a:t>10</a:t>
            </a:fld>
            <a:endParaRPr lang="en-US"/>
          </a:p>
        </p:txBody>
      </p:sp>
    </p:spTree>
    <p:extLst>
      <p:ext uri="{BB962C8B-B14F-4D97-AF65-F5344CB8AC3E}">
        <p14:creationId xmlns:p14="http://schemas.microsoft.com/office/powerpoint/2010/main" val="851294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Upper limbs:</a:t>
            </a:r>
          </a:p>
          <a:p>
            <a:r>
              <a:rPr lang="en-US" dirty="0" smtClean="0"/>
              <a:t>Forequarter: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Shoulder disarticulation</a:t>
            </a:r>
          </a:p>
          <a:p>
            <a:r>
              <a:rPr lang="en-US" dirty="0" smtClean="0"/>
              <a:t>Above-Elbow</a:t>
            </a:r>
            <a:r>
              <a:rPr lang="en-US" baseline="0" dirty="0" smtClean="0"/>
              <a:t> - Trans humeral</a:t>
            </a:r>
          </a:p>
          <a:p>
            <a:r>
              <a:rPr lang="en-US" baseline="0" dirty="0" smtClean="0"/>
              <a:t>Elbow disarticulation</a:t>
            </a:r>
          </a:p>
          <a:p>
            <a:r>
              <a:rPr lang="en-US" baseline="0" dirty="0" smtClean="0"/>
              <a:t>Below-Elbow - Trans radial </a:t>
            </a:r>
          </a:p>
          <a:p>
            <a:r>
              <a:rPr lang="en-US" baseline="0" dirty="0" smtClean="0"/>
              <a:t>Hand and wrist disarticulation</a:t>
            </a:r>
          </a:p>
          <a:p>
            <a:r>
              <a:rPr lang="en-US" baseline="0" dirty="0" smtClean="0"/>
              <a:t>Partial hand – Trans carpal</a:t>
            </a:r>
          </a:p>
          <a:p>
            <a:endParaRPr lang="en-US" baseline="0" dirty="0" smtClean="0"/>
          </a:p>
          <a:p>
            <a:r>
              <a:rPr lang="en-US" u="sng" baseline="0" dirty="0" smtClean="0"/>
              <a:t>Lower limb:</a:t>
            </a:r>
          </a:p>
          <a:p>
            <a:r>
              <a:rPr lang="en-US" u="none" baseline="0" dirty="0" err="1" smtClean="0"/>
              <a:t>Hemipelvectomy</a:t>
            </a:r>
            <a:endParaRPr lang="en-US" u="none" baseline="0" dirty="0" smtClean="0"/>
          </a:p>
          <a:p>
            <a:r>
              <a:rPr lang="en-US" u="none" baseline="0" dirty="0" smtClean="0"/>
              <a:t>Hip disarticulation</a:t>
            </a:r>
          </a:p>
          <a:p>
            <a:r>
              <a:rPr lang="en-US" u="none" baseline="0" dirty="0" smtClean="0"/>
              <a:t>Above-knee – </a:t>
            </a:r>
            <a:r>
              <a:rPr lang="en-US" u="none" baseline="0" dirty="0" err="1" smtClean="0"/>
              <a:t>Transfemoral</a:t>
            </a:r>
            <a:endParaRPr lang="en-US" u="none" baseline="0" dirty="0" smtClean="0"/>
          </a:p>
          <a:p>
            <a:r>
              <a:rPr lang="en-US" u="none" baseline="0" dirty="0" smtClean="0"/>
              <a:t>Knee disarticulation</a:t>
            </a:r>
          </a:p>
          <a:p>
            <a:r>
              <a:rPr lang="en-US" u="none" baseline="0" dirty="0" smtClean="0"/>
              <a:t>Below-knee – </a:t>
            </a:r>
            <a:r>
              <a:rPr lang="en-US" u="none" baseline="0" dirty="0" err="1" smtClean="0"/>
              <a:t>transtibial</a:t>
            </a:r>
            <a:endParaRPr lang="en-US" u="none" baseline="0" dirty="0" smtClean="0"/>
          </a:p>
          <a:p>
            <a:r>
              <a:rPr lang="en-US" u="none" baseline="0" dirty="0" smtClean="0"/>
              <a:t>Ankle disarticulation</a:t>
            </a:r>
          </a:p>
          <a:p>
            <a:r>
              <a:rPr lang="en-US" u="none" baseline="0" dirty="0" err="1" smtClean="0"/>
              <a:t>Symes</a:t>
            </a:r>
            <a:r>
              <a:rPr lang="en-US" u="none" baseline="0" dirty="0" smtClean="0"/>
              <a:t> (Modified ankle disarticulation)</a:t>
            </a:r>
          </a:p>
          <a:p>
            <a:r>
              <a:rPr lang="en-US" u="none" baseline="0" dirty="0" smtClean="0"/>
              <a:t>Partial foot</a:t>
            </a:r>
          </a:p>
          <a:p>
            <a:endParaRPr lang="en-US" u="none" dirty="0" smtClean="0"/>
          </a:p>
          <a:p>
            <a:r>
              <a:rPr lang="en-US" dirty="0" smtClean="0"/>
              <a:t>(Cathy’s</a:t>
            </a:r>
            <a:r>
              <a:rPr lang="en-US" baseline="0" dirty="0" smtClean="0"/>
              <a:t> photo)</a:t>
            </a:r>
            <a:endParaRPr lang="en-US" dirty="0"/>
          </a:p>
        </p:txBody>
      </p:sp>
      <p:sp>
        <p:nvSpPr>
          <p:cNvPr id="4" name="Slide Number Placeholder 3"/>
          <p:cNvSpPr>
            <a:spLocks noGrp="1"/>
          </p:cNvSpPr>
          <p:nvPr>
            <p:ph type="sldNum" sz="quarter" idx="10"/>
          </p:nvPr>
        </p:nvSpPr>
        <p:spPr/>
        <p:txBody>
          <a:bodyPr/>
          <a:lstStyle/>
          <a:p>
            <a:fld id="{79E046E9-734B-6F43-A709-8D4FDC7FBEFF}" type="slidenum">
              <a:rPr lang="en-US" smtClean="0"/>
              <a:pPr/>
              <a:t>12</a:t>
            </a:fld>
            <a:endParaRPr lang="en-US"/>
          </a:p>
        </p:txBody>
      </p:sp>
    </p:spTree>
    <p:extLst>
      <p:ext uri="{BB962C8B-B14F-4D97-AF65-F5344CB8AC3E}">
        <p14:creationId xmlns:p14="http://schemas.microsoft.com/office/powerpoint/2010/main" val="422118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type of amputation is determined by two factors. These are adequacy of circulation and the functional usefulness. </a:t>
            </a:r>
            <a:endParaRPr lang="en-US" dirty="0" smtClean="0"/>
          </a:p>
          <a:p>
            <a:r>
              <a:rPr lang="en-US" dirty="0" smtClean="0"/>
              <a:t>The level</a:t>
            </a:r>
            <a:r>
              <a:rPr lang="en-US" baseline="0" dirty="0" smtClean="0"/>
              <a:t> of amputation depends mainly on the underlying pathology. </a:t>
            </a:r>
            <a:r>
              <a:rPr lang="en-US" dirty="0" smtClean="0"/>
              <a:t>Amputation is performed at the most</a:t>
            </a:r>
            <a:r>
              <a:rPr lang="en-US" baseline="0" dirty="0" smtClean="0"/>
              <a:t> distal point of the extremity that will heal successfully. The circulatory status of the limb is assessed, as muscle and skin perfusion is essential for healing.</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is done by assessing the </a:t>
            </a:r>
            <a:r>
              <a:rPr lang="en-US" sz="1200" kern="1200" dirty="0" smtClean="0">
                <a:solidFill>
                  <a:schemeClr val="tx1"/>
                </a:solidFill>
                <a:latin typeface="+mn-lt"/>
                <a:ea typeface="+mn-ea"/>
                <a:cs typeface="+mn-cs"/>
              </a:rPr>
              <a:t>temperature of skin, hair growth, pulses, capillary filling rate, and bleeding at the operative site as well as the ankle/brachial index and transcutaneous oxygen pressure (TcPO2).</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level of amputation also depends</a:t>
            </a:r>
            <a:r>
              <a:rPr lang="en-US" sz="1200" kern="1200" baseline="0" dirty="0" smtClean="0">
                <a:solidFill>
                  <a:schemeClr val="tx1"/>
                </a:solidFill>
                <a:latin typeface="+mn-lt"/>
                <a:ea typeface="+mn-ea"/>
                <a:cs typeface="+mn-cs"/>
              </a:rPr>
              <a:t> on the functional usefulness that meets the requirements for use of a prosthesis. The objective is to conserve as much extremity length as possible. </a:t>
            </a:r>
            <a:r>
              <a:rPr lang="en-US" dirty="0" smtClean="0"/>
              <a:t>If possible, below knee amputations preferred to above knee</a:t>
            </a:r>
            <a:r>
              <a:rPr lang="en-US" baseline="0" dirty="0" smtClean="0"/>
              <a:t> because of the importance of the knee joint and the energy requirements for walking with a prosthetic leg</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79E046E9-734B-6F43-A709-8D4FDC7FBEFF}" type="slidenum">
              <a:rPr lang="en-US" smtClean="0"/>
              <a:pPr/>
              <a:t>13</a:t>
            </a:fld>
            <a:endParaRPr lang="en-US"/>
          </a:p>
        </p:txBody>
      </p:sp>
    </p:spTree>
    <p:extLst>
      <p:ext uri="{BB962C8B-B14F-4D97-AF65-F5344CB8AC3E}">
        <p14:creationId xmlns:p14="http://schemas.microsoft.com/office/powerpoint/2010/main" val="2573406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Before surgical amputation, the nurse must assess the neurovascular</a:t>
            </a:r>
            <a:r>
              <a:rPr lang="en-CA" baseline="0" dirty="0" smtClean="0"/>
              <a:t> and functional status of the affected extremity. In the case of traumatic amputation, the nurse assesses the function and condition of the residual limb as well as the circulation and function of the Unaffected limb. Nutritional status must be evaluated. Wound healing requires a balanced diet with sufficient protein and vitamin intake. Assess current medications. Corticosteroids, anticoagulants, vasoconstrictors, and vasodilators can affect surgical outcome and wound healing. Assessment of psychological status is crucial. This not only determines the emotional reaction towards amputation but also </a:t>
            </a:r>
            <a:r>
              <a:rPr lang="en-CA" b="0" baseline="0" dirty="0" smtClean="0"/>
              <a:t>influences progress in rehab </a:t>
            </a:r>
            <a:r>
              <a:rPr lang="en-CA" baseline="0" dirty="0" smtClean="0"/>
              <a:t>(Day et al., 2010). Amputees commonly report anger, sadness, helplessness, frustration, anxiety, and guilt (Liu et al., 2010). Those with traumatic amputation may be at increased risk for depression and PTSD and may use more avoidant coping strategies than those undergoing surgical amputation (</a:t>
            </a:r>
            <a:r>
              <a:rPr lang="en-CA" baseline="0" dirty="0" err="1" smtClean="0"/>
              <a:t>Kratz</a:t>
            </a:r>
            <a:r>
              <a:rPr lang="en-CA" baseline="0" dirty="0" smtClean="0"/>
              <a:t> et al., 2010). This is likely due to the unexpected nature of traumatic amputations and the lack of time to psychologically prepare oneself for the changes they will endure. A grief response is normal as patients begin to process their permanent loss and change in body image (Day et al., 2010). </a:t>
            </a:r>
            <a:endParaRPr lang="en-CA" dirty="0"/>
          </a:p>
        </p:txBody>
      </p:sp>
      <p:sp>
        <p:nvSpPr>
          <p:cNvPr id="4" name="Slide Number Placeholder 3"/>
          <p:cNvSpPr>
            <a:spLocks noGrp="1"/>
          </p:cNvSpPr>
          <p:nvPr>
            <p:ph type="sldNum" sz="quarter" idx="10"/>
          </p:nvPr>
        </p:nvSpPr>
        <p:spPr/>
        <p:txBody>
          <a:bodyPr/>
          <a:lstStyle/>
          <a:p>
            <a:fld id="{55A70A09-3A49-4BF2-A1C1-E2C614A0EDBA}" type="slidenum">
              <a:rPr lang="en-CA" smtClean="0"/>
              <a:pPr/>
              <a:t>14</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s">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073B62CC-05CC-4886-8E88-8DAF6F243F28}" type="datetime1">
              <a:rPr lang="da-DK"/>
              <a:pPr>
                <a:defRPr/>
              </a:pPr>
              <a:t>18-09-2012</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endParaRPr lang="en-CA"/>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fld id="{2A6B0166-73E5-40D9-829D-9A24A415CE53}"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lvl1pPr>
              <a:defRPr>
                <a:latin typeface="Arial" pitchFamily="34" charset="0"/>
              </a:defRPr>
            </a:lvl1pPr>
          </a:lstStyle>
          <a:p>
            <a:r>
              <a:rPr lang="en-US" smtClean="0"/>
              <a:t>Click to edit Master title style</a:t>
            </a:r>
            <a:endParaRPr lang="da-DK" dirty="0"/>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11A6DC43-467D-449E-94A0-D56147AE8E86}" type="datetime1">
              <a:rPr lang="da-DK"/>
              <a:pPr>
                <a:defRPr/>
              </a:pPr>
              <a:t>18-09-2012</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endParaRPr lang="en-CA"/>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fld id="{2A6B0166-73E5-40D9-829D-9A24A415CE53}"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600" y="957601"/>
            <a:ext cx="7772400" cy="860425"/>
          </a:xfrm>
          <a:prstGeom prst="rect">
            <a:avLst/>
          </a:prstGeom>
        </p:spPr>
        <p:txBody>
          <a:bodyPr anchor="b" anchorCtr="0"/>
          <a:lstStyle>
            <a:lvl1pPr algn="l">
              <a:buFontTx/>
              <a:buNone/>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1676400"/>
            <a:ext cx="7753800" cy="175260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639763"/>
          </a:xfrm>
          <a:prstGeom prst="rect">
            <a:avLst/>
          </a:prstGeom>
        </p:spPr>
        <p:txBody>
          <a:bodyPr/>
          <a:lstStyle/>
          <a:p>
            <a:r>
              <a:rPr lang="en-US" smtClean="0"/>
              <a:t>Click to edit Master title style</a:t>
            </a:r>
            <a:endParaRPr/>
          </a:p>
        </p:txBody>
      </p:sp>
      <p:sp>
        <p:nvSpPr>
          <p:cNvPr id="3" name="Content Placeholder 2"/>
          <p:cNvSpPr>
            <a:spLocks noGrp="1"/>
          </p:cNvSpPr>
          <p:nvPr>
            <p:ph idx="1"/>
          </p:nvPr>
        </p:nvSpPr>
        <p:spPr>
          <a:xfrm>
            <a:off x="145200" y="808364"/>
            <a:ext cx="8229600" cy="5059364"/>
          </a:xfrm>
          <a:prstGeom prst="rect">
            <a:avLst/>
          </a:prstGeo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162800" y="6448425"/>
            <a:ext cx="1066800" cy="180976"/>
          </a:xfrm>
          <a:prstGeom prst="rect">
            <a:avLst/>
          </a:prstGeom>
        </p:spPr>
        <p:txBody>
          <a:bodyPr/>
          <a:lstStyle/>
          <a:p>
            <a:fld id="{097128C7-510C-4AD9-9799-6FA632F3F26F}" type="datetimeFigureOut">
              <a:rPr lang="en-CA" smtClean="0"/>
              <a:pPr/>
              <a:t>18/09/2012</a:t>
            </a:fld>
            <a:endParaRPr lang="en-CA"/>
          </a:p>
        </p:txBody>
      </p:sp>
      <p:sp>
        <p:nvSpPr>
          <p:cNvPr id="5" name="Footer Placeholder 4"/>
          <p:cNvSpPr>
            <a:spLocks noGrp="1"/>
          </p:cNvSpPr>
          <p:nvPr>
            <p:ph type="ftr" sz="quarter" idx="11"/>
          </p:nvPr>
        </p:nvSpPr>
        <p:spPr>
          <a:xfrm>
            <a:off x="6248400" y="6653837"/>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76200" y="6638075"/>
            <a:ext cx="2133600" cy="365125"/>
          </a:xfrm>
          <a:prstGeom prst="rect">
            <a:avLst/>
          </a:prstGeom>
        </p:spPr>
        <p:txBody>
          <a:bodyPr/>
          <a:lstStyle/>
          <a:p>
            <a:fld id="{2A6B0166-73E5-40D9-829D-9A24A415CE53}" type="slidenum">
              <a:rPr lang="en-CA" smtClean="0"/>
              <a:pPr/>
              <a:t>‹#›</a:t>
            </a:fld>
            <a:endParaRPr lang="en-CA"/>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5" name="Rektangel 2"/>
          <p:cNvSpPr>
            <a:spLocks noChangeArrowheads="1"/>
          </p:cNvSpPr>
          <p:nvPr/>
        </p:nvSpPr>
        <p:spPr bwMode="auto">
          <a:xfrm>
            <a:off x="0" y="768350"/>
            <a:ext cx="9144000" cy="1235075"/>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6" name="Billede 3" descr="dreamstime_Hospital doctor.jpg"/>
          <p:cNvPicPr>
            <a:picLocks noChangeAspect="1"/>
          </p:cNvPicPr>
          <p:nvPr userDrawn="1"/>
        </p:nvPicPr>
        <p:blipFill>
          <a:blip r:embed="rId2" cstate="print"/>
          <a:srcRect/>
          <a:stretch>
            <a:fillRect/>
          </a:stretch>
        </p:blipFill>
        <p:spPr bwMode="auto">
          <a:xfrm>
            <a:off x="7454900" y="763588"/>
            <a:ext cx="1689100" cy="1246187"/>
          </a:xfrm>
          <a:prstGeom prst="rect">
            <a:avLst/>
          </a:prstGeom>
          <a:noFill/>
          <a:ln w="9525">
            <a:noFill/>
            <a:miter lim="800000"/>
            <a:headEnd/>
            <a:tailEnd/>
          </a:ln>
        </p:spPr>
      </p:pic>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0" name="Titel 1"/>
          <p:cNvSpPr>
            <a:spLocks noGrp="1"/>
          </p:cNvSpPr>
          <p:nvPr>
            <p:ph type="title"/>
          </p:nvPr>
        </p:nvSpPr>
        <p:spPr>
          <a:xfrm>
            <a:off x="177800" y="833438"/>
            <a:ext cx="4584700" cy="563562"/>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Pladsholder til dato 3"/>
          <p:cNvSpPr>
            <a:spLocks noGrp="1"/>
          </p:cNvSpPr>
          <p:nvPr userDrawn="1">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footnote</a:t>
            </a:r>
          </a:p>
        </p:txBody>
      </p:sp>
      <p:sp>
        <p:nvSpPr>
          <p:cNvPr id="8" name="Pladsholder til diasnummer 5"/>
          <p:cNvSpPr>
            <a:spLocks noGrp="1"/>
          </p:cNvSpPr>
          <p:nvPr userDrawn="1">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Logo</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grpSp>
        <p:nvGrpSpPr>
          <p:cNvPr id="2" name="Gruppe 13"/>
          <p:cNvGrpSpPr/>
          <p:nvPr userDrawn="1"/>
        </p:nvGrpSpPr>
        <p:grpSpPr>
          <a:xfrm>
            <a:off x="0" y="0"/>
            <a:ext cx="9144000" cy="1968500"/>
            <a:chOff x="0" y="0"/>
            <a:chExt cx="9144000" cy="1968500"/>
          </a:xfrm>
          <a:effectLst>
            <a:outerShdw blurRad="50800" dist="38100" dir="2700000" algn="tl" rotWithShape="0">
              <a:prstClr val="black">
                <a:alpha val="40000"/>
              </a:prstClr>
            </a:outerShdw>
          </a:effectLst>
        </p:grpSpPr>
        <p:sp>
          <p:nvSpPr>
            <p:cNvPr id="6" name="Rektangel 2"/>
            <p:cNvSpPr>
              <a:spLocks noChangeArrowheads="1"/>
            </p:cNvSpPr>
            <p:nvPr/>
          </p:nvSpPr>
          <p:spPr bwMode="auto">
            <a:xfrm>
              <a:off x="0" y="0"/>
              <a:ext cx="9144000" cy="19685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7" name="Rektangel 3"/>
            <p:cNvSpPr>
              <a:spLocks noChangeArrowheads="1"/>
            </p:cNvSpPr>
            <p:nvPr/>
          </p:nvSpPr>
          <p:spPr bwMode="auto">
            <a:xfrm>
              <a:off x="0" y="1661160"/>
              <a:ext cx="9144000" cy="304800"/>
            </a:xfrm>
            <a:prstGeom prst="rect">
              <a:avLst/>
            </a:prstGeom>
            <a:gradFill>
              <a:gsLst>
                <a:gs pos="0">
                  <a:schemeClr val="bg2">
                    <a:lumMod val="90000"/>
                  </a:schemeClr>
                </a:gs>
                <a:gs pos="100000">
                  <a:schemeClr val="accent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0"/>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1" name="Titel 1"/>
          <p:cNvSpPr>
            <a:spLocks noGrp="1"/>
          </p:cNvSpPr>
          <p:nvPr>
            <p:ph type="title"/>
          </p:nvPr>
        </p:nvSpPr>
        <p:spPr>
          <a:xfrm>
            <a:off x="177800" y="515938"/>
            <a:ext cx="4584700" cy="563562"/>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2" name="Pladsholder til tekst 2"/>
          <p:cNvSpPr>
            <a:spLocks noGrp="1"/>
          </p:cNvSpPr>
          <p:nvPr>
            <p:ph type="body" idx="13"/>
          </p:nvPr>
        </p:nvSpPr>
        <p:spPr>
          <a:xfrm>
            <a:off x="177800"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Pladsholder til dato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footnote</a:t>
            </a:r>
          </a:p>
        </p:txBody>
      </p:sp>
      <p:sp>
        <p:nvSpPr>
          <p:cNvPr id="10" name="Pladsholder til diasnummer 5"/>
          <p:cNvSpPr>
            <a:spLocks noGrp="1"/>
          </p:cNvSpPr>
          <p:nvPr>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Logo</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9237044A-7D07-45EC-847F-06AC221D2F9F}" type="datetime1">
              <a:rPr lang="da-DK"/>
              <a:pPr>
                <a:defRPr/>
              </a:pPr>
              <a:t>18-09-2012</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AF124BAE-5ADB-46E5-B4C0-0C1246F1D34C}" type="slidenum">
              <a:rPr lang="da-DK"/>
              <a:pPr>
                <a:defRPr/>
              </a:pPr>
              <a:t>‹#›</a:t>
            </a:fld>
            <a:endParaRPr lang="da-DK"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7"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AA2B8912-C860-442D-B5C8-43E10014C6FD}" type="datetime1">
              <a:rPr lang="da-DK"/>
              <a:pPr>
                <a:defRPr/>
              </a:pPr>
              <a:t>18-09-2012</a:t>
            </a:fld>
            <a:endParaRPr lang="da-DK" dirty="0"/>
          </a:p>
        </p:txBody>
      </p:sp>
      <p:sp>
        <p:nvSpPr>
          <p:cNvPr id="8"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9"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B783B56E-B37D-4C6A-8F5C-3235ADB27661}" type="slidenum">
              <a:rPr lang="da-DK"/>
              <a:pPr>
                <a:defRPr/>
              </a:pPr>
              <a:t>‹#›</a:t>
            </a:fld>
            <a:endParaRPr lang="da-DK"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A25AB9AC-8C2B-41B2-ABDE-3EEB0543DB7D}" type="datetime1">
              <a:rPr lang="da-DK"/>
              <a:pPr>
                <a:defRPr/>
              </a:pPr>
              <a:t>18-09-2012</a:t>
            </a:fld>
            <a:endParaRPr lang="da-DK" dirty="0"/>
          </a:p>
        </p:txBody>
      </p:sp>
      <p:sp>
        <p:nvSpPr>
          <p:cNvPr id="4"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5"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D4BF5E44-8A2E-4142-A08F-B67B33DFE6AA}" type="slidenum">
              <a:rPr lang="da-DK"/>
              <a:pPr>
                <a:defRPr/>
              </a:pPr>
              <a:t>‹#›</a:t>
            </a:fld>
            <a:endParaRPr lang="da-DK"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og indholdsobjekt">
    <p:spTree>
      <p:nvGrpSpPr>
        <p:cNvPr id="1" name=""/>
        <p:cNvGrpSpPr/>
        <p:nvPr/>
      </p:nvGrpSpPr>
      <p:grpSpPr>
        <a:xfrm>
          <a:off x="0" y="0"/>
          <a:ext cx="0" cy="0"/>
          <a:chOff x="0" y="0"/>
          <a:chExt cx="0" cy="0"/>
        </a:xfrm>
      </p:grpSpPr>
      <p:grpSp>
        <p:nvGrpSpPr>
          <p:cNvPr id="2" name="Gruppe 17"/>
          <p:cNvGrpSpPr/>
          <p:nvPr/>
        </p:nvGrpSpPr>
        <p:grpSpPr>
          <a:xfrm>
            <a:off x="0" y="763289"/>
            <a:ext cx="9144000" cy="1246485"/>
            <a:chOff x="0" y="763289"/>
            <a:chExt cx="9144000" cy="1246485"/>
          </a:xfrm>
          <a:effectLst>
            <a:outerShdw blurRad="50800" dist="38100" dir="5400000" algn="t" rotWithShape="0">
              <a:prstClr val="black">
                <a:alpha val="40000"/>
              </a:prstClr>
            </a:outerShdw>
          </a:effectLst>
        </p:grpSpPr>
        <p:sp>
          <p:nvSpPr>
            <p:cNvPr id="6" name="Rektangel 2"/>
            <p:cNvSpPr>
              <a:spLocks noChangeArrowheads="1"/>
            </p:cNvSpPr>
            <p:nvPr/>
          </p:nvSpPr>
          <p:spPr bwMode="auto">
            <a:xfrm>
              <a:off x="0" y="772815"/>
              <a:ext cx="9144000" cy="12312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7" name="Billede 3" descr="dreamstime_Hospital doctor.jpg"/>
            <p:cNvPicPr>
              <a:picLocks noChangeAspect="1"/>
            </p:cNvPicPr>
            <p:nvPr/>
          </p:nvPicPr>
          <p:blipFill>
            <a:blip r:embed="rId2" cstate="print"/>
            <a:srcRect/>
            <a:stretch>
              <a:fillRect/>
            </a:stretch>
          </p:blipFill>
          <p:spPr>
            <a:xfrm>
              <a:off x="7455258" y="763289"/>
              <a:ext cx="1688742" cy="1246485"/>
            </a:xfrm>
            <a:prstGeom prst="rect">
              <a:avLst/>
            </a:prstGeom>
            <a:noFill/>
            <a:ln>
              <a:noFill/>
            </a:ln>
          </p:spPr>
        </p:pic>
      </p:grpSp>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0" name="Titel 1"/>
          <p:cNvSpPr>
            <a:spLocks noGrp="1"/>
          </p:cNvSpPr>
          <p:nvPr>
            <p:ph type="title"/>
          </p:nvPr>
        </p:nvSpPr>
        <p:spPr>
          <a:xfrm>
            <a:off x="177800" y="833438"/>
            <a:ext cx="4584700" cy="563562"/>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Pladsholder til dato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footnote</a:t>
            </a:r>
          </a:p>
        </p:txBody>
      </p:sp>
      <p:sp>
        <p:nvSpPr>
          <p:cNvPr id="9" name="Pladsholder til diasnummer 5"/>
          <p:cNvSpPr>
            <a:spLocks noGrp="1"/>
          </p:cNvSpPr>
          <p:nvPr>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fld id="{2A6B0166-73E5-40D9-829D-9A24A415CE53}" type="slidenum">
              <a:rPr lang="en-CA" smtClean="0"/>
              <a:pPr/>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9961CDDE-BE02-4FDD-A1BC-A4294927D3D3}" type="datetime1">
              <a:rPr lang="da-DK"/>
              <a:pPr>
                <a:defRPr/>
              </a:pPr>
              <a:t>18-09-2012</a:t>
            </a:fld>
            <a:endParaRPr lang="da-DK" dirty="0"/>
          </a:p>
        </p:txBody>
      </p:sp>
      <p:sp>
        <p:nvSpPr>
          <p:cNvPr id="3"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7ED6F41A-3397-45DF-AF92-813699CF3CD9}" type="slidenum">
              <a:rPr lang="da-DK"/>
              <a:pPr>
                <a:defRPr/>
              </a:pPr>
              <a:t>‹#›</a:t>
            </a:fld>
            <a:endParaRPr lang="da-DK"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defRPr>
            </a:lvl1pPr>
          </a:lstStyle>
          <a:p>
            <a:r>
              <a:rPr lang="en-US" smtClean="0"/>
              <a:t>Click to edit Master title style</a:t>
            </a:r>
            <a:endParaRPr lang="da-DK" dirty="0"/>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5FDE2D2C-45DD-4E5F-B6D3-FAE36B5046AF}" type="datetime1">
              <a:rPr lang="da-DK"/>
              <a:pPr>
                <a:defRPr/>
              </a:pPr>
              <a:t>18-09-2012</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838F0870-DAEF-4C57-9606-92482EE97D92}" type="slidenum">
              <a:rPr lang="da-DK"/>
              <a:pPr>
                <a:defRPr/>
              </a:pPr>
              <a:t>‹#›</a:t>
            </a:fld>
            <a:endParaRPr lang="da-DK"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atin typeface="Arial" pitchFamily="34" charset="0"/>
              </a:defRPr>
            </a:lvl1pPr>
          </a:lstStyle>
          <a:p>
            <a:r>
              <a:rPr lang="en-US" smtClean="0"/>
              <a:t>Click to edit Master title style</a:t>
            </a:r>
            <a:endParaRPr lang="da-DK" dirty="0"/>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a-DK" noProof="0" dirty="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7E7D377F-9A0C-47C1-9718-D345C1DC8C06}" type="datetime1">
              <a:rPr lang="da-DK"/>
              <a:pPr>
                <a:defRPr/>
              </a:pPr>
              <a:t>18-09-2012</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19530A44-B423-4A96-8D61-EBF1158249E8}" type="slidenum">
              <a:rPr lang="da-DK"/>
              <a:pPr>
                <a:defRPr/>
              </a:pPr>
              <a:t>‹#›</a:t>
            </a:fld>
            <a:endParaRPr lang="da-DK"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013DC07D-5A1B-475A-8538-723B38D844ED}" type="datetime1">
              <a:rPr lang="da-DK"/>
              <a:pPr>
                <a:defRPr/>
              </a:pPr>
              <a:t>18-09-2012</a:t>
            </a:fld>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0348EDB8-FB72-4280-8AE4-388D7D3D109A}" type="slidenum">
              <a:rPr lang="da-DK"/>
              <a:pPr>
                <a:defRPr/>
              </a:pPr>
              <a:t>‹#›</a:t>
            </a:fld>
            <a:endParaRPr lang="da-DK"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lvl1pPr>
              <a:defRPr>
                <a:latin typeface="Arial" pitchFamily="34" charset="0"/>
              </a:defRPr>
            </a:lvl1pPr>
          </a:lstStyle>
          <a:p>
            <a:r>
              <a:rPr lang="en-US" smtClean="0"/>
              <a:t>Click to edit Master title style</a:t>
            </a:r>
            <a:endParaRPr lang="da-DK" dirty="0"/>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C7C54AA2-7B38-45A8-AEFA-B34105299B46}" type="datetime1">
              <a:rPr lang="da-DK"/>
              <a:pPr>
                <a:defRPr/>
              </a:pPr>
              <a:t>18-09-2012</a:t>
            </a:fld>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A0908307-83D4-4637-B773-7CF986C09FE1}" type="slidenum">
              <a:rPr lang="da-DK"/>
              <a:pPr>
                <a:defRPr/>
              </a:pPr>
              <a:t>‹#›</a:t>
            </a:fld>
            <a:endParaRPr lang="da-DK"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eldias">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el og indholdsobjekt">
    <p:spTree>
      <p:nvGrpSpPr>
        <p:cNvPr id="1" name=""/>
        <p:cNvGrpSpPr/>
        <p:nvPr/>
      </p:nvGrpSpPr>
      <p:grpSpPr>
        <a:xfrm>
          <a:off x="0" y="0"/>
          <a:ext cx="0" cy="0"/>
          <a:chOff x="0" y="0"/>
          <a:chExt cx="0" cy="0"/>
        </a:xfrm>
      </p:grpSpPr>
      <p:grpSp>
        <p:nvGrpSpPr>
          <p:cNvPr id="2" name="Gruppe 17"/>
          <p:cNvGrpSpPr/>
          <p:nvPr/>
        </p:nvGrpSpPr>
        <p:grpSpPr>
          <a:xfrm>
            <a:off x="0" y="763289"/>
            <a:ext cx="9144000" cy="1246485"/>
            <a:chOff x="0" y="763289"/>
            <a:chExt cx="9144000" cy="1246485"/>
          </a:xfrm>
          <a:effectLst>
            <a:outerShdw blurRad="50800" dist="38100" dir="5400000" algn="t" rotWithShape="0">
              <a:prstClr val="black">
                <a:alpha val="40000"/>
              </a:prstClr>
            </a:outerShdw>
          </a:effectLst>
        </p:grpSpPr>
        <p:sp>
          <p:nvSpPr>
            <p:cNvPr id="6" name="Rektangel 2"/>
            <p:cNvSpPr>
              <a:spLocks noChangeArrowheads="1"/>
            </p:cNvSpPr>
            <p:nvPr/>
          </p:nvSpPr>
          <p:spPr bwMode="auto">
            <a:xfrm>
              <a:off x="0" y="772815"/>
              <a:ext cx="9144000" cy="12312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7" name="Billede 3" descr="dreamstime_Hospital doctor.jpg"/>
            <p:cNvPicPr>
              <a:picLocks noChangeAspect="1"/>
            </p:cNvPicPr>
            <p:nvPr/>
          </p:nvPicPr>
          <p:blipFill>
            <a:blip r:embed="rId2" cstate="print"/>
            <a:srcRect/>
            <a:stretch>
              <a:fillRect/>
            </a:stretch>
          </p:blipFill>
          <p:spPr>
            <a:xfrm>
              <a:off x="7455258" y="763289"/>
              <a:ext cx="1688742" cy="1246485"/>
            </a:xfrm>
            <a:prstGeom prst="rect">
              <a:avLst/>
            </a:prstGeom>
            <a:noFill/>
            <a:ln>
              <a:noFill/>
            </a:ln>
          </p:spPr>
        </p:pic>
      </p:grpSp>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0" name="Titel 1"/>
          <p:cNvSpPr>
            <a:spLocks noGrp="1"/>
          </p:cNvSpPr>
          <p:nvPr>
            <p:ph type="title"/>
          </p:nvPr>
        </p:nvSpPr>
        <p:spPr>
          <a:xfrm>
            <a:off x="177800" y="833438"/>
            <a:ext cx="4584700" cy="563562"/>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Pladsholder til dato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footnote</a:t>
            </a:r>
          </a:p>
        </p:txBody>
      </p:sp>
      <p:sp>
        <p:nvSpPr>
          <p:cNvPr id="9" name="Pladsholder til diasnummer 5"/>
          <p:cNvSpPr>
            <a:spLocks noGrp="1"/>
          </p:cNvSpPr>
          <p:nvPr>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fld id="{81582BD6-FC20-4557-852B-8433F8572D30}"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fsnitsoverskrift">
    <p:spTree>
      <p:nvGrpSpPr>
        <p:cNvPr id="1" name=""/>
        <p:cNvGrpSpPr/>
        <p:nvPr/>
      </p:nvGrpSpPr>
      <p:grpSpPr>
        <a:xfrm>
          <a:off x="0" y="0"/>
          <a:ext cx="0" cy="0"/>
          <a:chOff x="0" y="0"/>
          <a:chExt cx="0" cy="0"/>
        </a:xfrm>
      </p:grpSpPr>
      <p:grpSp>
        <p:nvGrpSpPr>
          <p:cNvPr id="2" name="Gruppe 13"/>
          <p:cNvGrpSpPr/>
          <p:nvPr/>
        </p:nvGrpSpPr>
        <p:grpSpPr>
          <a:xfrm>
            <a:off x="0" y="0"/>
            <a:ext cx="9144000" cy="1968500"/>
            <a:chOff x="0" y="0"/>
            <a:chExt cx="9144000" cy="1968500"/>
          </a:xfrm>
          <a:effectLst>
            <a:outerShdw blurRad="50800" dist="38100" dir="2700000" algn="tl" rotWithShape="0">
              <a:prstClr val="black">
                <a:alpha val="40000"/>
              </a:prstClr>
            </a:outerShdw>
          </a:effectLst>
        </p:grpSpPr>
        <p:sp>
          <p:nvSpPr>
            <p:cNvPr id="6" name="Rektangel 2"/>
            <p:cNvSpPr>
              <a:spLocks noChangeArrowheads="1"/>
            </p:cNvSpPr>
            <p:nvPr/>
          </p:nvSpPr>
          <p:spPr bwMode="auto">
            <a:xfrm>
              <a:off x="0" y="0"/>
              <a:ext cx="9144000" cy="19685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7" name="Rektangel 3"/>
            <p:cNvSpPr>
              <a:spLocks noChangeArrowheads="1"/>
            </p:cNvSpPr>
            <p:nvPr/>
          </p:nvSpPr>
          <p:spPr bwMode="auto">
            <a:xfrm>
              <a:off x="0" y="1661160"/>
              <a:ext cx="9144000" cy="304800"/>
            </a:xfrm>
            <a:prstGeom prst="rect">
              <a:avLst/>
            </a:prstGeom>
            <a:gradFill>
              <a:gsLst>
                <a:gs pos="0">
                  <a:schemeClr val="bg2">
                    <a:lumMod val="90000"/>
                  </a:schemeClr>
                </a:gs>
                <a:gs pos="100000">
                  <a:schemeClr val="accent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0"/>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1" name="Titel 1"/>
          <p:cNvSpPr>
            <a:spLocks noGrp="1"/>
          </p:cNvSpPr>
          <p:nvPr>
            <p:ph type="title"/>
          </p:nvPr>
        </p:nvSpPr>
        <p:spPr>
          <a:xfrm>
            <a:off x="177800" y="515938"/>
            <a:ext cx="4584700" cy="563562"/>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2" name="Pladsholder til tekst 2"/>
          <p:cNvSpPr>
            <a:spLocks noGrp="1"/>
          </p:cNvSpPr>
          <p:nvPr>
            <p:ph type="body" idx="13"/>
          </p:nvPr>
        </p:nvSpPr>
        <p:spPr>
          <a:xfrm>
            <a:off x="177800"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Pladsholder til dato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footnote</a:t>
            </a:r>
          </a:p>
        </p:txBody>
      </p:sp>
      <p:sp>
        <p:nvSpPr>
          <p:cNvPr id="10" name="Pladsholder til diasnummer 5"/>
          <p:cNvSpPr>
            <a:spLocks noGrp="1"/>
          </p:cNvSpPr>
          <p:nvPr>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fld id="{81582BD6-FC20-4557-852B-8433F8572D30}"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87E439B4-870C-4CCE-A1FC-E07FCED82A10}" type="datetime1">
              <a:rPr lang="da-DK"/>
              <a:pPr>
                <a:defRPr/>
              </a:pPr>
              <a:t>18-09-2012</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endParaRPr lang="en-US" dirty="0"/>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fld id="{81582BD6-FC20-4557-852B-8433F8572D30}"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7"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EEE2643A-85B3-488B-A442-027285BB5102}" type="datetime1">
              <a:rPr lang="da-DK"/>
              <a:pPr>
                <a:defRPr/>
              </a:pPr>
              <a:t>18-09-2012</a:t>
            </a:fld>
            <a:endParaRPr lang="da-DK"/>
          </a:p>
        </p:txBody>
      </p:sp>
      <p:sp>
        <p:nvSpPr>
          <p:cNvPr id="8"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endParaRPr lang="en-US" dirty="0"/>
          </a:p>
        </p:txBody>
      </p:sp>
      <p:sp>
        <p:nvSpPr>
          <p:cNvPr id="9"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fld id="{81582BD6-FC20-4557-852B-8433F8572D3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fsnitsoverskrift">
    <p:spTree>
      <p:nvGrpSpPr>
        <p:cNvPr id="1" name=""/>
        <p:cNvGrpSpPr/>
        <p:nvPr/>
      </p:nvGrpSpPr>
      <p:grpSpPr>
        <a:xfrm>
          <a:off x="0" y="0"/>
          <a:ext cx="0" cy="0"/>
          <a:chOff x="0" y="0"/>
          <a:chExt cx="0" cy="0"/>
        </a:xfrm>
      </p:grpSpPr>
      <p:grpSp>
        <p:nvGrpSpPr>
          <p:cNvPr id="2" name="Gruppe 13"/>
          <p:cNvGrpSpPr/>
          <p:nvPr/>
        </p:nvGrpSpPr>
        <p:grpSpPr>
          <a:xfrm>
            <a:off x="0" y="0"/>
            <a:ext cx="9144000" cy="1968500"/>
            <a:chOff x="0" y="0"/>
            <a:chExt cx="9144000" cy="1968500"/>
          </a:xfrm>
          <a:effectLst>
            <a:outerShdw blurRad="50800" dist="38100" dir="2700000" algn="tl" rotWithShape="0">
              <a:prstClr val="black">
                <a:alpha val="40000"/>
              </a:prstClr>
            </a:outerShdw>
          </a:effectLst>
        </p:grpSpPr>
        <p:sp>
          <p:nvSpPr>
            <p:cNvPr id="6" name="Rektangel 2"/>
            <p:cNvSpPr>
              <a:spLocks noChangeArrowheads="1"/>
            </p:cNvSpPr>
            <p:nvPr/>
          </p:nvSpPr>
          <p:spPr bwMode="auto">
            <a:xfrm>
              <a:off x="0" y="0"/>
              <a:ext cx="9144000" cy="19685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7" name="Rektangel 3"/>
            <p:cNvSpPr>
              <a:spLocks noChangeArrowheads="1"/>
            </p:cNvSpPr>
            <p:nvPr/>
          </p:nvSpPr>
          <p:spPr bwMode="auto">
            <a:xfrm>
              <a:off x="0" y="1661160"/>
              <a:ext cx="9144000" cy="304800"/>
            </a:xfrm>
            <a:prstGeom prst="rect">
              <a:avLst/>
            </a:prstGeom>
            <a:gradFill>
              <a:gsLst>
                <a:gs pos="0">
                  <a:schemeClr val="bg2">
                    <a:lumMod val="90000"/>
                  </a:schemeClr>
                </a:gs>
                <a:gs pos="100000">
                  <a:schemeClr val="accent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0"/>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1" name="Titel 1"/>
          <p:cNvSpPr>
            <a:spLocks noGrp="1"/>
          </p:cNvSpPr>
          <p:nvPr>
            <p:ph type="title"/>
          </p:nvPr>
        </p:nvSpPr>
        <p:spPr>
          <a:xfrm>
            <a:off x="177800" y="515938"/>
            <a:ext cx="4584700" cy="563562"/>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2" name="Pladsholder til tekst 2"/>
          <p:cNvSpPr>
            <a:spLocks noGrp="1"/>
          </p:cNvSpPr>
          <p:nvPr>
            <p:ph type="body" idx="13"/>
          </p:nvPr>
        </p:nvSpPr>
        <p:spPr>
          <a:xfrm>
            <a:off x="177800"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Pladsholder til dato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pPr>
              <a:defRPr/>
            </a:pPr>
            <a:r>
              <a:rPr lang="da-DK"/>
              <a:t>Your footnote</a:t>
            </a:r>
          </a:p>
        </p:txBody>
      </p:sp>
      <p:sp>
        <p:nvSpPr>
          <p:cNvPr id="10" name="Pladsholder til diasnummer 5"/>
          <p:cNvSpPr>
            <a:spLocks noGrp="1"/>
          </p:cNvSpPr>
          <p:nvPr>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charset="0"/>
                <a:ea typeface="ＭＳ Ｐゴシック" pitchFamily="-97" charset="-128"/>
              </a:defRPr>
            </a:lvl1pPr>
          </a:lstStyle>
          <a:p>
            <a:fld id="{2A6B0166-73E5-40D9-829D-9A24A415CE53}" type="slidenum">
              <a:rPr lang="en-CA" smtClean="0"/>
              <a:pPr/>
              <a:t>‹#›</a:t>
            </a:fld>
            <a:endParaRPr lang="en-C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C3E296A5-4FE0-4558-AF36-CE4719A374D5}" type="datetime1">
              <a:rPr lang="da-DK"/>
              <a:pPr>
                <a:defRPr/>
              </a:pPr>
              <a:t>18-09-2012</a:t>
            </a:fld>
            <a:endParaRPr lang="da-DK"/>
          </a:p>
        </p:txBody>
      </p:sp>
      <p:sp>
        <p:nvSpPr>
          <p:cNvPr id="4"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endParaRPr lang="en-US" dirty="0"/>
          </a:p>
        </p:txBody>
      </p:sp>
      <p:sp>
        <p:nvSpPr>
          <p:cNvPr id="5"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fld id="{81582BD6-FC20-4557-852B-8433F8572D30}"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6D43378A-0042-4AF6-8C19-950CD23B04AB}" type="datetime1">
              <a:rPr lang="da-DK"/>
              <a:pPr>
                <a:defRPr/>
              </a:pPr>
              <a:t>18-09-2012</a:t>
            </a:fld>
            <a:endParaRPr lang="da-DK"/>
          </a:p>
        </p:txBody>
      </p:sp>
      <p:sp>
        <p:nvSpPr>
          <p:cNvPr id="3"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endParaRPr lang="en-US" dirty="0"/>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fld id="{81582BD6-FC20-4557-852B-8433F8572D30}"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defRPr>
            </a:lvl1pPr>
          </a:lstStyle>
          <a:p>
            <a:r>
              <a:rPr lang="en-US" smtClean="0"/>
              <a:t>Click to edit Master title style</a:t>
            </a:r>
            <a:endParaRPr lang="da-DK" dirty="0"/>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9C5A3271-3E88-41A0-BDA6-D56194849FF1}" type="datetime1">
              <a:rPr lang="da-DK"/>
              <a:pPr>
                <a:defRPr/>
              </a:pPr>
              <a:t>18-09-2012</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endParaRPr lang="en-US" dirty="0"/>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fld id="{81582BD6-FC20-4557-852B-8433F8572D30}"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atin typeface="Arial" pitchFamily="34" charset="0"/>
              </a:defRPr>
            </a:lvl1pPr>
          </a:lstStyle>
          <a:p>
            <a:r>
              <a:rPr lang="en-US" smtClean="0"/>
              <a:t>Click to edit Master title style</a:t>
            </a:r>
            <a:endParaRPr lang="da-DK" dirty="0"/>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a-DK" noProof="0" dirty="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BB011C4B-5C51-4D2C-B610-AAAC9A203B2A}" type="datetime1">
              <a:rPr lang="da-DK"/>
              <a:pPr>
                <a:defRPr/>
              </a:pPr>
              <a:t>18-09-2012</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endParaRPr lang="en-US" dirty="0"/>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fld id="{81582BD6-FC20-4557-852B-8433F8572D30}"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073B62CC-05CC-4886-8E88-8DAF6F243F28}" type="datetime1">
              <a:rPr lang="da-DK"/>
              <a:pPr>
                <a:defRPr/>
              </a:pPr>
              <a:t>18-09-2012</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endParaRPr lang="en-US" dirty="0"/>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fld id="{81582BD6-FC20-4557-852B-8433F8572D30}"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lvl1pPr>
              <a:defRPr>
                <a:latin typeface="Arial" pitchFamily="34" charset="0"/>
              </a:defRPr>
            </a:lvl1pPr>
          </a:lstStyle>
          <a:p>
            <a:r>
              <a:rPr lang="en-US" smtClean="0"/>
              <a:t>Click to edit Master title style</a:t>
            </a:r>
            <a:endParaRPr lang="da-DK" dirty="0"/>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11A6DC43-467D-449E-94A0-D56147AE8E86}" type="datetime1">
              <a:rPr lang="da-DK"/>
              <a:pPr>
                <a:defRPr/>
              </a:pPr>
              <a:t>18-09-2012</a:t>
            </a:fld>
            <a:endParaRPr lang="da-DK"/>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endParaRPr lang="en-US" dirty="0"/>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fld id="{81582BD6-FC20-4557-852B-8433F8572D30}"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600" y="957601"/>
            <a:ext cx="7772400" cy="860425"/>
          </a:xfrm>
          <a:prstGeom prst="rect">
            <a:avLst/>
          </a:prstGeom>
        </p:spPr>
        <p:txBody>
          <a:bodyPr anchor="b" anchorCtr="0"/>
          <a:lstStyle>
            <a:lvl1pPr algn="l">
              <a:buFontTx/>
              <a:buNone/>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0" y="1676400"/>
            <a:ext cx="7753800" cy="175260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639763"/>
          </a:xfrm>
          <a:prstGeom prst="rect">
            <a:avLst/>
          </a:prstGeom>
        </p:spPr>
        <p:txBody>
          <a:bodyPr/>
          <a:lstStyle/>
          <a:p>
            <a:r>
              <a:rPr lang="en-US" smtClean="0"/>
              <a:t>Click to edit Master title style</a:t>
            </a:r>
            <a:endParaRPr/>
          </a:p>
        </p:txBody>
      </p:sp>
      <p:sp>
        <p:nvSpPr>
          <p:cNvPr id="3" name="Content Placeholder 2"/>
          <p:cNvSpPr>
            <a:spLocks noGrp="1"/>
          </p:cNvSpPr>
          <p:nvPr>
            <p:ph idx="1"/>
          </p:nvPr>
        </p:nvSpPr>
        <p:spPr>
          <a:xfrm>
            <a:off x="145200" y="808364"/>
            <a:ext cx="8229600" cy="5059364"/>
          </a:xfrm>
          <a:prstGeom prst="rect">
            <a:avLst/>
          </a:prstGeo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162800" y="6448425"/>
            <a:ext cx="1066800" cy="180976"/>
          </a:xfrm>
          <a:prstGeom prst="rect">
            <a:avLst/>
          </a:prstGeom>
        </p:spPr>
        <p:txBody>
          <a:bodyPr/>
          <a:lstStyle/>
          <a:p>
            <a:fld id="{097128C7-510C-4AD9-9799-6FA632F3F26F}" type="datetimeFigureOut">
              <a:rPr lang="en-CA" smtClean="0"/>
              <a:pPr/>
              <a:t>18/09/2012</a:t>
            </a:fld>
            <a:endParaRPr lang="en-CA"/>
          </a:p>
        </p:txBody>
      </p:sp>
      <p:sp>
        <p:nvSpPr>
          <p:cNvPr id="5" name="Footer Placeholder 4"/>
          <p:cNvSpPr>
            <a:spLocks noGrp="1"/>
          </p:cNvSpPr>
          <p:nvPr>
            <p:ph type="ftr" sz="quarter" idx="11"/>
          </p:nvPr>
        </p:nvSpPr>
        <p:spPr>
          <a:xfrm>
            <a:off x="6248400" y="6653837"/>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76200" y="6638075"/>
            <a:ext cx="2133600" cy="365125"/>
          </a:xfrm>
          <a:prstGeom prst="rect">
            <a:avLst/>
          </a:prstGeom>
        </p:spPr>
        <p:txBody>
          <a:bodyPr/>
          <a:lstStyle/>
          <a:p>
            <a:fld id="{2A6B0166-73E5-40D9-829D-9A24A415CE53}" type="slidenum">
              <a:rPr lang="en-CA" smtClean="0"/>
              <a:pPr/>
              <a:t>‹#›</a:t>
            </a:fld>
            <a:endParaRPr lang="en-CA"/>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5" name="Rektangel 2"/>
          <p:cNvSpPr>
            <a:spLocks noChangeArrowheads="1"/>
          </p:cNvSpPr>
          <p:nvPr/>
        </p:nvSpPr>
        <p:spPr bwMode="auto">
          <a:xfrm>
            <a:off x="0" y="768350"/>
            <a:ext cx="9144000" cy="1235075"/>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pic>
        <p:nvPicPr>
          <p:cNvPr id="6" name="Billede 3" descr="dreamstime_Hospital doctor.jpg"/>
          <p:cNvPicPr>
            <a:picLocks noChangeAspect="1"/>
          </p:cNvPicPr>
          <p:nvPr userDrawn="1"/>
        </p:nvPicPr>
        <p:blipFill>
          <a:blip r:embed="rId2" cstate="print"/>
          <a:srcRect/>
          <a:stretch>
            <a:fillRect/>
          </a:stretch>
        </p:blipFill>
        <p:spPr bwMode="auto">
          <a:xfrm>
            <a:off x="7454900" y="763588"/>
            <a:ext cx="1689100" cy="1246187"/>
          </a:xfrm>
          <a:prstGeom prst="rect">
            <a:avLst/>
          </a:prstGeom>
          <a:noFill/>
          <a:ln w="9525">
            <a:noFill/>
            <a:miter lim="800000"/>
            <a:headEnd/>
            <a:tailEnd/>
          </a:ln>
        </p:spPr>
      </p:pic>
      <p:sp>
        <p:nvSpPr>
          <p:cNvPr id="3" name="Pladsholder til indhold 2"/>
          <p:cNvSpPr>
            <a:spLocks noGrp="1"/>
          </p:cNvSpPr>
          <p:nvPr>
            <p:ph idx="1"/>
          </p:nvPr>
        </p:nvSpPr>
        <p:spPr>
          <a:xfrm>
            <a:off x="457200" y="2298700"/>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0" name="Titel 1"/>
          <p:cNvSpPr>
            <a:spLocks noGrp="1"/>
          </p:cNvSpPr>
          <p:nvPr>
            <p:ph type="title"/>
          </p:nvPr>
        </p:nvSpPr>
        <p:spPr>
          <a:xfrm>
            <a:off x="177800" y="833438"/>
            <a:ext cx="4584700" cy="563562"/>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0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Pladsholder til dato 3"/>
          <p:cNvSpPr>
            <a:spLocks noGrp="1"/>
          </p:cNvSpPr>
          <p:nvPr userDrawn="1">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footnote</a:t>
            </a:r>
          </a:p>
        </p:txBody>
      </p:sp>
      <p:sp>
        <p:nvSpPr>
          <p:cNvPr id="8" name="Pladsholder til diasnummer 5"/>
          <p:cNvSpPr>
            <a:spLocks noGrp="1"/>
          </p:cNvSpPr>
          <p:nvPr userDrawn="1">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Logo</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87E439B4-870C-4CCE-A1FC-E07FCED82A10}" type="datetime1">
              <a:rPr lang="da-DK"/>
              <a:pPr>
                <a:defRPr/>
              </a:pPr>
              <a:t>18-09-2012</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endParaRPr lang="en-CA"/>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fld id="{2A6B0166-73E5-40D9-829D-9A24A415CE53}" type="slidenum">
              <a:rPr lang="en-CA" smtClean="0"/>
              <a:pPr/>
              <a:t>‹#›</a:t>
            </a:fld>
            <a:endParaRPr lang="en-C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grpSp>
        <p:nvGrpSpPr>
          <p:cNvPr id="2" name="Gruppe 13"/>
          <p:cNvGrpSpPr/>
          <p:nvPr userDrawn="1"/>
        </p:nvGrpSpPr>
        <p:grpSpPr>
          <a:xfrm>
            <a:off x="0" y="0"/>
            <a:ext cx="9144000" cy="1968500"/>
            <a:chOff x="0" y="0"/>
            <a:chExt cx="9144000" cy="1968500"/>
          </a:xfrm>
          <a:effectLst>
            <a:outerShdw blurRad="50800" dist="38100" dir="2700000" algn="tl" rotWithShape="0">
              <a:prstClr val="black">
                <a:alpha val="40000"/>
              </a:prstClr>
            </a:outerShdw>
          </a:effectLst>
        </p:grpSpPr>
        <p:sp>
          <p:nvSpPr>
            <p:cNvPr id="6" name="Rektangel 2"/>
            <p:cNvSpPr>
              <a:spLocks noChangeArrowheads="1"/>
            </p:cNvSpPr>
            <p:nvPr/>
          </p:nvSpPr>
          <p:spPr bwMode="auto">
            <a:xfrm>
              <a:off x="0" y="0"/>
              <a:ext cx="9144000" cy="1968500"/>
            </a:xfrm>
            <a:prstGeom prst="rect">
              <a:avLst/>
            </a:prstGeom>
            <a:gradFill flip="none" rotWithShape="1">
              <a:gsLst>
                <a:gs pos="89000">
                  <a:srgbClr val="C00000"/>
                </a:gs>
                <a:gs pos="20000">
                  <a:srgbClr val="F50736"/>
                </a:gs>
                <a:gs pos="11000">
                  <a:srgbClr val="F50736"/>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ndParaRPr>
            </a:p>
          </p:txBody>
        </p:sp>
        <p:sp>
          <p:nvSpPr>
            <p:cNvPr id="7" name="Rektangel 3"/>
            <p:cNvSpPr>
              <a:spLocks noChangeArrowheads="1"/>
            </p:cNvSpPr>
            <p:nvPr/>
          </p:nvSpPr>
          <p:spPr bwMode="auto">
            <a:xfrm>
              <a:off x="0" y="1661160"/>
              <a:ext cx="9144000" cy="304800"/>
            </a:xfrm>
            <a:prstGeom prst="rect">
              <a:avLst/>
            </a:prstGeom>
            <a:gradFill>
              <a:gsLst>
                <a:gs pos="0">
                  <a:schemeClr val="bg2">
                    <a:lumMod val="90000"/>
                  </a:schemeClr>
                </a:gs>
                <a:gs pos="100000">
                  <a:schemeClr val="accent1"/>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indent="-342900" algn="ctr">
                <a:buFont typeface="+mj-lt"/>
                <a:buAutoNum type="arabicPeriod"/>
                <a:defRPr/>
              </a:pPr>
              <a:endParaRPr lang="da-DK" noProof="1">
                <a:solidFill>
                  <a:srgbClr val="FFFFFF"/>
                </a:solidFill>
                <a:latin typeface="Arial" pitchFamily="34" charset="0"/>
                <a:ea typeface="ＭＳ Ｐゴシック" pitchFamily="-97" charset="-128"/>
              </a:endParaRPr>
            </a:p>
          </p:txBody>
        </p:sp>
      </p:grpSp>
      <p:sp>
        <p:nvSpPr>
          <p:cNvPr id="8" name="Pladsholder til indhold 2"/>
          <p:cNvSpPr>
            <a:spLocks noGrp="1"/>
          </p:cNvSpPr>
          <p:nvPr>
            <p:ph idx="1"/>
          </p:nvPr>
        </p:nvSpPr>
        <p:spPr>
          <a:xfrm>
            <a:off x="457200" y="2552700"/>
            <a:ext cx="8229600" cy="3573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11" name="Titel 1"/>
          <p:cNvSpPr>
            <a:spLocks noGrp="1"/>
          </p:cNvSpPr>
          <p:nvPr>
            <p:ph type="title"/>
          </p:nvPr>
        </p:nvSpPr>
        <p:spPr>
          <a:xfrm>
            <a:off x="177800" y="515938"/>
            <a:ext cx="4584700" cy="563562"/>
          </a:xfrm>
          <a:prstGeom prst="rect">
            <a:avLst/>
          </a:prstGeom>
        </p:spPr>
        <p:txBody>
          <a:bodyPr/>
          <a:lstStyle>
            <a:lvl1pPr algn="l">
              <a:defRPr sz="3200">
                <a:latin typeface="Arial" pitchFamily="34" charset="0"/>
              </a:defRPr>
            </a:lvl1pPr>
          </a:lstStyle>
          <a:p>
            <a:r>
              <a:rPr lang="en-US" smtClean="0"/>
              <a:t>Click to edit Master title style</a:t>
            </a:r>
            <a:endParaRPr lang="da-DK" dirty="0"/>
          </a:p>
        </p:txBody>
      </p:sp>
      <p:sp>
        <p:nvSpPr>
          <p:cNvPr id="12" name="Pladsholder til tekst 2"/>
          <p:cNvSpPr>
            <a:spLocks noGrp="1"/>
          </p:cNvSpPr>
          <p:nvPr>
            <p:ph type="body" idx="13"/>
          </p:nvPr>
        </p:nvSpPr>
        <p:spPr>
          <a:xfrm>
            <a:off x="177800" y="11303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Pladsholder til dato 3"/>
          <p:cNvSpPr>
            <a:spLocks noGrp="1"/>
          </p:cNvSpPr>
          <p:nvPr>
            <p:ph type="dt" sz="half" idx="14"/>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footnote</a:t>
            </a:r>
          </a:p>
        </p:txBody>
      </p:sp>
      <p:sp>
        <p:nvSpPr>
          <p:cNvPr id="10" name="Pladsholder til diasnummer 5"/>
          <p:cNvSpPr>
            <a:spLocks noGrp="1"/>
          </p:cNvSpPr>
          <p:nvPr>
            <p:ph type="sldNum" sz="quarter" idx="15"/>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latin typeface="Arial" pitchFamily="34" charset="0"/>
                <a:ea typeface="ＭＳ Ｐゴシック" pitchFamily="-97" charset="-128"/>
              </a:defRPr>
            </a:lvl1pPr>
          </a:lstStyle>
          <a:p>
            <a:pPr>
              <a:defRPr/>
            </a:pPr>
            <a:r>
              <a:rPr lang="da-DK"/>
              <a:t>Your Logo</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indhold 2"/>
          <p:cNvSpPr>
            <a:spLocks noGrp="1"/>
          </p:cNvSpPr>
          <p:nvPr>
            <p:ph sz="half" idx="1"/>
          </p:nvPr>
        </p:nvSpPr>
        <p:spPr>
          <a:xfrm>
            <a:off x="457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indhold 3"/>
          <p:cNvSpPr>
            <a:spLocks noGrp="1"/>
          </p:cNvSpPr>
          <p:nvPr>
            <p:ph sz="half" idx="2"/>
          </p:nvPr>
        </p:nvSpPr>
        <p:spPr>
          <a:xfrm>
            <a:off x="4648200" y="1600200"/>
            <a:ext cx="4038600" cy="4525963"/>
          </a:xfrm>
          <a:prstGeom prst="rect">
            <a:avLst/>
          </a:prstGeom>
        </p:spPr>
        <p:txBody>
          <a:bodyPr/>
          <a:lstStyle>
            <a:lvl1pPr>
              <a:defRPr sz="2800">
                <a:latin typeface="Arial" pitchFamily="34" charset="0"/>
              </a:defRPr>
            </a:lvl1pPr>
            <a:lvl2pPr>
              <a:defRPr sz="2400">
                <a:latin typeface="Arial" pitchFamily="34" charset="0"/>
              </a:defRPr>
            </a:lvl2pPr>
            <a:lvl3pPr>
              <a:defRPr sz="2000">
                <a:latin typeface="Arial" pitchFamily="34" charset="0"/>
              </a:defRPr>
            </a:lvl3pPr>
            <a:lvl4pPr>
              <a:defRPr sz="1800">
                <a:latin typeface="Arial" pitchFamily="34" charset="0"/>
              </a:defRPr>
            </a:lvl4pPr>
            <a:lvl5pPr>
              <a:defRPr sz="1800">
                <a:latin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9237044A-7D07-45EC-847F-06AC221D2F9F}" type="datetime1">
              <a:rPr lang="da-DK"/>
              <a:pPr>
                <a:defRPr/>
              </a:pPr>
              <a:t>18-09-2012</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AF124BAE-5ADB-46E5-B4C0-0C1246F1D34C}" type="slidenum">
              <a:rPr lang="da-DK"/>
              <a:pPr>
                <a:defRPr/>
              </a:pPr>
              <a:t>‹#›</a:t>
            </a:fld>
            <a:endParaRPr lang="da-DK"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7"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AA2B8912-C860-442D-B5C8-43E10014C6FD}" type="datetime1">
              <a:rPr lang="da-DK"/>
              <a:pPr>
                <a:defRPr/>
              </a:pPr>
              <a:t>18-09-2012</a:t>
            </a:fld>
            <a:endParaRPr lang="da-DK" dirty="0"/>
          </a:p>
        </p:txBody>
      </p:sp>
      <p:sp>
        <p:nvSpPr>
          <p:cNvPr id="8"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9"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B783B56E-B37D-4C6A-8F5C-3235ADB27661}" type="slidenum">
              <a:rPr lang="da-DK"/>
              <a:pPr>
                <a:defRPr/>
              </a:pPr>
              <a:t>‹#›</a:t>
            </a:fld>
            <a:endParaRPr lang="da-DK"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A25AB9AC-8C2B-41B2-ABDE-3EEB0543DB7D}" type="datetime1">
              <a:rPr lang="da-DK"/>
              <a:pPr>
                <a:defRPr/>
              </a:pPr>
              <a:t>18-09-2012</a:t>
            </a:fld>
            <a:endParaRPr lang="da-DK" dirty="0"/>
          </a:p>
        </p:txBody>
      </p:sp>
      <p:sp>
        <p:nvSpPr>
          <p:cNvPr id="4"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5"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D4BF5E44-8A2E-4142-A08F-B67B33DFE6AA}" type="slidenum">
              <a:rPr lang="da-DK"/>
              <a:pPr>
                <a:defRPr/>
              </a:pPr>
              <a:t>‹#›</a:t>
            </a:fld>
            <a:endParaRPr lang="da-DK"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9961CDDE-BE02-4FDD-A1BC-A4294927D3D3}" type="datetime1">
              <a:rPr lang="da-DK"/>
              <a:pPr>
                <a:defRPr/>
              </a:pPr>
              <a:t>18-09-2012</a:t>
            </a:fld>
            <a:endParaRPr lang="da-DK" dirty="0"/>
          </a:p>
        </p:txBody>
      </p:sp>
      <p:sp>
        <p:nvSpPr>
          <p:cNvPr id="3"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7ED6F41A-3397-45DF-AF92-813699CF3CD9}" type="slidenum">
              <a:rPr lang="da-DK"/>
              <a:pPr>
                <a:defRPr/>
              </a:pPr>
              <a:t>‹#›</a:t>
            </a:fld>
            <a:endParaRPr lang="da-DK"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defRPr>
            </a:lvl1pPr>
          </a:lstStyle>
          <a:p>
            <a:r>
              <a:rPr lang="en-US" smtClean="0"/>
              <a:t>Click to edit Master title style</a:t>
            </a:r>
            <a:endParaRPr lang="da-DK" dirty="0"/>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5FDE2D2C-45DD-4E5F-B6D3-FAE36B5046AF}" type="datetime1">
              <a:rPr lang="da-DK"/>
              <a:pPr>
                <a:defRPr/>
              </a:pPr>
              <a:t>18-09-2012</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838F0870-DAEF-4C57-9606-92482EE97D92}" type="slidenum">
              <a:rPr lang="da-DK"/>
              <a:pPr>
                <a:defRPr/>
              </a:pPr>
              <a:t>‹#›</a:t>
            </a:fld>
            <a:endParaRPr lang="da-DK"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atin typeface="Arial" pitchFamily="34" charset="0"/>
              </a:defRPr>
            </a:lvl1pPr>
          </a:lstStyle>
          <a:p>
            <a:r>
              <a:rPr lang="en-US" smtClean="0"/>
              <a:t>Click to edit Master title style</a:t>
            </a:r>
            <a:endParaRPr lang="da-DK" dirty="0"/>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a-DK" noProof="0" dirty="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7E7D377F-9A0C-47C1-9718-D345C1DC8C06}" type="datetime1">
              <a:rPr lang="da-DK"/>
              <a:pPr>
                <a:defRPr/>
              </a:pPr>
              <a:t>18-09-2012</a:t>
            </a:fld>
            <a:endParaRPr lang="da-DK" dirty="0"/>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19530A44-B423-4A96-8D61-EBF1158249E8}" type="slidenum">
              <a:rPr lang="da-DK"/>
              <a:pPr>
                <a:defRPr/>
              </a:pPr>
              <a:t>‹#›</a:t>
            </a:fld>
            <a:endParaRPr lang="da-DK"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lodret titel 2"/>
          <p:cNvSpPr>
            <a:spLocks noGrp="1"/>
          </p:cNvSpPr>
          <p:nvPr>
            <p:ph type="body" orient="vert" idx="1"/>
          </p:nvPr>
        </p:nvSpPr>
        <p:spPr>
          <a:xfrm>
            <a:off x="457200" y="1600200"/>
            <a:ext cx="8229600" cy="4525963"/>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013DC07D-5A1B-475A-8538-723B38D844ED}" type="datetime1">
              <a:rPr lang="da-DK"/>
              <a:pPr>
                <a:defRPr/>
              </a:pPr>
              <a:t>18-09-2012</a:t>
            </a:fld>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0348EDB8-FB72-4280-8AE4-388D7D3D109A}" type="slidenum">
              <a:rPr lang="da-DK"/>
              <a:pPr>
                <a:defRPr/>
              </a:pPr>
              <a:t>‹#›</a:t>
            </a:fld>
            <a:endParaRPr lang="da-DK"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a:prstGeom prst="rect">
            <a:avLst/>
          </a:prstGeom>
        </p:spPr>
        <p:txBody>
          <a:bodyPr vert="eaVert"/>
          <a:lstStyle>
            <a:lvl1pPr>
              <a:defRPr>
                <a:latin typeface="Arial" pitchFamily="34" charset="0"/>
              </a:defRPr>
            </a:lvl1pPr>
          </a:lstStyle>
          <a:p>
            <a:r>
              <a:rPr lang="en-US" smtClean="0"/>
              <a:t>Click to edit Master title style</a:t>
            </a:r>
            <a:endParaRPr lang="da-DK" dirty="0"/>
          </a:p>
        </p:txBody>
      </p:sp>
      <p:sp>
        <p:nvSpPr>
          <p:cNvPr id="3" name="Pladsholder til lodret titel 2"/>
          <p:cNvSpPr>
            <a:spLocks noGrp="1"/>
          </p:cNvSpPr>
          <p:nvPr>
            <p:ph type="body" orient="vert" idx="1"/>
          </p:nvPr>
        </p:nvSpPr>
        <p:spPr>
          <a:xfrm>
            <a:off x="457200" y="274638"/>
            <a:ext cx="6019800" cy="5851525"/>
          </a:xfrm>
          <a:prstGeom prst="rect">
            <a:avLst/>
          </a:prstGeo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C7C54AA2-7B38-45A8-AEFA-B34105299B46}" type="datetime1">
              <a:rPr lang="da-DK"/>
              <a:pPr>
                <a:defRPr/>
              </a:pPr>
              <a:t>18-09-2012</a:t>
            </a:fld>
            <a:endParaRPr lang="da-DK" dirty="0"/>
          </a:p>
        </p:txBody>
      </p:sp>
      <p:sp>
        <p:nvSpPr>
          <p:cNvPr id="5"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endParaRPr lang="da-DK"/>
          </a:p>
        </p:txBody>
      </p:sp>
      <p:sp>
        <p:nvSpPr>
          <p:cNvPr id="6"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ＭＳ Ｐゴシック" pitchFamily="-97" charset="-128"/>
              </a:defRPr>
            </a:lvl1pPr>
          </a:lstStyle>
          <a:p>
            <a:pPr>
              <a:defRPr/>
            </a:pPr>
            <a:fld id="{A0908307-83D4-4637-B773-7CF986C09FE1}" type="slidenum">
              <a:rPr lang="da-DK"/>
              <a:pPr>
                <a:defRPr/>
              </a:pPr>
              <a:t>‹#›</a:t>
            </a:fld>
            <a:endParaRPr lang="da-DK"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6436" y="1524000"/>
            <a:ext cx="6631128" cy="32004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256437" y="4876800"/>
            <a:ext cx="5373499" cy="990600"/>
          </a:xfrm>
        </p:spPr>
        <p:txBody>
          <a:bodyPr lIns="91440">
            <a:normAutofit/>
          </a:bodyPr>
          <a:lstStyle>
            <a:lvl1pPr marL="0" indent="0" algn="l">
              <a:spcBef>
                <a:spcPts val="0"/>
              </a:spcBef>
              <a:buNone/>
              <a:defRPr sz="2000" cap="all" spc="250" baseline="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tekst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Pladsholder til indhold 3"/>
          <p:cNvSpPr>
            <a:spLocks noGrp="1"/>
          </p:cNvSpPr>
          <p:nvPr>
            <p:ph sz="half" idx="2"/>
          </p:nvPr>
        </p:nvSpPr>
        <p:spPr>
          <a:xfrm>
            <a:off x="457200" y="2174875"/>
            <a:ext cx="4040188"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5" name="Pladsholder til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dsholder til indhold 5"/>
          <p:cNvSpPr>
            <a:spLocks noGrp="1"/>
          </p:cNvSpPr>
          <p:nvPr>
            <p:ph sz="quarter" idx="4"/>
          </p:nvPr>
        </p:nvSpPr>
        <p:spPr>
          <a:xfrm>
            <a:off x="4645025" y="2174875"/>
            <a:ext cx="4041775" cy="3951288"/>
          </a:xfrm>
          <a:prstGeom prst="rect">
            <a:avLst/>
          </a:prstGeom>
        </p:spPr>
        <p:txBody>
          <a:bodyPr/>
          <a:lstStyle>
            <a:lvl1pPr>
              <a:defRPr sz="2400">
                <a:latin typeface="Arial" pitchFamily="34" charset="0"/>
              </a:defRPr>
            </a:lvl1pPr>
            <a:lvl2pPr>
              <a:defRPr sz="2000">
                <a:latin typeface="Arial" pitchFamily="34" charset="0"/>
              </a:defRPr>
            </a:lvl2pPr>
            <a:lvl3pPr>
              <a:defRPr sz="1800">
                <a:latin typeface="Arial" pitchFamily="34" charset="0"/>
              </a:defRPr>
            </a:lvl3pPr>
            <a:lvl4pPr>
              <a:defRPr sz="1600">
                <a:latin typeface="Arial" pitchFamily="34" charset="0"/>
              </a:defRPr>
            </a:lvl4pPr>
            <a:lvl5pPr>
              <a:defRPr sz="1600">
                <a:latin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7"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EEE2643A-85B3-488B-A442-027285BB5102}" type="datetime1">
              <a:rPr lang="da-DK"/>
              <a:pPr>
                <a:defRPr/>
              </a:pPr>
              <a:t>18-09-2012</a:t>
            </a:fld>
            <a:endParaRPr lang="da-DK"/>
          </a:p>
        </p:txBody>
      </p:sp>
      <p:sp>
        <p:nvSpPr>
          <p:cNvPr id="8"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endParaRPr lang="en-CA"/>
          </a:p>
        </p:txBody>
      </p:sp>
      <p:sp>
        <p:nvSpPr>
          <p:cNvPr id="9"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fld id="{2A6B0166-73E5-40D9-829D-9A24A415CE53}" type="slidenum">
              <a:rPr lang="en-CA" smtClean="0"/>
              <a:pPr/>
              <a:t>‹#›</a:t>
            </a:fld>
            <a:endParaRPr lang="en-C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54BD91D-8604-4135-887B-8399B3418CD2}" type="datetimeFigureOut">
              <a:rPr lang="en-CA" smtClean="0"/>
              <a:pPr/>
              <a:t>18/09/2012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8678A97-E04A-4F72-B2F3-D683816EF0B3}" type="slidenum">
              <a:rPr lang="en-CA" smtClean="0"/>
              <a:pPr/>
              <a:t>‹#›</a:t>
            </a:fld>
            <a:endParaRPr lang="en-CA"/>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0613" y="3429000"/>
            <a:ext cx="7202776" cy="2286000"/>
          </a:xfrm>
        </p:spPr>
        <p:txBody>
          <a:bodyPr anchor="b">
            <a:normAutofit/>
          </a:bodyPr>
          <a:lstStyle>
            <a:lvl1pPr algn="l">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970612" y="685800"/>
            <a:ext cx="5659324" cy="1066800"/>
          </a:xfrm>
        </p:spPr>
        <p:txBody>
          <a:bodyPr lIns="91440" anchor="t"/>
          <a:lstStyle>
            <a:lvl1pPr marL="0" indent="0">
              <a:spcBef>
                <a:spcPts val="0"/>
              </a:spcBef>
              <a:buNone/>
              <a:defRPr sz="2000" cap="all" spc="25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4BD91D-8604-4135-887B-8399B3418CD2}" type="datetimeFigureOut">
              <a:rPr lang="en-CA" smtClean="0"/>
              <a:pPr/>
              <a:t>18/09/2012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8678A97-E04A-4F72-B2F3-D683816EF0B3}" type="slidenum">
              <a:rPr lang="en-CA" smtClean="0"/>
              <a:pPr/>
              <a:t>‹#›</a:t>
            </a:fld>
            <a:endParaRPr lang="en-CA"/>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70613" y="1828800"/>
            <a:ext cx="3487057"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86329" y="1828801"/>
            <a:ext cx="3487060"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54BD91D-8604-4135-887B-8399B3418CD2}" type="datetimeFigureOut">
              <a:rPr lang="en-CA" smtClean="0"/>
              <a:pPr/>
              <a:t>18/09/2012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8678A97-E04A-4F72-B2F3-D683816EF0B3}" type="slidenum">
              <a:rPr lang="en-CA" smtClean="0"/>
              <a:pPr/>
              <a:t>‹#›</a:t>
            </a:fld>
            <a:endParaRPr lang="en-CA"/>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0612" y="1676400"/>
            <a:ext cx="3485690"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70613" y="2438400"/>
            <a:ext cx="3487057"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86330" y="1676400"/>
            <a:ext cx="3487059"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86330" y="2438400"/>
            <a:ext cx="3487059"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654BD91D-8604-4135-887B-8399B3418CD2}" type="datetimeFigureOut">
              <a:rPr lang="en-CA" smtClean="0"/>
              <a:pPr/>
              <a:t>18/09/2012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8678A97-E04A-4F72-B2F3-D683816EF0B3}" type="slidenum">
              <a:rPr lang="en-CA" smtClean="0"/>
              <a:pPr/>
              <a:t>‹#›</a:t>
            </a:fld>
            <a:endParaRPr lang="en-CA"/>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54BD91D-8604-4135-887B-8399B3418CD2}" type="datetimeFigureOut">
              <a:rPr lang="en-CA" smtClean="0"/>
              <a:pPr/>
              <a:t>18/09/2012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8678A97-E04A-4F72-B2F3-D683816EF0B3}" type="slidenum">
              <a:rPr lang="en-CA" smtClean="0"/>
              <a:pPr/>
              <a:t>‹#›</a:t>
            </a:fld>
            <a:endParaRPr lang="en-CA"/>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BD91D-8604-4135-887B-8399B3418CD2}" type="datetimeFigureOut">
              <a:rPr lang="en-CA" smtClean="0"/>
              <a:pPr/>
              <a:t>18/09/2012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8678A97-E04A-4F72-B2F3-D683816EF0B3}" type="slidenum">
              <a:rPr lang="en-CA" smtClean="0"/>
              <a:pPr/>
              <a:t>‹#›</a:t>
            </a:fld>
            <a:endParaRPr lang="en-CA"/>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456128" y="0"/>
            <a:ext cx="3663626"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524726" y="0"/>
            <a:ext cx="3526431"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970612" y="685800"/>
            <a:ext cx="2686750" cy="38862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4572000" y="685800"/>
            <a:ext cx="4114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70612" y="4724400"/>
            <a:ext cx="268675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4BD91D-8604-4135-887B-8399B3418CD2}" type="datetimeFigureOut">
              <a:rPr lang="en-CA" smtClean="0"/>
              <a:pPr/>
              <a:t>18/09/2012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8678A97-E04A-4F72-B2F3-D683816EF0B3}" type="slidenum">
              <a:rPr lang="en-CA" smtClean="0"/>
              <a:pPr/>
              <a:t>‹#›</a:t>
            </a:fld>
            <a:endParaRPr lang="en-CA"/>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456128" y="0"/>
            <a:ext cx="3663626"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3" name="Rectangle 12"/>
          <p:cNvSpPr/>
          <p:nvPr/>
        </p:nvSpPr>
        <p:spPr>
          <a:xfrm>
            <a:off x="524726" y="0"/>
            <a:ext cx="3526431"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970612" y="685800"/>
            <a:ext cx="2686750" cy="3886200"/>
          </a:xfrm>
        </p:spPr>
        <p:txBody>
          <a:bodyPr anchor="b">
            <a:noAutofit/>
          </a:bodyPr>
          <a:lstStyle>
            <a:lvl1pPr algn="l">
              <a:defRPr sz="4000" b="0"/>
            </a:lvl1pPr>
          </a:lstStyle>
          <a:p>
            <a:r>
              <a:rPr lang="en-US" smtClean="0"/>
              <a:t>Click to edit Master title style</a:t>
            </a:r>
            <a:endParaRPr/>
          </a:p>
        </p:txBody>
      </p:sp>
      <p:sp>
        <p:nvSpPr>
          <p:cNvPr id="3" name="Picture Placeholder 2"/>
          <p:cNvSpPr>
            <a:spLocks noGrp="1"/>
          </p:cNvSpPr>
          <p:nvPr>
            <p:ph type="pic" idx="1"/>
          </p:nvPr>
        </p:nvSpPr>
        <p:spPr>
          <a:xfrm>
            <a:off x="4572000" y="685800"/>
            <a:ext cx="4115872"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970612" y="4724400"/>
            <a:ext cx="268675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4BD91D-8604-4135-887B-8399B3418CD2}" type="datetimeFigureOut">
              <a:rPr lang="en-CA" smtClean="0"/>
              <a:pPr/>
              <a:t>18/09/2012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8678A97-E04A-4F72-B2F3-D683816EF0B3}" type="slidenum">
              <a:rPr lang="en-CA" smtClean="0"/>
              <a:pPr/>
              <a:t>‹#›</a:t>
            </a:fld>
            <a:endParaRPr lang="en-CA"/>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10" name="Rectangle 9"/>
          <p:cNvSpPr/>
          <p:nvPr/>
        </p:nvSpPr>
        <p:spPr>
          <a:xfrm>
            <a:off x="4046082" y="0"/>
            <a:ext cx="5097917"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4114680" y="0"/>
            <a:ext cx="5029319" cy="6858000"/>
          </a:xfrm>
          <a:prstGeom prst="rect">
            <a:avLst/>
          </a:prstGeom>
          <a:solidFill>
            <a:schemeClr val="bg2">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456128" y="685800"/>
            <a:ext cx="3201234" cy="3886200"/>
          </a:xfrm>
        </p:spPr>
        <p:txBody>
          <a:bodyPr anchor="b">
            <a:noAutofit/>
          </a:bodyPr>
          <a:lstStyle>
            <a:lvl1pPr algn="l">
              <a:defRPr sz="4000" b="0"/>
            </a:lvl1pPr>
          </a:lstStyle>
          <a:p>
            <a:r>
              <a:rPr lang="en-US" smtClean="0"/>
              <a:t>Click to edit Master title style</a:t>
            </a:r>
            <a:endParaRPr/>
          </a:p>
        </p:txBody>
      </p:sp>
      <p:sp>
        <p:nvSpPr>
          <p:cNvPr id="3" name="Picture Placeholder 2"/>
          <p:cNvSpPr>
            <a:spLocks noGrp="1"/>
          </p:cNvSpPr>
          <p:nvPr>
            <p:ph type="pic" idx="1"/>
          </p:nvPr>
        </p:nvSpPr>
        <p:spPr>
          <a:xfrm>
            <a:off x="4572000" y="685800"/>
            <a:ext cx="4115872"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6128" y="4724400"/>
            <a:ext cx="3201234" cy="14478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4BD91D-8604-4135-887B-8399B3418CD2}" type="datetimeFigureOut">
              <a:rPr lang="en-CA" smtClean="0"/>
              <a:pPr/>
              <a:t>18/09/2012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8678A97-E04A-4F72-B2F3-D683816EF0B3}" type="slidenum">
              <a:rPr lang="en-CA" smtClean="0"/>
              <a:pPr/>
              <a:t>‹#›</a:t>
            </a:fld>
            <a:endParaRPr lang="en-CA"/>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54BD91D-8604-4135-887B-8399B3418CD2}" type="datetimeFigureOut">
              <a:rPr lang="en-CA" smtClean="0"/>
              <a:pPr/>
              <a:t>18/09/2012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8678A97-E04A-4F72-B2F3-D683816EF0B3}" type="slidenum">
              <a:rPr lang="en-CA" smtClean="0"/>
              <a:pPr/>
              <a:t>‹#›</a:t>
            </a:fld>
            <a:endParaRPr lang="en-CA"/>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atin typeface="Arial" pitchFamily="34" charset="0"/>
              </a:defRPr>
            </a:lvl1pPr>
          </a:lstStyle>
          <a:p>
            <a:r>
              <a:rPr lang="en-US" smtClean="0"/>
              <a:t>Click to edit Master title style</a:t>
            </a:r>
            <a:endParaRPr lang="da-DK" dirty="0"/>
          </a:p>
        </p:txBody>
      </p:sp>
      <p:sp>
        <p:nvSpPr>
          <p:cNvPr id="3"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C3E296A5-4FE0-4558-AF36-CE4719A374D5}" type="datetime1">
              <a:rPr lang="da-DK"/>
              <a:pPr>
                <a:defRPr/>
              </a:pPr>
              <a:t>18-09-2012</a:t>
            </a:fld>
            <a:endParaRPr lang="da-DK"/>
          </a:p>
        </p:txBody>
      </p:sp>
      <p:sp>
        <p:nvSpPr>
          <p:cNvPr id="4"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endParaRPr lang="en-CA"/>
          </a:p>
        </p:txBody>
      </p:sp>
      <p:sp>
        <p:nvSpPr>
          <p:cNvPr id="5"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fld id="{2A6B0166-73E5-40D9-829D-9A24A415CE53}" type="slidenum">
              <a:rPr lang="en-CA" smtClean="0"/>
              <a:pPr/>
              <a:t>‹#›</a:t>
            </a:fld>
            <a:endParaRPr lang="en-C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58750" y="685801"/>
            <a:ext cx="914639"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70613" y="685800"/>
            <a:ext cx="6116642" cy="5486400"/>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54BD91D-8604-4135-887B-8399B3418CD2}" type="datetimeFigureOut">
              <a:rPr lang="en-CA" smtClean="0"/>
              <a:pPr/>
              <a:t>18/09/2012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8678A97-E04A-4F72-B2F3-D683816EF0B3}" type="slidenum">
              <a:rPr lang="en-CA" smtClean="0"/>
              <a:pPr/>
              <a:t>‹#›</a:t>
            </a:fld>
            <a:endParaRPr lang="en-CA"/>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6D43378A-0042-4AF6-8C19-950CD23B04AB}" type="datetime1">
              <a:rPr lang="da-DK"/>
              <a:pPr>
                <a:defRPr/>
              </a:pPr>
              <a:t>18-09-2012</a:t>
            </a:fld>
            <a:endParaRPr lang="da-DK"/>
          </a:p>
        </p:txBody>
      </p:sp>
      <p:sp>
        <p:nvSpPr>
          <p:cNvPr id="3"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endParaRPr lang="en-CA"/>
          </a:p>
        </p:txBody>
      </p:sp>
      <p:sp>
        <p:nvSpPr>
          <p:cNvPr id="4"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fld id="{2A6B0166-73E5-40D9-829D-9A24A415CE53}"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defRPr>
            </a:lvl1pPr>
          </a:lstStyle>
          <a:p>
            <a:r>
              <a:rPr lang="en-US" smtClean="0"/>
              <a:t>Click to edit Master title style</a:t>
            </a:r>
            <a:endParaRPr lang="da-DK" dirty="0"/>
          </a:p>
        </p:txBody>
      </p:sp>
      <p:sp>
        <p:nvSpPr>
          <p:cNvPr id="3" name="Pladsholder til indhold 2"/>
          <p:cNvSpPr>
            <a:spLocks noGrp="1"/>
          </p:cNvSpPr>
          <p:nvPr>
            <p:ph idx="1"/>
          </p:nvPr>
        </p:nvSpPr>
        <p:spPr>
          <a:xfrm>
            <a:off x="3575050" y="273050"/>
            <a:ext cx="5111750" cy="5853113"/>
          </a:xfrm>
          <a:prstGeom prst="rect">
            <a:avLst/>
          </a:prstGeom>
        </p:spPr>
        <p:txBody>
          <a:bodyPr/>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dirty="0"/>
          </a:p>
        </p:txBody>
      </p:sp>
      <p:sp>
        <p:nvSpPr>
          <p:cNvPr id="4" name="Pladsholder til tekst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9C5A3271-3E88-41A0-BDA6-D56194849FF1}" type="datetime1">
              <a:rPr lang="da-DK"/>
              <a:pPr>
                <a:defRPr/>
              </a:pPr>
              <a:t>18-09-2012</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endParaRPr lang="en-CA"/>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fld id="{2A6B0166-73E5-40D9-829D-9A24A415CE53}"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atin typeface="Arial" pitchFamily="34" charset="0"/>
              </a:defRPr>
            </a:lvl1pPr>
          </a:lstStyle>
          <a:p>
            <a:r>
              <a:rPr lang="en-US" smtClean="0"/>
              <a:t>Click to edit Master title style</a:t>
            </a:r>
            <a:endParaRPr lang="da-DK" dirty="0"/>
          </a:p>
        </p:txBody>
      </p:sp>
      <p:sp>
        <p:nvSpPr>
          <p:cNvPr id="3" name="Pladsholder til billede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a-DK" noProof="0" dirty="0"/>
          </a:p>
        </p:txBody>
      </p:sp>
      <p:sp>
        <p:nvSpPr>
          <p:cNvPr id="4" name="Pladsholder til tekst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ladsholder til dato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pPr>
              <a:defRPr/>
            </a:pPr>
            <a:fld id="{BB011C4B-5C51-4D2C-B610-AAAC9A203B2A}" type="datetime1">
              <a:rPr lang="da-DK"/>
              <a:pPr>
                <a:defRPr/>
              </a:pPr>
              <a:t>18-09-2012</a:t>
            </a:fld>
            <a:endParaRPr lang="da-DK"/>
          </a:p>
        </p:txBody>
      </p:sp>
      <p:sp>
        <p:nvSpPr>
          <p:cNvPr id="6" name="Pladsholder til sidefod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endParaRPr lang="en-CA"/>
          </a:p>
        </p:txBody>
      </p:sp>
      <p:sp>
        <p:nvSpPr>
          <p:cNvPr id="7" name="Pladsholder til diasnumm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97" charset="-128"/>
              </a:defRPr>
            </a:lvl1pPr>
          </a:lstStyle>
          <a:p>
            <a:fld id="{2A6B0166-73E5-40D9-829D-9A24A415CE53}"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Lst>
  <p:transition spd="med">
    <p:fade/>
  </p:transition>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Arial Narrow"/>
          <a:ea typeface="ＭＳ Ｐゴシック" pitchFamily="-97" charset="-128"/>
          <a:cs typeface="+mj-cs"/>
        </a:defRPr>
      </a:lvl1pPr>
      <a:lvl2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2pPr>
      <a:lvl3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3pPr>
      <a:lvl4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4pPr>
      <a:lvl5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5pPr>
      <a:lvl6pPr marL="457200" algn="ctr" defTabSz="457200" rtl="0" eaLnBrk="1" fontAlgn="base" hangingPunct="1">
        <a:spcBef>
          <a:spcPct val="0"/>
        </a:spcBef>
        <a:spcAft>
          <a:spcPct val="0"/>
        </a:spcAft>
        <a:defRPr sz="4400">
          <a:solidFill>
            <a:schemeClr val="tx1"/>
          </a:solidFill>
          <a:latin typeface="Arial Narrow" pitchFamily="-97" charset="0"/>
        </a:defRPr>
      </a:lvl6pPr>
      <a:lvl7pPr marL="914400" algn="ctr" defTabSz="457200" rtl="0" eaLnBrk="1" fontAlgn="base" hangingPunct="1">
        <a:spcBef>
          <a:spcPct val="0"/>
        </a:spcBef>
        <a:spcAft>
          <a:spcPct val="0"/>
        </a:spcAft>
        <a:defRPr sz="4400">
          <a:solidFill>
            <a:schemeClr val="tx1"/>
          </a:solidFill>
          <a:latin typeface="Arial Narrow" pitchFamily="-97" charset="0"/>
        </a:defRPr>
      </a:lvl7pPr>
      <a:lvl8pPr marL="1371600" algn="ctr" defTabSz="457200" rtl="0" eaLnBrk="1" fontAlgn="base" hangingPunct="1">
        <a:spcBef>
          <a:spcPct val="0"/>
        </a:spcBef>
        <a:spcAft>
          <a:spcPct val="0"/>
        </a:spcAft>
        <a:defRPr sz="4400">
          <a:solidFill>
            <a:schemeClr val="tx1"/>
          </a:solidFill>
          <a:latin typeface="Arial Narrow" pitchFamily="-97" charset="0"/>
        </a:defRPr>
      </a:lvl8pPr>
      <a:lvl9pPr marL="1828800" algn="ctr" defTabSz="457200" rtl="0" eaLnBrk="1" fontAlgn="base" hangingPunct="1">
        <a:spcBef>
          <a:spcPct val="0"/>
        </a:spcBef>
        <a:spcAft>
          <a:spcPct val="0"/>
        </a:spcAft>
        <a:defRPr sz="4400">
          <a:solidFill>
            <a:schemeClr val="tx1"/>
          </a:solidFill>
          <a:latin typeface="Arial Narrow" pitchFamily="-97"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Narrow"/>
          <a:ea typeface="ＭＳ Ｐゴシック" pitchFamily="-97"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Narrow"/>
          <a:ea typeface="ＭＳ Ｐゴシック" pitchFamily="-97"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Narrow"/>
          <a:ea typeface="ＭＳ Ｐゴシック" pitchFamily="-97"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ctr" defTabSz="457200" rtl="0" eaLnBrk="1" fontAlgn="base" hangingPunct="1">
        <a:spcBef>
          <a:spcPct val="0"/>
        </a:spcBef>
        <a:spcAft>
          <a:spcPct val="0"/>
        </a:spcAft>
        <a:defRPr sz="4400" kern="1200">
          <a:solidFill>
            <a:schemeClr val="tx1"/>
          </a:solidFill>
          <a:latin typeface="Arial Narrow"/>
          <a:ea typeface="ＭＳ Ｐゴシック" pitchFamily="-97" charset="-128"/>
          <a:cs typeface="+mj-cs"/>
        </a:defRPr>
      </a:lvl1pPr>
      <a:lvl2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2pPr>
      <a:lvl3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3pPr>
      <a:lvl4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4pPr>
      <a:lvl5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5pPr>
      <a:lvl6pPr marL="457200" algn="ctr" defTabSz="457200" rtl="0" eaLnBrk="1" fontAlgn="base" hangingPunct="1">
        <a:spcBef>
          <a:spcPct val="0"/>
        </a:spcBef>
        <a:spcAft>
          <a:spcPct val="0"/>
        </a:spcAft>
        <a:defRPr sz="4400">
          <a:solidFill>
            <a:schemeClr val="tx1"/>
          </a:solidFill>
          <a:latin typeface="Arial Narrow" pitchFamily="-97" charset="0"/>
        </a:defRPr>
      </a:lvl6pPr>
      <a:lvl7pPr marL="914400" algn="ctr" defTabSz="457200" rtl="0" eaLnBrk="1" fontAlgn="base" hangingPunct="1">
        <a:spcBef>
          <a:spcPct val="0"/>
        </a:spcBef>
        <a:spcAft>
          <a:spcPct val="0"/>
        </a:spcAft>
        <a:defRPr sz="4400">
          <a:solidFill>
            <a:schemeClr val="tx1"/>
          </a:solidFill>
          <a:latin typeface="Arial Narrow" pitchFamily="-97" charset="0"/>
        </a:defRPr>
      </a:lvl7pPr>
      <a:lvl8pPr marL="1371600" algn="ctr" defTabSz="457200" rtl="0" eaLnBrk="1" fontAlgn="base" hangingPunct="1">
        <a:spcBef>
          <a:spcPct val="0"/>
        </a:spcBef>
        <a:spcAft>
          <a:spcPct val="0"/>
        </a:spcAft>
        <a:defRPr sz="4400">
          <a:solidFill>
            <a:schemeClr val="tx1"/>
          </a:solidFill>
          <a:latin typeface="Arial Narrow" pitchFamily="-97" charset="0"/>
        </a:defRPr>
      </a:lvl8pPr>
      <a:lvl9pPr marL="1828800" algn="ctr" defTabSz="457200" rtl="0" eaLnBrk="1" fontAlgn="base" hangingPunct="1">
        <a:spcBef>
          <a:spcPct val="0"/>
        </a:spcBef>
        <a:spcAft>
          <a:spcPct val="0"/>
        </a:spcAft>
        <a:defRPr sz="4400">
          <a:solidFill>
            <a:schemeClr val="tx1"/>
          </a:solidFill>
          <a:latin typeface="Arial Narrow" pitchFamily="-97"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Narrow"/>
          <a:ea typeface="ＭＳ Ｐゴシック" pitchFamily="-97"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Narrow"/>
          <a:ea typeface="ＭＳ Ｐゴシック" pitchFamily="-97"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Narrow"/>
          <a:ea typeface="ＭＳ Ｐゴシック" pitchFamily="-97"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Lst>
  <p:transition spd="med">
    <p:fade/>
  </p:transition>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Arial Narrow"/>
          <a:ea typeface="ＭＳ Ｐゴシック" pitchFamily="-97" charset="-128"/>
          <a:cs typeface="+mj-cs"/>
        </a:defRPr>
      </a:lvl1pPr>
      <a:lvl2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2pPr>
      <a:lvl3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3pPr>
      <a:lvl4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4pPr>
      <a:lvl5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5pPr>
      <a:lvl6pPr marL="457200" algn="ctr" defTabSz="457200" rtl="0" eaLnBrk="1" fontAlgn="base" hangingPunct="1">
        <a:spcBef>
          <a:spcPct val="0"/>
        </a:spcBef>
        <a:spcAft>
          <a:spcPct val="0"/>
        </a:spcAft>
        <a:defRPr sz="4400">
          <a:solidFill>
            <a:schemeClr val="tx1"/>
          </a:solidFill>
          <a:latin typeface="Arial Narrow" pitchFamily="-97" charset="0"/>
        </a:defRPr>
      </a:lvl6pPr>
      <a:lvl7pPr marL="914400" algn="ctr" defTabSz="457200" rtl="0" eaLnBrk="1" fontAlgn="base" hangingPunct="1">
        <a:spcBef>
          <a:spcPct val="0"/>
        </a:spcBef>
        <a:spcAft>
          <a:spcPct val="0"/>
        </a:spcAft>
        <a:defRPr sz="4400">
          <a:solidFill>
            <a:schemeClr val="tx1"/>
          </a:solidFill>
          <a:latin typeface="Arial Narrow" pitchFamily="-97" charset="0"/>
        </a:defRPr>
      </a:lvl7pPr>
      <a:lvl8pPr marL="1371600" algn="ctr" defTabSz="457200" rtl="0" eaLnBrk="1" fontAlgn="base" hangingPunct="1">
        <a:spcBef>
          <a:spcPct val="0"/>
        </a:spcBef>
        <a:spcAft>
          <a:spcPct val="0"/>
        </a:spcAft>
        <a:defRPr sz="4400">
          <a:solidFill>
            <a:schemeClr val="tx1"/>
          </a:solidFill>
          <a:latin typeface="Arial Narrow" pitchFamily="-97" charset="0"/>
        </a:defRPr>
      </a:lvl8pPr>
      <a:lvl9pPr marL="1828800" algn="ctr" defTabSz="457200" rtl="0" eaLnBrk="1" fontAlgn="base" hangingPunct="1">
        <a:spcBef>
          <a:spcPct val="0"/>
        </a:spcBef>
        <a:spcAft>
          <a:spcPct val="0"/>
        </a:spcAft>
        <a:defRPr sz="4400">
          <a:solidFill>
            <a:schemeClr val="tx1"/>
          </a:solidFill>
          <a:latin typeface="Arial Narrow" pitchFamily="-97"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Narrow"/>
          <a:ea typeface="ＭＳ Ｐゴシック" pitchFamily="-97"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Narrow"/>
          <a:ea typeface="ＭＳ Ｐゴシック" pitchFamily="-97"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Narrow"/>
          <a:ea typeface="ＭＳ Ｐゴシック" pitchFamily="-97"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ctr" defTabSz="457200" rtl="0" eaLnBrk="1" fontAlgn="base" hangingPunct="1">
        <a:spcBef>
          <a:spcPct val="0"/>
        </a:spcBef>
        <a:spcAft>
          <a:spcPct val="0"/>
        </a:spcAft>
        <a:defRPr sz="4400" kern="1200">
          <a:solidFill>
            <a:schemeClr val="tx1"/>
          </a:solidFill>
          <a:latin typeface="Arial Narrow"/>
          <a:ea typeface="ＭＳ Ｐゴシック" pitchFamily="-97" charset="-128"/>
          <a:cs typeface="+mj-cs"/>
        </a:defRPr>
      </a:lvl1pPr>
      <a:lvl2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2pPr>
      <a:lvl3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3pPr>
      <a:lvl4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4pPr>
      <a:lvl5pPr algn="ctr" defTabSz="457200" rtl="0" eaLnBrk="1" fontAlgn="base" hangingPunct="1">
        <a:spcBef>
          <a:spcPct val="0"/>
        </a:spcBef>
        <a:spcAft>
          <a:spcPct val="0"/>
        </a:spcAft>
        <a:defRPr sz="4400">
          <a:solidFill>
            <a:schemeClr val="tx1"/>
          </a:solidFill>
          <a:latin typeface="Arial Narrow" pitchFamily="-97" charset="0"/>
          <a:ea typeface="ＭＳ Ｐゴシック" pitchFamily="-97" charset="-128"/>
        </a:defRPr>
      </a:lvl5pPr>
      <a:lvl6pPr marL="457200" algn="ctr" defTabSz="457200" rtl="0" eaLnBrk="1" fontAlgn="base" hangingPunct="1">
        <a:spcBef>
          <a:spcPct val="0"/>
        </a:spcBef>
        <a:spcAft>
          <a:spcPct val="0"/>
        </a:spcAft>
        <a:defRPr sz="4400">
          <a:solidFill>
            <a:schemeClr val="tx1"/>
          </a:solidFill>
          <a:latin typeface="Arial Narrow" pitchFamily="-97" charset="0"/>
        </a:defRPr>
      </a:lvl6pPr>
      <a:lvl7pPr marL="914400" algn="ctr" defTabSz="457200" rtl="0" eaLnBrk="1" fontAlgn="base" hangingPunct="1">
        <a:spcBef>
          <a:spcPct val="0"/>
        </a:spcBef>
        <a:spcAft>
          <a:spcPct val="0"/>
        </a:spcAft>
        <a:defRPr sz="4400">
          <a:solidFill>
            <a:schemeClr val="tx1"/>
          </a:solidFill>
          <a:latin typeface="Arial Narrow" pitchFamily="-97" charset="0"/>
        </a:defRPr>
      </a:lvl7pPr>
      <a:lvl8pPr marL="1371600" algn="ctr" defTabSz="457200" rtl="0" eaLnBrk="1" fontAlgn="base" hangingPunct="1">
        <a:spcBef>
          <a:spcPct val="0"/>
        </a:spcBef>
        <a:spcAft>
          <a:spcPct val="0"/>
        </a:spcAft>
        <a:defRPr sz="4400">
          <a:solidFill>
            <a:schemeClr val="tx1"/>
          </a:solidFill>
          <a:latin typeface="Arial Narrow" pitchFamily="-97" charset="0"/>
        </a:defRPr>
      </a:lvl8pPr>
      <a:lvl9pPr marL="1828800" algn="ctr" defTabSz="457200" rtl="0" eaLnBrk="1" fontAlgn="base" hangingPunct="1">
        <a:spcBef>
          <a:spcPct val="0"/>
        </a:spcBef>
        <a:spcAft>
          <a:spcPct val="0"/>
        </a:spcAft>
        <a:defRPr sz="4400">
          <a:solidFill>
            <a:schemeClr val="tx1"/>
          </a:solidFill>
          <a:latin typeface="Arial Narrow" pitchFamily="-97"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Arial Narrow"/>
          <a:ea typeface="ＭＳ Ｐゴシック" pitchFamily="-97"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Narrow"/>
          <a:ea typeface="ＭＳ Ｐゴシック" pitchFamily="-97"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Narrow"/>
          <a:ea typeface="ＭＳ Ｐゴシック" pitchFamily="-97"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Narrow"/>
          <a:ea typeface="ＭＳ Ｐゴシック" pitchFamily="-9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0612" y="381000"/>
            <a:ext cx="7202776"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970613" y="1828800"/>
            <a:ext cx="72027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001122" y="6400801"/>
            <a:ext cx="9903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en-US"/>
              <a:pPr/>
              <a:t>9/18/2012</a:t>
            </a:fld>
            <a:endParaRPr/>
          </a:p>
        </p:txBody>
      </p:sp>
      <p:sp>
        <p:nvSpPr>
          <p:cNvPr id="5" name="Footer Placeholder 4"/>
          <p:cNvSpPr>
            <a:spLocks noGrp="1"/>
          </p:cNvSpPr>
          <p:nvPr>
            <p:ph type="ftr" sz="quarter" idx="3"/>
          </p:nvPr>
        </p:nvSpPr>
        <p:spPr>
          <a:xfrm>
            <a:off x="970613" y="6400801"/>
            <a:ext cx="4744685" cy="276226"/>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7258749" y="6400801"/>
            <a:ext cx="914640"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99542E4-2CCF-42F6-9D92-ED568035133D}" type="slidenum">
              <a:rPr/>
              <a:pPr/>
              <a:t>‹#›</a:t>
            </a:fld>
            <a:endParaRPr/>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5.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youtube.com/watch?v=YL_6OMPywnQ" TargetMode="External"/><Relationship Id="rId1" Type="http://schemas.openxmlformats.org/officeDocument/2006/relationships/slideLayout" Target="../slideLayouts/slideLayout55.xm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55.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5.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55.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55.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55.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55.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55.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55.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5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0.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0.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0.xml"/></Relationships>
</file>

<file path=ppt/slides/_rels/slide5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0.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5.xml"/><Relationship Id="rId1" Type="http://schemas.openxmlformats.org/officeDocument/2006/relationships/slideLayout" Target="../slideLayouts/slideLayout5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5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55.xml"/><Relationship Id="rId5" Type="http://schemas.openxmlformats.org/officeDocument/2006/relationships/image" Target="../media/image50.jpeg"/><Relationship Id="rId4" Type="http://schemas.openxmlformats.org/officeDocument/2006/relationships/image" Target="../media/image49.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2.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7" name="Rectangle 6"/>
          <p:cNvSpPr/>
          <p:nvPr/>
        </p:nvSpPr>
        <p:spPr>
          <a:xfrm>
            <a:off x="0" y="2132856"/>
            <a:ext cx="9144000" cy="1152128"/>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ctrTitle"/>
          </p:nvPr>
        </p:nvSpPr>
        <p:spPr>
          <a:xfrm>
            <a:off x="0" y="2348880"/>
            <a:ext cx="9144000" cy="1470025"/>
          </a:xfrm>
        </p:spPr>
        <p:txBody>
          <a:bodyPr>
            <a:normAutofit fontScale="90000"/>
          </a:bodyPr>
          <a:lstStyle/>
          <a:p>
            <a:pPr algn="ctr"/>
            <a:r>
              <a:rPr lang="en-CA" sz="8000" dirty="0" smtClean="0">
                <a:solidFill>
                  <a:schemeClr val="bg1"/>
                </a:solidFill>
                <a:latin typeface="Arial Black" pitchFamily="34" charset="0"/>
              </a:rPr>
              <a:t>AMPUTATIONS</a:t>
            </a:r>
            <a:r>
              <a:rPr lang="en-CA" dirty="0">
                <a:latin typeface="Arial Black" pitchFamily="34" charset="0"/>
              </a:rPr>
              <a:t/>
            </a:r>
            <a:br>
              <a:rPr lang="en-CA" dirty="0">
                <a:latin typeface="Arial Black" pitchFamily="34" charset="0"/>
              </a:rPr>
            </a:br>
            <a:endParaRPr lang="en-CA" dirty="0">
              <a:latin typeface="Arial Black" pitchFamily="34" charset="0"/>
            </a:endParaRPr>
          </a:p>
        </p:txBody>
      </p:sp>
      <p:sp>
        <p:nvSpPr>
          <p:cNvPr id="3" name="Subtitle 2"/>
          <p:cNvSpPr>
            <a:spLocks noGrp="1"/>
          </p:cNvSpPr>
          <p:nvPr>
            <p:ph type="subTitle" idx="1"/>
          </p:nvPr>
        </p:nvSpPr>
        <p:spPr>
          <a:xfrm>
            <a:off x="0" y="6237312"/>
            <a:ext cx="9144000" cy="620688"/>
          </a:xfrm>
        </p:spPr>
        <p:txBody>
          <a:bodyPr>
            <a:normAutofit/>
          </a:bodyPr>
          <a:lstStyle/>
          <a:p>
            <a:pPr algn="ctr"/>
            <a:r>
              <a:rPr lang="en-CA" sz="1800" dirty="0" smtClean="0">
                <a:solidFill>
                  <a:schemeClr val="bg1"/>
                </a:solidFill>
                <a:latin typeface="+mj-lt"/>
              </a:rPr>
              <a:t>Jackie Brown &amp; Shaylynn MacLeod</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064896" cy="759296"/>
          </a:xfrm>
        </p:spPr>
        <p:txBody>
          <a:bodyPr/>
          <a:lstStyle/>
          <a:p>
            <a:pPr algn="ctr"/>
            <a:r>
              <a:rPr lang="en-US" sz="4800" dirty="0" smtClean="0">
                <a:latin typeface="Arial Black" pitchFamily="34" charset="0"/>
              </a:rPr>
              <a:t>Prevention</a:t>
            </a:r>
            <a:endParaRPr lang="en-US" sz="4800" dirty="0">
              <a:latin typeface="Arial Black" pitchFamily="34" charset="0"/>
            </a:endParaRPr>
          </a:p>
        </p:txBody>
      </p:sp>
      <p:sp>
        <p:nvSpPr>
          <p:cNvPr id="3" name="Content Placeholder 2"/>
          <p:cNvSpPr>
            <a:spLocks noGrp="1"/>
          </p:cNvSpPr>
          <p:nvPr>
            <p:ph sz="quarter" idx="4294967295"/>
          </p:nvPr>
        </p:nvSpPr>
        <p:spPr>
          <a:xfrm>
            <a:off x="274320" y="1298448"/>
            <a:ext cx="8595360" cy="4937760"/>
          </a:xfrm>
          <a:prstGeom prst="rect">
            <a:avLst/>
          </a:prstGeom>
        </p:spPr>
        <p:txBody>
          <a:bodyPr>
            <a:normAutofit/>
          </a:bodyPr>
          <a:lstStyle/>
          <a:p>
            <a:pPr>
              <a:buFont typeface="Wingdings" pitchFamily="2" charset="2"/>
              <a:buChar char="Ø"/>
            </a:pPr>
            <a:r>
              <a:rPr lang="en-US" dirty="0" smtClean="0"/>
              <a:t>Diagnosis and management of diabetes</a:t>
            </a:r>
          </a:p>
          <a:p>
            <a:pPr>
              <a:buFont typeface="Wingdings" pitchFamily="2" charset="2"/>
              <a:buChar char="Ø"/>
            </a:pPr>
            <a:r>
              <a:rPr lang="en-US" dirty="0" smtClean="0"/>
              <a:t>Thorough foot exam once per year</a:t>
            </a:r>
          </a:p>
          <a:p>
            <a:pPr>
              <a:buFont typeface="Wingdings" pitchFamily="2" charset="2"/>
              <a:buChar char="Ø"/>
            </a:pPr>
            <a:endParaRPr lang="en-US" dirty="0"/>
          </a:p>
          <a:p>
            <a:pPr>
              <a:buFont typeface="Wingdings" pitchFamily="2" charset="2"/>
              <a:buChar char="Ø"/>
            </a:pPr>
            <a:r>
              <a:rPr lang="en-US" dirty="0" smtClean="0"/>
              <a:t>Drive safely:</a:t>
            </a:r>
          </a:p>
          <a:p>
            <a:pPr lvl="1">
              <a:buFont typeface="Wingdings" pitchFamily="2" charset="2"/>
              <a:buChar char="Ø"/>
            </a:pPr>
            <a:r>
              <a:rPr lang="en-US" sz="2400" dirty="0" smtClean="0"/>
              <a:t> Wear your seatbelt</a:t>
            </a:r>
          </a:p>
          <a:p>
            <a:pPr lvl="1">
              <a:buFont typeface="Wingdings" pitchFamily="2" charset="2"/>
              <a:buChar char="Ø"/>
            </a:pPr>
            <a:r>
              <a:rPr lang="en-US" sz="2400" dirty="0" smtClean="0"/>
              <a:t> Drive the speed limit</a:t>
            </a:r>
          </a:p>
          <a:p>
            <a:pPr lvl="1">
              <a:buFont typeface="Wingdings" pitchFamily="2" charset="2"/>
              <a:buChar char="Ø"/>
            </a:pPr>
            <a:endParaRPr lang="en-US" sz="2400" dirty="0" smtClean="0"/>
          </a:p>
          <a:p>
            <a:pPr>
              <a:buFont typeface="Wingdings" pitchFamily="2" charset="2"/>
              <a:buChar char="Ø"/>
            </a:pPr>
            <a:r>
              <a:rPr lang="en-US" dirty="0" smtClean="0"/>
              <a:t>Safety at work if using heavy equipment, saws, explosives, or flammable substances</a:t>
            </a:r>
            <a:endParaRPr lang="en-US" dirty="0"/>
          </a:p>
        </p:txBody>
      </p:sp>
    </p:spTree>
    <p:extLst>
      <p:ext uri="{BB962C8B-B14F-4D97-AF65-F5344CB8AC3E}">
        <p14:creationId xmlns:p14="http://schemas.microsoft.com/office/powerpoint/2010/main" val="172319266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404664"/>
            <a:ext cx="8352928" cy="759296"/>
          </a:xfrm>
        </p:spPr>
        <p:txBody>
          <a:bodyPr>
            <a:normAutofit/>
          </a:bodyPr>
          <a:lstStyle/>
          <a:p>
            <a:pPr algn="ctr"/>
            <a:r>
              <a:rPr lang="en-US" sz="4800" dirty="0" smtClean="0">
                <a:latin typeface="Arial Black" pitchFamily="34" charset="0"/>
              </a:rPr>
              <a:t>Sites for Amputation</a:t>
            </a:r>
            <a:endParaRPr lang="en-US" sz="4800" dirty="0">
              <a:latin typeface="Arial Black" pitchFamily="34" charset="0"/>
            </a:endParaRPr>
          </a:p>
        </p:txBody>
      </p:sp>
      <p:sp>
        <p:nvSpPr>
          <p:cNvPr id="3" name="Content Placeholder 2"/>
          <p:cNvSpPr>
            <a:spLocks noGrp="1"/>
          </p:cNvSpPr>
          <p:nvPr>
            <p:ph sz="quarter" idx="4294967295"/>
          </p:nvPr>
        </p:nvSpPr>
        <p:spPr>
          <a:xfrm>
            <a:off x="276225" y="1298448"/>
            <a:ext cx="4251960" cy="4937760"/>
          </a:xfrm>
          <a:prstGeom prst="rect">
            <a:avLst/>
          </a:prstGeom>
        </p:spPr>
        <p:txBody>
          <a:bodyPr>
            <a:normAutofit/>
          </a:bodyPr>
          <a:lstStyle/>
          <a:p>
            <a:pPr>
              <a:buFont typeface="Wingdings" pitchFamily="2" charset="2"/>
              <a:buChar char="Ø"/>
            </a:pPr>
            <a:r>
              <a:rPr lang="en-US" sz="3000" u="sng" dirty="0"/>
              <a:t>Upper </a:t>
            </a:r>
            <a:r>
              <a:rPr lang="en-US" sz="3000" u="sng" dirty="0" smtClean="0"/>
              <a:t>limb:</a:t>
            </a:r>
          </a:p>
          <a:p>
            <a:pPr>
              <a:buFont typeface="Wingdings" pitchFamily="2" charset="2"/>
              <a:buChar char="Ø"/>
            </a:pPr>
            <a:r>
              <a:rPr lang="en-US" dirty="0" smtClean="0"/>
              <a:t>Forequarter</a:t>
            </a:r>
            <a:r>
              <a:rPr lang="en-US" dirty="0"/>
              <a:t>:</a:t>
            </a:r>
          </a:p>
          <a:p>
            <a:pPr marL="0" indent="0" defTabSz="457200">
              <a:spcBef>
                <a:spcPts val="0"/>
              </a:spcBef>
              <a:buClrTx/>
              <a:buSzTx/>
              <a:buFont typeface="Wingdings" pitchFamily="2" charset="2"/>
              <a:buChar char="Ø"/>
              <a:defRPr/>
            </a:pPr>
            <a:r>
              <a:rPr lang="en-US" dirty="0"/>
              <a:t>Shoulder disarticulation</a:t>
            </a:r>
          </a:p>
          <a:p>
            <a:pPr>
              <a:buFont typeface="Wingdings" pitchFamily="2" charset="2"/>
              <a:buChar char="Ø"/>
            </a:pPr>
            <a:r>
              <a:rPr lang="en-US" dirty="0"/>
              <a:t>Above-</a:t>
            </a:r>
            <a:r>
              <a:rPr lang="en-US" dirty="0" smtClean="0"/>
              <a:t>Elbow: Trans-humeral</a:t>
            </a:r>
            <a:endParaRPr lang="en-US" dirty="0"/>
          </a:p>
          <a:p>
            <a:pPr>
              <a:buFont typeface="Wingdings" pitchFamily="2" charset="2"/>
              <a:buChar char="Ø"/>
            </a:pPr>
            <a:r>
              <a:rPr lang="en-US" dirty="0"/>
              <a:t>Elbow disarticulation</a:t>
            </a:r>
          </a:p>
          <a:p>
            <a:pPr>
              <a:buFont typeface="Wingdings" pitchFamily="2" charset="2"/>
              <a:buChar char="Ø"/>
            </a:pPr>
            <a:r>
              <a:rPr lang="en-US" dirty="0"/>
              <a:t>Below-Elbow :</a:t>
            </a:r>
            <a:r>
              <a:rPr lang="en-US" dirty="0" smtClean="0"/>
              <a:t>Trans-radial </a:t>
            </a:r>
            <a:endParaRPr lang="en-US" dirty="0"/>
          </a:p>
          <a:p>
            <a:pPr>
              <a:buFont typeface="Wingdings" pitchFamily="2" charset="2"/>
              <a:buChar char="Ø"/>
            </a:pPr>
            <a:r>
              <a:rPr lang="en-US" dirty="0"/>
              <a:t>Hand and wrist disarticulation</a:t>
            </a:r>
          </a:p>
          <a:p>
            <a:pPr>
              <a:buFont typeface="Wingdings" pitchFamily="2" charset="2"/>
              <a:buChar char="Ø"/>
            </a:pPr>
            <a:r>
              <a:rPr lang="en-US" dirty="0"/>
              <a:t>Partial </a:t>
            </a:r>
            <a:r>
              <a:rPr lang="en-US" dirty="0" smtClean="0"/>
              <a:t>hand: Trans-carpal</a:t>
            </a:r>
            <a:endParaRPr lang="en-US" dirty="0"/>
          </a:p>
          <a:p>
            <a:endParaRPr lang="en-US" dirty="0"/>
          </a:p>
          <a:p>
            <a:endParaRPr lang="en-US" dirty="0"/>
          </a:p>
        </p:txBody>
      </p:sp>
      <p:sp>
        <p:nvSpPr>
          <p:cNvPr id="5" name="Content Placeholder 4"/>
          <p:cNvSpPr>
            <a:spLocks noGrp="1"/>
          </p:cNvSpPr>
          <p:nvPr>
            <p:ph sz="quarter" idx="4294967295"/>
          </p:nvPr>
        </p:nvSpPr>
        <p:spPr>
          <a:xfrm>
            <a:off x="4644008" y="1340768"/>
            <a:ext cx="4251960" cy="4937760"/>
          </a:xfrm>
          <a:prstGeom prst="rect">
            <a:avLst/>
          </a:prstGeom>
        </p:spPr>
        <p:txBody>
          <a:bodyPr>
            <a:normAutofit fontScale="92500" lnSpcReduction="20000"/>
          </a:bodyPr>
          <a:lstStyle/>
          <a:p>
            <a:pPr>
              <a:buFont typeface="Wingdings" pitchFamily="2" charset="2"/>
              <a:buChar char="Ø"/>
            </a:pPr>
            <a:r>
              <a:rPr lang="en-US" sz="3000" u="sng" dirty="0"/>
              <a:t>Lower </a:t>
            </a:r>
            <a:r>
              <a:rPr lang="en-US" sz="3000" u="sng" dirty="0" smtClean="0"/>
              <a:t>limb:</a:t>
            </a:r>
            <a:endParaRPr lang="en-US" sz="3000" u="sng" dirty="0"/>
          </a:p>
          <a:p>
            <a:pPr>
              <a:buFont typeface="Wingdings" pitchFamily="2" charset="2"/>
              <a:buChar char="Ø"/>
            </a:pPr>
            <a:r>
              <a:rPr lang="en-US" dirty="0" err="1"/>
              <a:t>Hemipelvectomy</a:t>
            </a:r>
            <a:endParaRPr lang="en-US" dirty="0"/>
          </a:p>
          <a:p>
            <a:pPr>
              <a:buFont typeface="Wingdings" pitchFamily="2" charset="2"/>
              <a:buChar char="Ø"/>
            </a:pPr>
            <a:r>
              <a:rPr lang="en-US" dirty="0"/>
              <a:t>Hip disarticulation</a:t>
            </a:r>
          </a:p>
          <a:p>
            <a:pPr>
              <a:buFont typeface="Wingdings" pitchFamily="2" charset="2"/>
              <a:buChar char="Ø"/>
            </a:pPr>
            <a:r>
              <a:rPr lang="en-US" dirty="0"/>
              <a:t>Above-</a:t>
            </a:r>
            <a:r>
              <a:rPr lang="en-US" dirty="0" smtClean="0"/>
              <a:t>knee: Trans-femoral</a:t>
            </a:r>
            <a:endParaRPr lang="en-US" dirty="0"/>
          </a:p>
          <a:p>
            <a:pPr>
              <a:buFont typeface="Wingdings" pitchFamily="2" charset="2"/>
              <a:buChar char="Ø"/>
            </a:pPr>
            <a:r>
              <a:rPr lang="en-US" dirty="0"/>
              <a:t>Knee disarticulation</a:t>
            </a:r>
          </a:p>
          <a:p>
            <a:pPr>
              <a:buFont typeface="Wingdings" pitchFamily="2" charset="2"/>
              <a:buChar char="Ø"/>
            </a:pPr>
            <a:r>
              <a:rPr lang="en-US" dirty="0"/>
              <a:t>Below-</a:t>
            </a:r>
            <a:r>
              <a:rPr lang="en-US" dirty="0" smtClean="0"/>
              <a:t>knee: trans-</a:t>
            </a:r>
            <a:r>
              <a:rPr lang="en-US" dirty="0" err="1" smtClean="0"/>
              <a:t>tibial</a:t>
            </a:r>
            <a:endParaRPr lang="en-US" dirty="0"/>
          </a:p>
          <a:p>
            <a:pPr>
              <a:buFont typeface="Wingdings" pitchFamily="2" charset="2"/>
              <a:buChar char="Ø"/>
            </a:pPr>
            <a:r>
              <a:rPr lang="en-US" dirty="0"/>
              <a:t>Ankle disarticulation</a:t>
            </a:r>
          </a:p>
          <a:p>
            <a:pPr>
              <a:buFont typeface="Wingdings" pitchFamily="2" charset="2"/>
              <a:buChar char="Ø"/>
            </a:pPr>
            <a:r>
              <a:rPr lang="en-US" dirty="0" err="1"/>
              <a:t>Symes</a:t>
            </a:r>
            <a:r>
              <a:rPr lang="en-US" dirty="0"/>
              <a:t> (Modified ankle disarticulation)</a:t>
            </a:r>
          </a:p>
          <a:p>
            <a:pPr>
              <a:buFont typeface="Wingdings" pitchFamily="2" charset="2"/>
              <a:buChar char="Ø"/>
            </a:pPr>
            <a:r>
              <a:rPr lang="en-US" dirty="0"/>
              <a:t>Partial </a:t>
            </a:r>
            <a:r>
              <a:rPr lang="en-US" dirty="0" smtClean="0"/>
              <a:t>foot</a:t>
            </a:r>
          </a:p>
          <a:p>
            <a:pPr>
              <a:buFont typeface="Wingdings" pitchFamily="2" charset="2"/>
              <a:buChar char="Ø"/>
            </a:pPr>
            <a:r>
              <a:rPr lang="en-US" dirty="0"/>
              <a:t>D</a:t>
            </a:r>
            <a:r>
              <a:rPr lang="en-US" dirty="0" smtClean="0"/>
              <a:t>igits</a:t>
            </a:r>
            <a:endParaRPr lang="en-US" dirty="0"/>
          </a:p>
          <a:p>
            <a:endParaRPr lang="en-US" dirty="0"/>
          </a:p>
        </p:txBody>
      </p:sp>
    </p:spTree>
    <p:extLst>
      <p:ext uri="{BB962C8B-B14F-4D97-AF65-F5344CB8AC3E}">
        <p14:creationId xmlns:p14="http://schemas.microsoft.com/office/powerpoint/2010/main" val="188153561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faqamp"/>
          <p:cNvPicPr>
            <a:picLocks noChangeAspect="1" noChangeArrowheads="1"/>
          </p:cNvPicPr>
          <p:nvPr/>
        </p:nvPicPr>
        <p:blipFill>
          <a:blip r:embed="rId3" cstate="print"/>
          <a:srcRect/>
          <a:stretch>
            <a:fillRect/>
          </a:stretch>
        </p:blipFill>
        <p:spPr>
          <a:xfrm>
            <a:off x="0" y="0"/>
            <a:ext cx="9143999" cy="685196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763871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352928" cy="903312"/>
          </a:xfrm>
        </p:spPr>
        <p:txBody>
          <a:bodyPr>
            <a:noAutofit/>
          </a:bodyPr>
          <a:lstStyle/>
          <a:p>
            <a:pPr algn="ctr"/>
            <a:r>
              <a:rPr lang="en-US" sz="4800" dirty="0" smtClean="0">
                <a:solidFill>
                  <a:schemeClr val="tx2"/>
                </a:solidFill>
                <a:latin typeface="Arial Black" pitchFamily="34" charset="0"/>
              </a:rPr>
              <a:t>Types of Amputations</a:t>
            </a:r>
            <a:endParaRPr lang="en-US" sz="4800" dirty="0">
              <a:solidFill>
                <a:schemeClr val="tx2"/>
              </a:solidFill>
              <a:latin typeface="Arial Black" pitchFamily="34" charset="0"/>
            </a:endParaRPr>
          </a:p>
        </p:txBody>
      </p:sp>
      <p:sp>
        <p:nvSpPr>
          <p:cNvPr id="3" name="Content Placeholder 2"/>
          <p:cNvSpPr>
            <a:spLocks noGrp="1"/>
          </p:cNvSpPr>
          <p:nvPr>
            <p:ph sz="quarter" idx="4294967295"/>
          </p:nvPr>
        </p:nvSpPr>
        <p:spPr>
          <a:xfrm>
            <a:off x="251520" y="1412776"/>
            <a:ext cx="8595360" cy="4937760"/>
          </a:xfrm>
          <a:prstGeom prst="rect">
            <a:avLst/>
          </a:prstGeom>
        </p:spPr>
        <p:txBody>
          <a:bodyPr>
            <a:normAutofit/>
          </a:bodyPr>
          <a:lstStyle/>
          <a:p>
            <a:pPr marL="0" indent="0">
              <a:buClr>
                <a:schemeClr val="tx2"/>
              </a:buClr>
              <a:buFont typeface="Wingdings" pitchFamily="2" charset="2"/>
              <a:buChar char="Ø"/>
            </a:pPr>
            <a:r>
              <a:rPr lang="en-US" dirty="0" smtClean="0"/>
              <a:t>Determined by two factors:</a:t>
            </a:r>
          </a:p>
          <a:p>
            <a:pPr marL="800100" lvl="1" indent="-342900">
              <a:buClr>
                <a:schemeClr val="tx2"/>
              </a:buClr>
              <a:buFont typeface="Wingdings" pitchFamily="2" charset="2"/>
              <a:buChar char="Ø"/>
            </a:pPr>
            <a:r>
              <a:rPr lang="en-US" sz="2400" dirty="0"/>
              <a:t>Adequacy of circulation</a:t>
            </a:r>
          </a:p>
          <a:p>
            <a:pPr marL="800100" lvl="1" indent="-342900">
              <a:buClr>
                <a:schemeClr val="tx2"/>
              </a:buClr>
              <a:buFont typeface="Wingdings" pitchFamily="2" charset="2"/>
              <a:buChar char="Ø"/>
            </a:pPr>
            <a:r>
              <a:rPr lang="en-US" sz="2400" dirty="0"/>
              <a:t>Functional usefulness such as requirements to use a </a:t>
            </a:r>
            <a:r>
              <a:rPr lang="en-US" sz="2400" dirty="0" smtClean="0"/>
              <a:t>prosthesis</a:t>
            </a:r>
          </a:p>
          <a:p>
            <a:pPr marL="182880" indent="0">
              <a:buClr>
                <a:schemeClr val="tx2"/>
              </a:buClr>
              <a:buFont typeface="Wingdings" pitchFamily="2" charset="2"/>
              <a:buChar char="Ø"/>
            </a:pPr>
            <a:endParaRPr lang="en-US" dirty="0" smtClean="0"/>
          </a:p>
          <a:p>
            <a:pPr marL="640080" indent="-457200">
              <a:buClr>
                <a:schemeClr val="tx2"/>
              </a:buClr>
              <a:buFont typeface="Wingdings" pitchFamily="2" charset="2"/>
              <a:buChar char="Ø"/>
            </a:pPr>
            <a:r>
              <a:rPr lang="en-US" dirty="0" smtClean="0"/>
              <a:t>Objective is to conserve as much extremity length as possible. </a:t>
            </a:r>
          </a:p>
          <a:p>
            <a:pPr marL="640080" indent="-457200">
              <a:buClr>
                <a:schemeClr val="tx2"/>
              </a:buClr>
              <a:buFont typeface="Wingdings" pitchFamily="2" charset="2"/>
              <a:buChar char="Ø"/>
            </a:pPr>
            <a:r>
              <a:rPr lang="en-US" dirty="0" smtClean="0"/>
              <a:t>Preservation of elbow and knee joints are desired</a:t>
            </a:r>
          </a:p>
          <a:p>
            <a:pPr marL="640080" indent="-457200">
              <a:buClr>
                <a:schemeClr val="tx2"/>
              </a:buClr>
              <a:buFont typeface="Wingdings" pitchFamily="2" charset="2"/>
              <a:buChar char="Ø"/>
            </a:pPr>
            <a:r>
              <a:rPr lang="en-US" dirty="0"/>
              <a:t>Below knee amputations are preferred to above the knee</a:t>
            </a:r>
          </a:p>
          <a:p>
            <a:pPr marL="640080" indent="-457200">
              <a:buClr>
                <a:schemeClr val="tx2"/>
              </a:buClr>
              <a:buFont typeface="Arial"/>
              <a:buChar char="•"/>
            </a:pPr>
            <a:endParaRPr lang="en-US" dirty="0">
              <a:solidFill>
                <a:srgbClr val="646B86"/>
              </a:solidFill>
              <a:latin typeface="Sketch Block"/>
            </a:endParaRPr>
          </a:p>
          <a:p>
            <a:pPr marL="182880" indent="0">
              <a:buClr>
                <a:schemeClr val="tx2"/>
              </a:buClr>
              <a:buNone/>
            </a:pPr>
            <a:endParaRPr lang="en-US" dirty="0" smtClean="0">
              <a:solidFill>
                <a:srgbClr val="646B86"/>
              </a:solidFill>
              <a:latin typeface="Sketch Block"/>
            </a:endParaRPr>
          </a:p>
          <a:p>
            <a:pPr marL="285750" indent="-285750" algn="l">
              <a:buClr>
                <a:schemeClr val="tx2"/>
              </a:buClr>
              <a:buFont typeface="Arial"/>
              <a:buChar char="•"/>
            </a:pPr>
            <a:endParaRPr lang="en-US" dirty="0" smtClean="0">
              <a:solidFill>
                <a:srgbClr val="646B86"/>
              </a:solidFill>
              <a:latin typeface="Sketch Block"/>
            </a:endParaRPr>
          </a:p>
          <a:p>
            <a:pPr marL="285750" indent="-285750" algn="l">
              <a:buClr>
                <a:schemeClr val="tx2"/>
              </a:buClr>
              <a:buFont typeface="Arial"/>
              <a:buChar char="•"/>
            </a:pPr>
            <a:endParaRPr lang="en-US" dirty="0">
              <a:solidFill>
                <a:srgbClr val="646B86"/>
              </a:solidFill>
              <a:latin typeface="Sketch Block"/>
            </a:endParaRPr>
          </a:p>
          <a:p>
            <a:pPr marL="285750" indent="-285750" algn="l">
              <a:buClr>
                <a:schemeClr val="tx2"/>
              </a:buClr>
              <a:buFont typeface="Arial"/>
              <a:buChar char="•"/>
            </a:pPr>
            <a:endParaRPr lang="en-US" dirty="0" smtClean="0">
              <a:solidFill>
                <a:srgbClr val="646B86"/>
              </a:solidFill>
              <a:latin typeface="Sketch Block"/>
            </a:endParaRPr>
          </a:p>
          <a:p>
            <a:pPr marL="285750" indent="-285750" algn="l">
              <a:buClr>
                <a:schemeClr val="tx2"/>
              </a:buClr>
              <a:buFont typeface="Arial"/>
              <a:buChar char="•"/>
            </a:pPr>
            <a:endParaRPr lang="en-US" dirty="0" smtClean="0">
              <a:solidFill>
                <a:srgbClr val="646B86"/>
              </a:solidFill>
              <a:latin typeface="Sketch Block"/>
            </a:endParaRPr>
          </a:p>
          <a:p>
            <a:pPr marL="800100" lvl="1" indent="-342900" algn="l">
              <a:buClr>
                <a:schemeClr val="tx2"/>
              </a:buClr>
              <a:buFont typeface="Arial"/>
              <a:buChar char="•"/>
            </a:pPr>
            <a:endParaRPr lang="en-US" dirty="0">
              <a:solidFill>
                <a:srgbClr val="646B86"/>
              </a:solidFill>
              <a:latin typeface="Sketch Block"/>
            </a:endParaRPr>
          </a:p>
          <a:p>
            <a:pPr marL="800100" lvl="1" indent="-342900" algn="l">
              <a:buClr>
                <a:schemeClr val="tx2"/>
              </a:buClr>
              <a:buFont typeface="Arial"/>
              <a:buChar char="•"/>
            </a:pPr>
            <a:endParaRPr lang="en-US" dirty="0" smtClean="0">
              <a:solidFill>
                <a:srgbClr val="646B86"/>
              </a:solidFill>
              <a:latin typeface="Sketch Block"/>
            </a:endParaRPr>
          </a:p>
          <a:p>
            <a:pPr marL="800100" lvl="1" indent="-342900" algn="l">
              <a:buClr>
                <a:schemeClr val="tx2"/>
              </a:buClr>
              <a:buFont typeface="Arial"/>
              <a:buChar char="•"/>
            </a:pPr>
            <a:endParaRPr lang="en-US" dirty="0">
              <a:solidFill>
                <a:srgbClr val="646B86"/>
              </a:solidFill>
              <a:latin typeface="Sketch Block"/>
            </a:endParaRPr>
          </a:p>
        </p:txBody>
      </p:sp>
    </p:spTree>
    <p:extLst>
      <p:ext uri="{BB962C8B-B14F-4D97-AF65-F5344CB8AC3E}">
        <p14:creationId xmlns:p14="http://schemas.microsoft.com/office/powerpoint/2010/main" val="1376782716"/>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260650"/>
            <a:ext cx="7272808" cy="830997"/>
          </a:xfrm>
          <a:prstGeom prst="rect">
            <a:avLst/>
          </a:prstGeom>
          <a:noFill/>
        </p:spPr>
        <p:txBody>
          <a:bodyPr wrap="square" rtlCol="0">
            <a:spAutoFit/>
          </a:bodyPr>
          <a:lstStyle/>
          <a:p>
            <a:pPr algn="ctr"/>
            <a:r>
              <a:rPr lang="en-CA" sz="4800" dirty="0" err="1" smtClean="0">
                <a:latin typeface="Arial Black" pitchFamily="34" charset="0"/>
              </a:rPr>
              <a:t>Preop</a:t>
            </a:r>
            <a:r>
              <a:rPr lang="en-CA" sz="4800" dirty="0" smtClean="0">
                <a:latin typeface="Arial Black" pitchFamily="34" charset="0"/>
              </a:rPr>
              <a:t> Interventions</a:t>
            </a:r>
            <a:endParaRPr lang="en-CA" sz="4800" dirty="0">
              <a:latin typeface="Arial Black" pitchFamily="34" charset="0"/>
            </a:endParaRPr>
          </a:p>
        </p:txBody>
      </p:sp>
      <p:sp>
        <p:nvSpPr>
          <p:cNvPr id="10" name="TextBox 9"/>
          <p:cNvSpPr txBox="1"/>
          <p:nvPr/>
        </p:nvSpPr>
        <p:spPr>
          <a:xfrm>
            <a:off x="827584" y="1340768"/>
            <a:ext cx="7848872" cy="4320480"/>
          </a:xfrm>
          <a:prstGeom prst="rect">
            <a:avLst/>
          </a:prstGeom>
          <a:noFill/>
        </p:spPr>
        <p:txBody>
          <a:bodyPr wrap="square" rtlCol="0">
            <a:spAutoFit/>
          </a:bodyPr>
          <a:lstStyle/>
          <a:p>
            <a:pPr>
              <a:buFont typeface="Wingdings" pitchFamily="2" charset="2"/>
              <a:buChar char="Ø"/>
            </a:pPr>
            <a:r>
              <a:rPr lang="en-CA" sz="2400" dirty="0" smtClean="0"/>
              <a:t> Assess:</a:t>
            </a:r>
          </a:p>
          <a:p>
            <a:pPr lvl="1">
              <a:buFont typeface="Wingdings" pitchFamily="2" charset="2"/>
              <a:buChar char="Ø"/>
            </a:pPr>
            <a:r>
              <a:rPr lang="en-CA" sz="2400" dirty="0" smtClean="0"/>
              <a:t>Neurovascular and functional status of extremity</a:t>
            </a:r>
          </a:p>
          <a:p>
            <a:pPr lvl="1">
              <a:buFont typeface="Wingdings" pitchFamily="2" charset="2"/>
              <a:buChar char="Ø"/>
            </a:pPr>
            <a:r>
              <a:rPr lang="en-CA" sz="2400" dirty="0" smtClean="0"/>
              <a:t> In traumatic amputation – function and condition of residual limb, circulatory status and function of unaffected limb</a:t>
            </a:r>
          </a:p>
          <a:p>
            <a:pPr lvl="1">
              <a:buFont typeface="Wingdings" pitchFamily="2" charset="2"/>
              <a:buChar char="Ø"/>
            </a:pPr>
            <a:r>
              <a:rPr lang="en-CA" sz="2400" dirty="0" smtClean="0"/>
              <a:t> Nutritional status – healing = </a:t>
            </a:r>
            <a:r>
              <a:rPr lang="en-CA" sz="2400" dirty="0" smtClean="0">
                <a:cs typeface="Calibri"/>
              </a:rPr>
              <a:t>↑ protein &amp; vitamin requirements</a:t>
            </a:r>
          </a:p>
          <a:p>
            <a:pPr lvl="1">
              <a:buFont typeface="Wingdings" pitchFamily="2" charset="2"/>
              <a:buChar char="Ø"/>
            </a:pPr>
            <a:r>
              <a:rPr lang="en-CA" sz="2400" dirty="0" smtClean="0"/>
              <a:t> Psychological status – determine emotional reaction to amputation</a:t>
            </a:r>
          </a:p>
          <a:p>
            <a:pPr lvl="1">
              <a:buFont typeface="Wingdings" pitchFamily="2" charset="2"/>
              <a:buChar char="Ø"/>
            </a:pPr>
            <a:r>
              <a:rPr lang="en-CA" sz="2400" dirty="0" smtClean="0"/>
              <a:t> Current medications – especially corticosteroids, anticoagulants, vasoconstrictors, vasodilators</a:t>
            </a: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260650"/>
            <a:ext cx="7272808" cy="830997"/>
          </a:xfrm>
          <a:prstGeom prst="rect">
            <a:avLst/>
          </a:prstGeom>
          <a:noFill/>
        </p:spPr>
        <p:txBody>
          <a:bodyPr wrap="square" rtlCol="0">
            <a:spAutoFit/>
          </a:bodyPr>
          <a:lstStyle/>
          <a:p>
            <a:pPr algn="ctr"/>
            <a:r>
              <a:rPr lang="en-CA" sz="4800" dirty="0" err="1" smtClean="0">
                <a:latin typeface="Arial Black" pitchFamily="34" charset="0"/>
              </a:rPr>
              <a:t>Preop</a:t>
            </a:r>
            <a:r>
              <a:rPr lang="en-CA" sz="4800" dirty="0" smtClean="0">
                <a:latin typeface="Arial Black" pitchFamily="34" charset="0"/>
              </a:rPr>
              <a:t> Interventions</a:t>
            </a:r>
            <a:endParaRPr lang="en-CA" sz="4800" dirty="0">
              <a:latin typeface="Arial Black" pitchFamily="34" charset="0"/>
            </a:endParaRPr>
          </a:p>
        </p:txBody>
      </p:sp>
      <p:sp>
        <p:nvSpPr>
          <p:cNvPr id="10" name="TextBox 9"/>
          <p:cNvSpPr txBox="1"/>
          <p:nvPr/>
        </p:nvSpPr>
        <p:spPr>
          <a:xfrm>
            <a:off x="827584" y="1340768"/>
            <a:ext cx="7848872" cy="4062651"/>
          </a:xfrm>
          <a:prstGeom prst="rect">
            <a:avLst/>
          </a:prstGeom>
          <a:noFill/>
        </p:spPr>
        <p:txBody>
          <a:bodyPr wrap="square" rtlCol="0">
            <a:spAutoFit/>
          </a:bodyPr>
          <a:lstStyle/>
          <a:p>
            <a:pPr>
              <a:buFont typeface="Wingdings" pitchFamily="2" charset="2"/>
              <a:buChar char="Ø"/>
            </a:pPr>
            <a:r>
              <a:rPr lang="en-CA" sz="2400" dirty="0" smtClean="0"/>
              <a:t>Identify &amp; address concurrent health problems</a:t>
            </a:r>
          </a:p>
          <a:p>
            <a:pPr lvl="1">
              <a:buFont typeface="Wingdings" pitchFamily="2" charset="2"/>
              <a:buChar char="Ø"/>
            </a:pPr>
            <a:r>
              <a:rPr lang="en-CA" sz="2400" dirty="0" smtClean="0"/>
              <a:t>Dehydration, anemia, cardiac insufficiency, chronic respiratory problems, diabetes mellitus </a:t>
            </a:r>
          </a:p>
          <a:p>
            <a:pPr lvl="1">
              <a:buFont typeface="Wingdings" pitchFamily="2" charset="2"/>
              <a:buChar char="Ø"/>
            </a:pPr>
            <a:r>
              <a:rPr lang="en-CA" sz="2400" dirty="0" smtClean="0"/>
              <a:t>Treat so that client is in best possible condition for surgery </a:t>
            </a:r>
            <a:endParaRPr lang="en-CA" sz="2400" dirty="0" smtClean="0">
              <a:cs typeface="Calibri"/>
            </a:endParaRPr>
          </a:p>
          <a:p>
            <a:pPr>
              <a:buFont typeface="Wingdings" pitchFamily="2" charset="2"/>
              <a:buChar char="Ø"/>
            </a:pPr>
            <a:r>
              <a:rPr lang="en-CA" sz="2400" dirty="0" smtClean="0"/>
              <a:t> X-rays of extremity in 2 views</a:t>
            </a:r>
          </a:p>
          <a:p>
            <a:pPr>
              <a:buFont typeface="Wingdings" pitchFamily="2" charset="2"/>
              <a:buChar char="Ø"/>
            </a:pPr>
            <a:r>
              <a:rPr lang="en-CA" sz="2400" dirty="0" smtClean="0"/>
              <a:t> Doppler or angiography to determine perfusion</a:t>
            </a:r>
          </a:p>
          <a:p>
            <a:pPr>
              <a:buFont typeface="Wingdings" pitchFamily="2" charset="2"/>
              <a:buChar char="Ø"/>
            </a:pPr>
            <a:r>
              <a:rPr lang="en-CA" sz="2400" dirty="0" smtClean="0"/>
              <a:t> Prepare for client for surgery:</a:t>
            </a:r>
          </a:p>
          <a:p>
            <a:pPr lvl="1">
              <a:buFont typeface="Wingdings" pitchFamily="2" charset="2"/>
              <a:buChar char="Ø"/>
            </a:pPr>
            <a:r>
              <a:rPr lang="en-CA" sz="2400" dirty="0" smtClean="0"/>
              <a:t> Postop expectations</a:t>
            </a:r>
          </a:p>
          <a:p>
            <a:pPr lvl="1">
              <a:buFont typeface="Wingdings" pitchFamily="2" charset="2"/>
              <a:buChar char="Ø"/>
            </a:pPr>
            <a:r>
              <a:rPr lang="en-CA" sz="2400" dirty="0" smtClean="0"/>
              <a:t> Psychological preparation</a:t>
            </a:r>
          </a:p>
          <a:p>
            <a:pPr lvl="1">
              <a:buFont typeface="Wingdings" pitchFamily="2" charset="2"/>
              <a:buChar char="Ø"/>
            </a:pPr>
            <a:endParaRPr lang="en-CA" dirty="0" smtClean="0">
              <a:latin typeface="Calibri"/>
              <a:cs typeface="Calibri"/>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132856"/>
            <a:ext cx="6624736" cy="1938992"/>
          </a:xfrm>
          <a:prstGeom prst="rect">
            <a:avLst/>
          </a:prstGeom>
          <a:noFill/>
        </p:spPr>
        <p:txBody>
          <a:bodyPr wrap="square" rtlCol="0">
            <a:spAutoFit/>
          </a:bodyPr>
          <a:lstStyle/>
          <a:p>
            <a:pPr algn="ctr"/>
            <a:r>
              <a:rPr lang="en-CA" sz="6000" dirty="0" smtClean="0">
                <a:latin typeface="Arial Black" pitchFamily="34" charset="0"/>
              </a:rPr>
              <a:t>Amputation of Right Leg</a:t>
            </a:r>
            <a:endParaRPr lang="en-CA" sz="6000" dirty="0">
              <a:latin typeface="Arial Black" pitchFamily="34" charset="0"/>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586580"/>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8121486"/>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2000" r="-1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949207"/>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32656"/>
            <a:ext cx="7202776" cy="975320"/>
          </a:xfrm>
        </p:spPr>
        <p:txBody>
          <a:bodyPr>
            <a:normAutofit/>
          </a:bodyPr>
          <a:lstStyle/>
          <a:p>
            <a:pPr algn="ctr"/>
            <a:r>
              <a:rPr lang="en-CA" sz="4800" dirty="0" smtClean="0">
                <a:latin typeface="Arial Black" pitchFamily="34" charset="0"/>
              </a:rPr>
              <a:t>Objectives</a:t>
            </a:r>
            <a:endParaRPr lang="en-CA" sz="4800" dirty="0">
              <a:latin typeface="Arial Black" pitchFamily="34" charset="0"/>
            </a:endParaRPr>
          </a:p>
        </p:txBody>
      </p:sp>
      <p:sp>
        <p:nvSpPr>
          <p:cNvPr id="3" name="Content Placeholder 2"/>
          <p:cNvSpPr>
            <a:spLocks noGrp="1"/>
          </p:cNvSpPr>
          <p:nvPr>
            <p:ph idx="1"/>
          </p:nvPr>
        </p:nvSpPr>
        <p:spPr>
          <a:xfrm>
            <a:off x="457200" y="1412776"/>
            <a:ext cx="8291264" cy="5112568"/>
          </a:xfrm>
        </p:spPr>
        <p:txBody>
          <a:bodyPr>
            <a:normAutofit fontScale="92500"/>
          </a:bodyPr>
          <a:lstStyle/>
          <a:p>
            <a:r>
              <a:rPr lang="en-CA" sz="2400" dirty="0" smtClean="0"/>
              <a:t>To explore related definitions and statistics, causes, and types of amputations</a:t>
            </a:r>
          </a:p>
          <a:p>
            <a:r>
              <a:rPr lang="en-CA" sz="2400" dirty="0" smtClean="0"/>
              <a:t>To learn preoperative and postoperative nursing interventions </a:t>
            </a:r>
          </a:p>
          <a:p>
            <a:r>
              <a:rPr lang="en-CA" sz="2400" dirty="0" smtClean="0"/>
              <a:t>To discuss possible complications and their prevention</a:t>
            </a:r>
          </a:p>
          <a:p>
            <a:r>
              <a:rPr lang="en-CA" sz="2400" dirty="0" smtClean="0"/>
              <a:t>To learn about wound care, including Figure 8 wrapping</a:t>
            </a:r>
          </a:p>
          <a:p>
            <a:r>
              <a:rPr lang="en-CA" sz="2400" dirty="0" smtClean="0"/>
              <a:t>To explore care of the residual limb and types of prostheses</a:t>
            </a:r>
          </a:p>
          <a:p>
            <a:r>
              <a:rPr lang="en-CA" sz="2400" dirty="0" smtClean="0"/>
              <a:t>To learn about the rehabilitation process for an amputee</a:t>
            </a:r>
          </a:p>
          <a:p>
            <a:r>
              <a:rPr lang="en-CA" sz="2400" dirty="0" smtClean="0"/>
              <a:t>To formulate nursing diagnoses relevant to the nursing care of a client with an amputation </a:t>
            </a:r>
          </a:p>
          <a:p>
            <a:r>
              <a:rPr lang="en-CA" sz="2400" dirty="0" smtClean="0"/>
              <a:t>To engage critical thinking skills through a case study </a:t>
            </a:r>
          </a:p>
          <a:p>
            <a:endParaRPr lang="en-CA"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0541945"/>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944851"/>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27606"/>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2000" r="-1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986849"/>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2000" r="-1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3185177"/>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2000" r="-1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86493"/>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2000" r="-1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704193"/>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2000" r="-1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319537"/>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2000" r="-1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195580"/>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2000" r="-1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936364"/>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MPUTATION 16.jpg"/>
          <p:cNvPicPr>
            <a:picLocks noChangeAspect="1"/>
          </p:cNvPicPr>
          <p:nvPr/>
        </p:nvPicPr>
        <p:blipFill>
          <a:blip r:embed="rId3" cstate="print"/>
          <a:stretch>
            <a:fillRect/>
          </a:stretch>
        </p:blipFill>
        <p:spPr>
          <a:xfrm>
            <a:off x="5172068" y="764704"/>
            <a:ext cx="3696410" cy="5544616"/>
          </a:xfrm>
          <a:prstGeom prst="rect">
            <a:avLst/>
          </a:prstGeom>
        </p:spPr>
      </p:pic>
      <p:sp>
        <p:nvSpPr>
          <p:cNvPr id="2" name="Title 1"/>
          <p:cNvSpPr>
            <a:spLocks noGrp="1"/>
          </p:cNvSpPr>
          <p:nvPr>
            <p:ph type="title"/>
          </p:nvPr>
        </p:nvSpPr>
        <p:spPr>
          <a:xfrm>
            <a:off x="1043608" y="373224"/>
            <a:ext cx="3312368" cy="782960"/>
          </a:xfrm>
        </p:spPr>
        <p:txBody>
          <a:bodyPr>
            <a:normAutofit fontScale="90000"/>
          </a:bodyPr>
          <a:lstStyle/>
          <a:p>
            <a:r>
              <a:rPr lang="en-CA" sz="4800" dirty="0" smtClean="0">
                <a:latin typeface="Arial Black" pitchFamily="34" charset="0"/>
              </a:rPr>
              <a:t>Statistics </a:t>
            </a:r>
            <a:endParaRPr lang="en-CA" sz="4800" dirty="0">
              <a:latin typeface="Arial Black" pitchFamily="34" charset="0"/>
            </a:endParaRPr>
          </a:p>
        </p:txBody>
      </p:sp>
      <p:sp>
        <p:nvSpPr>
          <p:cNvPr id="5" name="TextBox 4"/>
          <p:cNvSpPr txBox="1"/>
          <p:nvPr/>
        </p:nvSpPr>
        <p:spPr>
          <a:xfrm>
            <a:off x="539552" y="1412776"/>
            <a:ext cx="4608512" cy="4524315"/>
          </a:xfrm>
          <a:prstGeom prst="rect">
            <a:avLst/>
          </a:prstGeom>
          <a:noFill/>
          <a:ln w="44450" cmpd="dbl">
            <a:noFill/>
            <a:prstDash val="dash"/>
            <a:bevel/>
          </a:ln>
        </p:spPr>
        <p:txBody>
          <a:bodyPr wrap="square" rtlCol="0">
            <a:spAutoFit/>
          </a:bodyPr>
          <a:lstStyle/>
          <a:p>
            <a:pPr algn="ctr">
              <a:buFont typeface="Wingdings" pitchFamily="2" charset="2"/>
              <a:buChar char="Ø"/>
            </a:pPr>
            <a:r>
              <a:rPr lang="en-CA" sz="2400" dirty="0" smtClean="0"/>
              <a:t>185,000 amputations in the US each year</a:t>
            </a:r>
          </a:p>
          <a:p>
            <a:pPr algn="ctr">
              <a:buFont typeface="Wingdings" pitchFamily="2" charset="2"/>
              <a:buChar char="Ø"/>
            </a:pPr>
            <a:r>
              <a:rPr lang="en-CA" sz="2400" dirty="0" smtClean="0"/>
              <a:t> Around 80% of amputees are over the age of 65</a:t>
            </a:r>
          </a:p>
          <a:p>
            <a:pPr algn="ctr">
              <a:buFont typeface="Wingdings" pitchFamily="2" charset="2"/>
              <a:buChar char="Ø"/>
            </a:pPr>
            <a:r>
              <a:rPr lang="en-CA" sz="2400" dirty="0" smtClean="0"/>
              <a:t> 80-90% of amputations are caused by PVD</a:t>
            </a:r>
          </a:p>
          <a:p>
            <a:pPr algn="ctr">
              <a:buFont typeface="Wingdings" pitchFamily="2" charset="2"/>
              <a:buChar char="Ø"/>
            </a:pPr>
            <a:r>
              <a:rPr lang="en-CA" sz="2400" dirty="0" smtClean="0"/>
              <a:t>Lower extremity amputation (LEA) = 87% of all amputations performed in the US and Europe</a:t>
            </a:r>
          </a:p>
          <a:p>
            <a:pPr algn="ctr">
              <a:buFont typeface="Wingdings" pitchFamily="2" charset="2"/>
              <a:buChar char="Ø"/>
            </a:pPr>
            <a:r>
              <a:rPr lang="en-CA" sz="2400" dirty="0" smtClean="0">
                <a:latin typeface="Calibri"/>
                <a:cs typeface="Calibri"/>
              </a:rPr>
              <a:t>↑↑ complications in LEA for disease-related causes</a:t>
            </a:r>
            <a:r>
              <a:rPr lang="en-CA" sz="2400" dirty="0" smtClean="0"/>
              <a:t> with 50% dying within 5 years of LEA</a:t>
            </a:r>
            <a:endParaRPr lang="en-CA" sz="2400" dirty="0" smtClean="0">
              <a:latin typeface="Calibri"/>
              <a:cs typeface="Calibri"/>
            </a:endParaRP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8"/>
            <a:ext cx="8568952" cy="830997"/>
          </a:xfrm>
          <a:prstGeom prst="rect">
            <a:avLst/>
          </a:prstGeom>
          <a:noFill/>
        </p:spPr>
        <p:txBody>
          <a:bodyPr wrap="square" rtlCol="0">
            <a:spAutoFit/>
          </a:bodyPr>
          <a:lstStyle/>
          <a:p>
            <a:pPr algn="ctr"/>
            <a:r>
              <a:rPr lang="en-CA" sz="4800" dirty="0" smtClean="0">
                <a:latin typeface="Arial Black" pitchFamily="34" charset="0"/>
              </a:rPr>
              <a:t>Postop Interventions</a:t>
            </a:r>
            <a:endParaRPr lang="en-CA" sz="4800" dirty="0">
              <a:latin typeface="Arial Black" pitchFamily="34" charset="0"/>
            </a:endParaRPr>
          </a:p>
        </p:txBody>
      </p:sp>
      <p:sp>
        <p:nvSpPr>
          <p:cNvPr id="3" name="TextBox 2"/>
          <p:cNvSpPr txBox="1"/>
          <p:nvPr/>
        </p:nvSpPr>
        <p:spPr>
          <a:xfrm>
            <a:off x="1043608" y="1484784"/>
            <a:ext cx="6984776" cy="2923877"/>
          </a:xfrm>
          <a:prstGeom prst="rect">
            <a:avLst/>
          </a:prstGeom>
          <a:noFill/>
        </p:spPr>
        <p:txBody>
          <a:bodyPr wrap="square" rtlCol="0">
            <a:spAutoFit/>
          </a:bodyPr>
          <a:lstStyle/>
          <a:p>
            <a:pPr marL="342900" indent="-342900">
              <a:buFont typeface="+mj-lt"/>
              <a:buAutoNum type="arabicPeriod"/>
            </a:pPr>
            <a:r>
              <a:rPr lang="en-CA" sz="3200" dirty="0" smtClean="0"/>
              <a:t>Pain relief</a:t>
            </a:r>
          </a:p>
          <a:p>
            <a:pPr marL="342900" indent="-342900">
              <a:buFont typeface="+mj-lt"/>
              <a:buAutoNum type="arabicPeriod"/>
            </a:pPr>
            <a:r>
              <a:rPr lang="en-CA" sz="3200" dirty="0" smtClean="0"/>
              <a:t>Altered sensory perception</a:t>
            </a:r>
          </a:p>
          <a:p>
            <a:pPr marL="342900" indent="-342900">
              <a:buFont typeface="+mj-lt"/>
              <a:buAutoNum type="arabicPeriod"/>
            </a:pPr>
            <a:r>
              <a:rPr lang="en-CA" sz="3200" dirty="0" smtClean="0"/>
              <a:t>Wound care</a:t>
            </a:r>
          </a:p>
          <a:p>
            <a:pPr marL="342900" indent="-342900">
              <a:buFont typeface="+mj-lt"/>
              <a:buAutoNum type="arabicPeriod"/>
            </a:pPr>
            <a:r>
              <a:rPr lang="en-CA" sz="3200" dirty="0" smtClean="0"/>
              <a:t>Accepting altered body image</a:t>
            </a:r>
          </a:p>
          <a:p>
            <a:pPr marL="342900" indent="-342900">
              <a:buFont typeface="+mj-lt"/>
              <a:buAutoNum type="arabicPeriod"/>
            </a:pPr>
            <a:r>
              <a:rPr lang="en-CA" sz="3200" dirty="0" smtClean="0"/>
              <a:t>Resolving grief process</a:t>
            </a:r>
          </a:p>
          <a:p>
            <a:pPr marL="342900" indent="-342900"/>
            <a:endParaRPr lang="en-CA" sz="2400" dirty="0" smtClean="0"/>
          </a:p>
        </p:txBody>
      </p:sp>
      <p:pic>
        <p:nvPicPr>
          <p:cNvPr id="4" name="Picture 4" descr="C:\Users\Shaylynn\Desktop\AMP 20.jpg"/>
          <p:cNvPicPr>
            <a:picLocks noChangeAspect="1" noChangeArrowheads="1"/>
          </p:cNvPicPr>
          <p:nvPr/>
        </p:nvPicPr>
        <p:blipFill>
          <a:blip r:embed="rId3" cstate="print"/>
          <a:srcRect/>
          <a:stretch>
            <a:fillRect/>
          </a:stretch>
        </p:blipFill>
        <p:spPr bwMode="auto">
          <a:xfrm>
            <a:off x="2627784" y="4111136"/>
            <a:ext cx="3816424" cy="2544283"/>
          </a:xfrm>
          <a:prstGeom prst="rect">
            <a:avLst/>
          </a:prstGeom>
          <a:noFill/>
        </p:spPr>
      </p:pic>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1340768"/>
            <a:ext cx="6984776" cy="4524315"/>
          </a:xfrm>
          <a:prstGeom prst="rect">
            <a:avLst/>
          </a:prstGeom>
          <a:noFill/>
        </p:spPr>
        <p:txBody>
          <a:bodyPr wrap="square" rtlCol="0">
            <a:spAutoFit/>
          </a:bodyPr>
          <a:lstStyle/>
          <a:p>
            <a:pPr marL="342900" indent="-342900">
              <a:buFont typeface="Wingdings" pitchFamily="2" charset="2"/>
              <a:buChar char="Ø"/>
            </a:pPr>
            <a:r>
              <a:rPr lang="en-CA" sz="2400" b="1" dirty="0" smtClean="0"/>
              <a:t>Causes</a:t>
            </a:r>
            <a:r>
              <a:rPr lang="en-CA" sz="2400" dirty="0" smtClean="0"/>
              <a:t>:</a:t>
            </a:r>
          </a:p>
          <a:p>
            <a:pPr marL="800100" lvl="1" indent="-342900">
              <a:buFont typeface="Wingdings" pitchFamily="2" charset="2"/>
              <a:buChar char="Ø"/>
            </a:pPr>
            <a:r>
              <a:rPr lang="en-CA" sz="2400" dirty="0" smtClean="0"/>
              <a:t>Incision</a:t>
            </a:r>
          </a:p>
          <a:p>
            <a:pPr marL="800100" lvl="1" indent="-342900">
              <a:buFont typeface="Wingdings" pitchFamily="2" charset="2"/>
              <a:buChar char="Ø"/>
            </a:pPr>
            <a:r>
              <a:rPr lang="en-CA" sz="2400" dirty="0" smtClean="0"/>
              <a:t>Inflammation</a:t>
            </a:r>
          </a:p>
          <a:p>
            <a:pPr marL="800100" lvl="1" indent="-342900">
              <a:buFont typeface="Wingdings" pitchFamily="2" charset="2"/>
              <a:buChar char="Ø"/>
            </a:pPr>
            <a:r>
              <a:rPr lang="en-CA" sz="2400" dirty="0" smtClean="0"/>
              <a:t>Pressure on bony </a:t>
            </a:r>
          </a:p>
          <a:p>
            <a:pPr marL="800100" lvl="1" indent="-342900"/>
            <a:r>
              <a:rPr lang="en-CA" sz="2400" dirty="0" smtClean="0"/>
              <a:t>	prominences</a:t>
            </a:r>
          </a:p>
          <a:p>
            <a:pPr marL="800100" lvl="1" indent="-342900">
              <a:buFont typeface="Wingdings" pitchFamily="2" charset="2"/>
              <a:buChar char="Ø"/>
            </a:pPr>
            <a:r>
              <a:rPr lang="en-CA" sz="2400" dirty="0" smtClean="0"/>
              <a:t>Hematoma</a:t>
            </a:r>
          </a:p>
          <a:p>
            <a:pPr marL="800100" lvl="1" indent="-342900">
              <a:buFont typeface="Wingdings" pitchFamily="2" charset="2"/>
              <a:buChar char="Ø"/>
            </a:pPr>
            <a:r>
              <a:rPr lang="en-CA" sz="2400" dirty="0" smtClean="0"/>
              <a:t>Muscle spasm </a:t>
            </a:r>
          </a:p>
          <a:p>
            <a:pPr marL="342900" indent="-342900">
              <a:buFont typeface="Wingdings" pitchFamily="2" charset="2"/>
              <a:buChar char="Ø"/>
            </a:pPr>
            <a:r>
              <a:rPr lang="en-CA" sz="2400" b="1" dirty="0" smtClean="0"/>
              <a:t>Relief</a:t>
            </a:r>
            <a:r>
              <a:rPr lang="en-CA" sz="2400" dirty="0" smtClean="0"/>
              <a:t>:</a:t>
            </a:r>
          </a:p>
          <a:p>
            <a:pPr marL="800100" lvl="1" indent="-342900">
              <a:buFont typeface="Wingdings" pitchFamily="2" charset="2"/>
              <a:buChar char="Ø"/>
            </a:pPr>
            <a:r>
              <a:rPr lang="en-CA" sz="2400" dirty="0" smtClean="0"/>
              <a:t>Opioids</a:t>
            </a:r>
          </a:p>
          <a:p>
            <a:pPr marL="800100" lvl="1" indent="-342900">
              <a:buFont typeface="Wingdings" pitchFamily="2" charset="2"/>
              <a:buChar char="Ø"/>
            </a:pPr>
            <a:r>
              <a:rPr lang="en-CA" sz="2400" dirty="0" smtClean="0"/>
              <a:t>Position change; sandbag on residual limb</a:t>
            </a:r>
          </a:p>
          <a:p>
            <a:pPr marL="800100" lvl="1" indent="-342900">
              <a:buFont typeface="Wingdings" pitchFamily="2" charset="2"/>
              <a:buChar char="Ø"/>
            </a:pPr>
            <a:r>
              <a:rPr lang="en-CA" sz="2400" dirty="0" smtClean="0"/>
              <a:t>Evacuate hematoma</a:t>
            </a:r>
          </a:p>
          <a:p>
            <a:pPr marL="800100" lvl="1" indent="-342900">
              <a:buFont typeface="Wingdings" pitchFamily="2" charset="2"/>
              <a:buChar char="Ø"/>
            </a:pPr>
            <a:endParaRPr lang="en-CA" sz="2400" dirty="0" smtClean="0"/>
          </a:p>
        </p:txBody>
      </p:sp>
      <p:sp>
        <p:nvSpPr>
          <p:cNvPr id="4" name="TextBox 3"/>
          <p:cNvSpPr txBox="1"/>
          <p:nvPr/>
        </p:nvSpPr>
        <p:spPr>
          <a:xfrm>
            <a:off x="1043608" y="332658"/>
            <a:ext cx="7056784" cy="830997"/>
          </a:xfrm>
          <a:prstGeom prst="rect">
            <a:avLst/>
          </a:prstGeom>
          <a:noFill/>
        </p:spPr>
        <p:txBody>
          <a:bodyPr wrap="square" rtlCol="0">
            <a:spAutoFit/>
          </a:bodyPr>
          <a:lstStyle/>
          <a:p>
            <a:pPr algn="ctr"/>
            <a:r>
              <a:rPr lang="en-CA" sz="4800" dirty="0" smtClean="0">
                <a:latin typeface="Arial Black" pitchFamily="34" charset="0"/>
              </a:rPr>
              <a:t>1. Pain Relief</a:t>
            </a:r>
            <a:endParaRPr lang="en-CA" sz="4800" dirty="0">
              <a:latin typeface="Arial Black" pitchFamily="34" charset="0"/>
            </a:endParaRPr>
          </a:p>
        </p:txBody>
      </p:sp>
      <p:pic>
        <p:nvPicPr>
          <p:cNvPr id="37892" name="Picture 4" descr="http://www.amputee-coalition.org/senior_step/pain_medication01.jpg"/>
          <p:cNvPicPr>
            <a:picLocks noChangeAspect="1" noChangeArrowheads="1"/>
          </p:cNvPicPr>
          <p:nvPr/>
        </p:nvPicPr>
        <p:blipFill>
          <a:blip r:embed="rId3" cstate="print"/>
          <a:srcRect/>
          <a:stretch>
            <a:fillRect/>
          </a:stretch>
        </p:blipFill>
        <p:spPr bwMode="auto">
          <a:xfrm>
            <a:off x="4860032" y="1484784"/>
            <a:ext cx="2857500" cy="2952751"/>
          </a:xfrm>
          <a:prstGeom prst="rect">
            <a:avLst/>
          </a:prstGeom>
          <a:noFill/>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88640"/>
            <a:ext cx="8496944" cy="1569660"/>
          </a:xfrm>
          <a:prstGeom prst="rect">
            <a:avLst/>
          </a:prstGeom>
          <a:noFill/>
        </p:spPr>
        <p:txBody>
          <a:bodyPr wrap="square" rtlCol="0">
            <a:spAutoFit/>
          </a:bodyPr>
          <a:lstStyle/>
          <a:p>
            <a:pPr algn="ctr"/>
            <a:r>
              <a:rPr lang="en-CA" sz="4800" dirty="0" smtClean="0">
                <a:latin typeface="Arial Black" pitchFamily="34" charset="0"/>
              </a:rPr>
              <a:t>2. Altered Sensory Perception</a:t>
            </a:r>
            <a:endParaRPr lang="en-CA" sz="4800" dirty="0">
              <a:latin typeface="Arial Black" pitchFamily="34" charset="0"/>
            </a:endParaRPr>
          </a:p>
        </p:txBody>
      </p:sp>
      <p:sp>
        <p:nvSpPr>
          <p:cNvPr id="3" name="TextBox 2"/>
          <p:cNvSpPr txBox="1"/>
          <p:nvPr/>
        </p:nvSpPr>
        <p:spPr>
          <a:xfrm>
            <a:off x="1043608" y="1700808"/>
            <a:ext cx="7344816" cy="4939814"/>
          </a:xfrm>
          <a:prstGeom prst="rect">
            <a:avLst/>
          </a:prstGeom>
          <a:noFill/>
        </p:spPr>
        <p:txBody>
          <a:bodyPr wrap="square" rtlCol="0">
            <a:spAutoFit/>
          </a:bodyPr>
          <a:lstStyle/>
          <a:p>
            <a:pPr marL="342900" indent="-342900">
              <a:buFont typeface="Wingdings" pitchFamily="2" charset="2"/>
              <a:buChar char="Ø"/>
            </a:pPr>
            <a:r>
              <a:rPr lang="en-CA" sz="2100" b="1" dirty="0" smtClean="0"/>
              <a:t>Phantom limb pain:</a:t>
            </a:r>
          </a:p>
          <a:p>
            <a:pPr marL="800100" lvl="1" indent="-342900">
              <a:buFont typeface="Wingdings" pitchFamily="2" charset="2"/>
              <a:buChar char="Ø"/>
            </a:pPr>
            <a:r>
              <a:rPr lang="en-CA" sz="2100" dirty="0" smtClean="0"/>
              <a:t>60-80% of amputees</a:t>
            </a:r>
          </a:p>
          <a:p>
            <a:pPr marL="800100" lvl="1" indent="-342900">
              <a:buFont typeface="Wingdings" pitchFamily="2" charset="2"/>
              <a:buChar char="Ø"/>
            </a:pPr>
            <a:r>
              <a:rPr lang="en-CA" sz="2100" dirty="0" smtClean="0"/>
              <a:t>Numbness, burning, tingling, cramping, feeling that the missing limb is still there, crushed, or in an awkward position</a:t>
            </a:r>
          </a:p>
          <a:p>
            <a:pPr marL="800100" lvl="1" indent="-342900">
              <a:buFont typeface="Wingdings" pitchFamily="2" charset="2"/>
              <a:buChar char="Ø"/>
            </a:pPr>
            <a:r>
              <a:rPr lang="en-CA" sz="2100" dirty="0" err="1" smtClean="0"/>
              <a:t>Nonpharmacological</a:t>
            </a:r>
            <a:r>
              <a:rPr lang="en-CA" sz="2100" dirty="0" smtClean="0"/>
              <a:t> Interventions:</a:t>
            </a:r>
          </a:p>
          <a:p>
            <a:pPr marL="1257300" lvl="2" indent="-342900">
              <a:buFont typeface="Wingdings" pitchFamily="2" charset="2"/>
              <a:buChar char="Ø"/>
            </a:pPr>
            <a:r>
              <a:rPr lang="en-CA" sz="2100" dirty="0" smtClean="0"/>
              <a:t>Activity</a:t>
            </a:r>
          </a:p>
          <a:p>
            <a:pPr marL="1257300" lvl="2" indent="-342900">
              <a:buFont typeface="Wingdings" pitchFamily="2" charset="2"/>
              <a:buChar char="Ø"/>
            </a:pPr>
            <a:r>
              <a:rPr lang="en-CA" sz="2100" dirty="0" smtClean="0"/>
              <a:t>Distraction</a:t>
            </a:r>
          </a:p>
          <a:p>
            <a:pPr marL="1257300" lvl="2" indent="-342900">
              <a:buFont typeface="Wingdings" pitchFamily="2" charset="2"/>
              <a:buChar char="Ø"/>
            </a:pPr>
            <a:r>
              <a:rPr lang="en-CA" sz="2100" dirty="0" smtClean="0"/>
              <a:t>TENS</a:t>
            </a:r>
          </a:p>
          <a:p>
            <a:pPr marL="1257300" lvl="2" indent="-342900">
              <a:buFont typeface="Wingdings" pitchFamily="2" charset="2"/>
              <a:buChar char="Ø"/>
            </a:pPr>
            <a:r>
              <a:rPr lang="en-CA" sz="2100" dirty="0" smtClean="0"/>
              <a:t>Mirror therapy</a:t>
            </a:r>
          </a:p>
          <a:p>
            <a:pPr marL="800100" lvl="1" indent="-342900">
              <a:buFont typeface="Wingdings" pitchFamily="2" charset="2"/>
              <a:buChar char="Ø"/>
            </a:pPr>
            <a:r>
              <a:rPr lang="en-CA" sz="2100" dirty="0" smtClean="0"/>
              <a:t>Pharmacological Interventions:</a:t>
            </a:r>
          </a:p>
          <a:p>
            <a:pPr marL="1257300" lvl="2" indent="-342900">
              <a:buFont typeface="Wingdings" pitchFamily="2" charset="2"/>
              <a:buChar char="Ø"/>
            </a:pPr>
            <a:r>
              <a:rPr lang="en-CA" sz="2100" dirty="0" smtClean="0"/>
              <a:t>Opioids, NSAIDS</a:t>
            </a:r>
          </a:p>
          <a:p>
            <a:pPr marL="1257300" lvl="2" indent="-342900">
              <a:buFont typeface="Wingdings" pitchFamily="2" charset="2"/>
              <a:buChar char="Ø"/>
            </a:pPr>
            <a:r>
              <a:rPr lang="en-CA" sz="2100" dirty="0" smtClean="0"/>
              <a:t>Beta blockers</a:t>
            </a:r>
          </a:p>
          <a:p>
            <a:pPr marL="1257300" lvl="2" indent="-342900">
              <a:buFont typeface="Wingdings" pitchFamily="2" charset="2"/>
              <a:buChar char="Ø"/>
            </a:pPr>
            <a:r>
              <a:rPr lang="en-CA" sz="2100" dirty="0" smtClean="0"/>
              <a:t>Anticonvulsants</a:t>
            </a:r>
          </a:p>
          <a:p>
            <a:pPr marL="1257300" lvl="2" indent="-342900">
              <a:buFont typeface="Wingdings" pitchFamily="2" charset="2"/>
              <a:buChar char="Ø"/>
            </a:pPr>
            <a:r>
              <a:rPr lang="en-CA" sz="2100" dirty="0" smtClean="0"/>
              <a:t>TCAs</a:t>
            </a: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2852936"/>
            <a:ext cx="6624736" cy="1107996"/>
          </a:xfrm>
          <a:prstGeom prst="rect">
            <a:avLst/>
          </a:prstGeom>
          <a:noFill/>
        </p:spPr>
        <p:txBody>
          <a:bodyPr wrap="square" rtlCol="0">
            <a:spAutoFit/>
          </a:bodyPr>
          <a:lstStyle/>
          <a:p>
            <a:pPr algn="ctr"/>
            <a:r>
              <a:rPr lang="en-CA" sz="2400" b="1" dirty="0" smtClean="0">
                <a:hlinkClick r:id="rId2"/>
              </a:rPr>
              <a:t>http://www.youtube.com/watch?v=YL_6OMPywnQ</a:t>
            </a:r>
            <a:endParaRPr lang="en-CA" sz="2400" b="1" dirty="0" smtClean="0"/>
          </a:p>
          <a:p>
            <a:endParaRPr lang="en-CA" dirty="0"/>
          </a:p>
        </p:txBody>
      </p:sp>
      <p:pic>
        <p:nvPicPr>
          <p:cNvPr id="17410" name="Picture 2" descr="http://www.stripes.com/polopoly_fs/1.74373.1273637785%21/image/2574702126.jpg_gen/derivatives/landscape_490/2574702126.jpg"/>
          <p:cNvPicPr>
            <a:picLocks noChangeAspect="1" noChangeArrowheads="1"/>
          </p:cNvPicPr>
          <p:nvPr/>
        </p:nvPicPr>
        <p:blipFill>
          <a:blip r:embed="rId3" cstate="print"/>
          <a:srcRect/>
          <a:stretch>
            <a:fillRect/>
          </a:stretch>
        </p:blipFill>
        <p:spPr bwMode="auto">
          <a:xfrm>
            <a:off x="2411760" y="3861048"/>
            <a:ext cx="4320480" cy="2759818"/>
          </a:xfrm>
          <a:prstGeom prst="rect">
            <a:avLst/>
          </a:prstGeom>
          <a:noFill/>
        </p:spPr>
      </p:pic>
      <p:pic>
        <p:nvPicPr>
          <p:cNvPr id="17412" name="Picture 4" descr="http://news.bbcimg.co.uk/media/images/57125000/jpg/_57125691_hands_ny.jpg"/>
          <p:cNvPicPr>
            <a:picLocks noChangeAspect="1" noChangeArrowheads="1"/>
          </p:cNvPicPr>
          <p:nvPr/>
        </p:nvPicPr>
        <p:blipFill>
          <a:blip r:embed="rId4" cstate="print"/>
          <a:srcRect/>
          <a:stretch>
            <a:fillRect/>
          </a:stretch>
        </p:blipFill>
        <p:spPr bwMode="auto">
          <a:xfrm>
            <a:off x="2267744" y="260648"/>
            <a:ext cx="4419600" cy="2486026"/>
          </a:xfrm>
          <a:prstGeom prst="rect">
            <a:avLst/>
          </a:prstGeom>
          <a:noFill/>
        </p:spPr>
      </p:pic>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7"/>
            <a:ext cx="8568952" cy="1569660"/>
          </a:xfrm>
          <a:prstGeom prst="rect">
            <a:avLst/>
          </a:prstGeom>
          <a:noFill/>
        </p:spPr>
        <p:txBody>
          <a:bodyPr wrap="square" rtlCol="0">
            <a:spAutoFit/>
          </a:bodyPr>
          <a:lstStyle/>
          <a:p>
            <a:pPr algn="ctr"/>
            <a:r>
              <a:rPr lang="en-CA" sz="4800" dirty="0" smtClean="0">
                <a:latin typeface="Arial Black" pitchFamily="34" charset="0"/>
              </a:rPr>
              <a:t>3. Wound Care – New Amputation</a:t>
            </a:r>
            <a:endParaRPr lang="en-CA" sz="4800" dirty="0">
              <a:latin typeface="Arial Black" pitchFamily="34" charset="0"/>
            </a:endParaRPr>
          </a:p>
        </p:txBody>
      </p:sp>
      <p:sp>
        <p:nvSpPr>
          <p:cNvPr id="3" name="TextBox 2"/>
          <p:cNvSpPr txBox="1"/>
          <p:nvPr/>
        </p:nvSpPr>
        <p:spPr>
          <a:xfrm>
            <a:off x="611560" y="2132856"/>
            <a:ext cx="4608512" cy="4154984"/>
          </a:xfrm>
          <a:prstGeom prst="rect">
            <a:avLst/>
          </a:prstGeom>
          <a:noFill/>
        </p:spPr>
        <p:txBody>
          <a:bodyPr wrap="square" rtlCol="0">
            <a:spAutoFit/>
          </a:bodyPr>
          <a:lstStyle/>
          <a:p>
            <a:pPr>
              <a:buFont typeface="Wingdings" pitchFamily="2" charset="2"/>
              <a:buChar char="Ø"/>
            </a:pPr>
            <a:r>
              <a:rPr lang="en-CA" sz="2200" dirty="0" smtClean="0"/>
              <a:t> Goal – non-tender stump with healthy skin for prosthesis use</a:t>
            </a:r>
          </a:p>
          <a:p>
            <a:pPr>
              <a:buFont typeface="Wingdings" pitchFamily="2" charset="2"/>
              <a:buChar char="Ø"/>
            </a:pPr>
            <a:r>
              <a:rPr lang="en-CA" sz="2200" dirty="0" smtClean="0"/>
              <a:t> Elevate limb for first 24-48 hr or as instructed by surgeon</a:t>
            </a:r>
          </a:p>
          <a:p>
            <a:pPr>
              <a:buFont typeface="Wingdings" pitchFamily="2" charset="2"/>
              <a:buChar char="Ø"/>
            </a:pPr>
            <a:r>
              <a:rPr lang="en-CA" sz="2200" dirty="0" smtClean="0"/>
              <a:t> Gentle handling, sterile technique</a:t>
            </a:r>
          </a:p>
          <a:p>
            <a:pPr>
              <a:buFont typeface="Wingdings" pitchFamily="2" charset="2"/>
              <a:buChar char="Ø"/>
            </a:pPr>
            <a:r>
              <a:rPr lang="en-CA" sz="2200" dirty="0" smtClean="0"/>
              <a:t> Unwrap q4-6h for first 2 days </a:t>
            </a:r>
            <a:r>
              <a:rPr lang="en-CA" sz="2200" dirty="0" err="1" smtClean="0"/>
              <a:t>postop</a:t>
            </a:r>
            <a:r>
              <a:rPr lang="en-CA" sz="2200" dirty="0" smtClean="0"/>
              <a:t>, then OD </a:t>
            </a:r>
          </a:p>
          <a:p>
            <a:pPr>
              <a:buFont typeface="Wingdings" pitchFamily="2" charset="2"/>
              <a:buChar char="Ø"/>
            </a:pPr>
            <a:r>
              <a:rPr lang="en-CA" sz="2200" dirty="0" smtClean="0"/>
              <a:t> Assess color, temperature, pulses, signs infection &amp; skin breakdown</a:t>
            </a:r>
          </a:p>
          <a:p>
            <a:pPr>
              <a:buFont typeface="Wingdings" pitchFamily="2" charset="2"/>
              <a:buChar char="Ø"/>
            </a:pPr>
            <a:r>
              <a:rPr lang="en-CA" sz="2200" dirty="0" smtClean="0"/>
              <a:t> Cleanse as ordered</a:t>
            </a:r>
          </a:p>
        </p:txBody>
      </p:sp>
      <p:pic>
        <p:nvPicPr>
          <p:cNvPr id="33794" name="Picture 2" descr="http://www.sciencephoto.com/image/86159/large/C0021847-Amputation_wound_care-SPL.jpg"/>
          <p:cNvPicPr>
            <a:picLocks noChangeAspect="1" noChangeArrowheads="1"/>
          </p:cNvPicPr>
          <p:nvPr/>
        </p:nvPicPr>
        <p:blipFill>
          <a:blip r:embed="rId3" cstate="print"/>
          <a:srcRect/>
          <a:stretch>
            <a:fillRect/>
          </a:stretch>
        </p:blipFill>
        <p:spPr bwMode="auto">
          <a:xfrm>
            <a:off x="5436096" y="1844824"/>
            <a:ext cx="3168352" cy="4770530"/>
          </a:xfrm>
          <a:prstGeom prst="rect">
            <a:avLst/>
          </a:prstGeom>
          <a:noFill/>
        </p:spPr>
      </p:pic>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putations-nursing_car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599"/>
            <a:ext cx="8534400" cy="930887"/>
          </a:xfrm>
        </p:spPr>
        <p:txBody>
          <a:bodyPr>
            <a:normAutofit fontScale="90000"/>
          </a:bodyPr>
          <a:lstStyle/>
          <a:p>
            <a:pPr algn="ctr"/>
            <a:r>
              <a:rPr lang="en-US" dirty="0" smtClean="0">
                <a:latin typeface="Arial Black" pitchFamily="34" charset="0"/>
              </a:rPr>
              <a:t>How to wrap a below the knee amputation</a:t>
            </a:r>
            <a:endParaRPr lang="en-US" dirty="0">
              <a:latin typeface="Arial Black" pitchFamily="34" charset="0"/>
            </a:endParaRPr>
          </a:p>
        </p:txBody>
      </p:sp>
      <p:pic>
        <p:nvPicPr>
          <p:cNvPr id="4" name="Content Placeholder 3" descr="figure 8 wrapping.jpg"/>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rcRect l="-7035" r="-7035"/>
          <a:stretch>
            <a:fillRect/>
          </a:stretch>
        </p:blipFill>
        <p:spPr>
          <a:xfrm>
            <a:off x="274320" y="1298448"/>
            <a:ext cx="8595360" cy="4937760"/>
          </a:xfrm>
          <a:prstGeom prst="rect">
            <a:avLst/>
          </a:prstGeom>
        </p:spPr>
      </p:pic>
    </p:spTree>
    <p:extLst>
      <p:ext uri="{BB962C8B-B14F-4D97-AF65-F5344CB8AC3E}">
        <p14:creationId xmlns:p14="http://schemas.microsoft.com/office/powerpoint/2010/main" val="1418872563"/>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534400" cy="894078"/>
          </a:xfrm>
        </p:spPr>
        <p:txBody>
          <a:bodyPr>
            <a:normAutofit fontScale="90000"/>
          </a:bodyPr>
          <a:lstStyle/>
          <a:p>
            <a:pPr algn="ctr"/>
            <a:r>
              <a:rPr lang="en-US" dirty="0" smtClean="0">
                <a:latin typeface="Arial Black" pitchFamily="34" charset="0"/>
              </a:rPr>
              <a:t>How to wrap an above the knee amputation</a:t>
            </a:r>
            <a:endParaRPr lang="en-US" dirty="0">
              <a:latin typeface="Arial Black" pitchFamily="34" charset="0"/>
            </a:endParaRPr>
          </a:p>
        </p:txBody>
      </p:sp>
      <p:pic>
        <p:nvPicPr>
          <p:cNvPr id="4" name="Content Placeholder 3" descr="figure 8 wrapping below knee.png"/>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rcRect l="-19750" r="-19750"/>
          <a:stretch>
            <a:fillRect/>
          </a:stretch>
        </p:blipFill>
        <p:spPr>
          <a:xfrm>
            <a:off x="301752" y="1508643"/>
            <a:ext cx="8503920" cy="4572000"/>
          </a:xfrm>
          <a:prstGeom prst="rect">
            <a:avLst/>
          </a:prstGeom>
        </p:spPr>
      </p:pic>
    </p:spTree>
    <p:extLst>
      <p:ext uri="{BB962C8B-B14F-4D97-AF65-F5344CB8AC3E}">
        <p14:creationId xmlns:p14="http://schemas.microsoft.com/office/powerpoint/2010/main" val="361364136"/>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88640"/>
            <a:ext cx="8424936" cy="1569660"/>
          </a:xfrm>
          <a:prstGeom prst="rect">
            <a:avLst/>
          </a:prstGeom>
          <a:noFill/>
        </p:spPr>
        <p:txBody>
          <a:bodyPr wrap="square" rtlCol="0">
            <a:spAutoFit/>
          </a:bodyPr>
          <a:lstStyle/>
          <a:p>
            <a:pPr algn="ctr"/>
            <a:r>
              <a:rPr lang="en-CA" sz="4800" dirty="0" smtClean="0">
                <a:latin typeface="Arial Black" pitchFamily="34" charset="0"/>
              </a:rPr>
              <a:t>4. Accepting Body Image</a:t>
            </a:r>
            <a:endParaRPr lang="en-CA" sz="4800" dirty="0">
              <a:latin typeface="Arial Black" pitchFamily="34" charset="0"/>
            </a:endParaRPr>
          </a:p>
        </p:txBody>
      </p:sp>
      <p:sp>
        <p:nvSpPr>
          <p:cNvPr id="3" name="TextBox 2"/>
          <p:cNvSpPr txBox="1"/>
          <p:nvPr/>
        </p:nvSpPr>
        <p:spPr>
          <a:xfrm>
            <a:off x="1187624" y="4869160"/>
            <a:ext cx="6984776" cy="1785104"/>
          </a:xfrm>
          <a:prstGeom prst="rect">
            <a:avLst/>
          </a:prstGeom>
          <a:noFill/>
        </p:spPr>
        <p:txBody>
          <a:bodyPr wrap="square" rtlCol="0">
            <a:spAutoFit/>
          </a:bodyPr>
          <a:lstStyle/>
          <a:p>
            <a:pPr marL="342900" indent="-342900">
              <a:buFont typeface="Wingdings" pitchFamily="2" charset="2"/>
              <a:buChar char="Ø"/>
            </a:pPr>
            <a:r>
              <a:rPr lang="en-CA" sz="2200" dirty="0" smtClean="0"/>
              <a:t>Encourage patient to look at, feel, and care for residual limb</a:t>
            </a:r>
          </a:p>
          <a:p>
            <a:pPr marL="342900" indent="-342900">
              <a:buFont typeface="Wingdings" pitchFamily="2" charset="2"/>
              <a:buChar char="Ø"/>
            </a:pPr>
            <a:r>
              <a:rPr lang="en-CA" sz="2200" dirty="0" smtClean="0"/>
              <a:t>Identify strengths and resources to facilitate rehab</a:t>
            </a:r>
          </a:p>
          <a:p>
            <a:pPr marL="342900" indent="-342900">
              <a:buFont typeface="Wingdings" pitchFamily="2" charset="2"/>
              <a:buChar char="Ø"/>
            </a:pPr>
            <a:r>
              <a:rPr lang="en-CA" sz="2200" dirty="0" smtClean="0"/>
              <a:t>Help patient regain previous level of functioning</a:t>
            </a:r>
          </a:p>
        </p:txBody>
      </p:sp>
      <p:pic>
        <p:nvPicPr>
          <p:cNvPr id="30722" name="Picture 2" descr="http://helablog.com/wp-content/uploads/2011/12/dolphin_tattoo_amputee.jpg"/>
          <p:cNvPicPr>
            <a:picLocks noChangeAspect="1" noChangeArrowheads="1"/>
          </p:cNvPicPr>
          <p:nvPr/>
        </p:nvPicPr>
        <p:blipFill>
          <a:blip r:embed="rId3" cstate="print"/>
          <a:srcRect/>
          <a:stretch>
            <a:fillRect/>
          </a:stretch>
        </p:blipFill>
        <p:spPr bwMode="auto">
          <a:xfrm>
            <a:off x="3131840" y="1772816"/>
            <a:ext cx="3246008" cy="3009935"/>
          </a:xfrm>
          <a:prstGeom prst="rect">
            <a:avLst/>
          </a:prstGeom>
          <a:noFill/>
        </p:spPr>
      </p:pic>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332658"/>
            <a:ext cx="7056784" cy="830997"/>
          </a:xfrm>
          <a:prstGeom prst="rect">
            <a:avLst/>
          </a:prstGeom>
          <a:noFill/>
        </p:spPr>
        <p:txBody>
          <a:bodyPr wrap="square" rtlCol="0">
            <a:spAutoFit/>
          </a:bodyPr>
          <a:lstStyle/>
          <a:p>
            <a:pPr algn="ctr"/>
            <a:r>
              <a:rPr lang="en-CA" sz="4800" dirty="0" smtClean="0">
                <a:latin typeface="Arial Black" pitchFamily="34" charset="0"/>
              </a:rPr>
              <a:t>5. Resolving Grief</a:t>
            </a:r>
            <a:endParaRPr lang="en-CA" sz="4800" dirty="0">
              <a:latin typeface="Arial Black" pitchFamily="34" charset="0"/>
            </a:endParaRPr>
          </a:p>
        </p:txBody>
      </p:sp>
      <p:sp>
        <p:nvSpPr>
          <p:cNvPr id="3" name="TextBox 2"/>
          <p:cNvSpPr txBox="1"/>
          <p:nvPr/>
        </p:nvSpPr>
        <p:spPr>
          <a:xfrm>
            <a:off x="1043608" y="1268760"/>
            <a:ext cx="3384376" cy="4862870"/>
          </a:xfrm>
          <a:prstGeom prst="rect">
            <a:avLst/>
          </a:prstGeom>
          <a:noFill/>
        </p:spPr>
        <p:txBody>
          <a:bodyPr wrap="square" rtlCol="0">
            <a:spAutoFit/>
          </a:bodyPr>
          <a:lstStyle/>
          <a:p>
            <a:pPr marL="342900" indent="-342900">
              <a:buFont typeface="Wingdings" pitchFamily="2" charset="2"/>
              <a:buChar char="Ø"/>
            </a:pPr>
            <a:r>
              <a:rPr lang="en-CA" sz="2200" dirty="0" smtClean="0"/>
              <a:t>Normal part of the acceptance process</a:t>
            </a:r>
          </a:p>
          <a:p>
            <a:pPr marL="342900" indent="-342900">
              <a:buFont typeface="Wingdings" pitchFamily="2" charset="2"/>
              <a:buChar char="Ø"/>
            </a:pPr>
            <a:r>
              <a:rPr lang="en-CA" sz="2200" dirty="0" smtClean="0"/>
              <a:t>Acknowledge loss by listening and providing support</a:t>
            </a:r>
          </a:p>
          <a:p>
            <a:pPr marL="342900" indent="-342900">
              <a:buFont typeface="Wingdings" pitchFamily="2" charset="2"/>
              <a:buChar char="Ø"/>
            </a:pPr>
            <a:r>
              <a:rPr lang="en-CA" sz="2200" dirty="0" smtClean="0"/>
              <a:t>Supportive &amp; accepting atmosphere</a:t>
            </a:r>
          </a:p>
          <a:p>
            <a:pPr marL="342900" indent="-342900">
              <a:buFont typeface="Wingdings" pitchFamily="2" charset="2"/>
              <a:buChar char="Ø"/>
            </a:pPr>
            <a:r>
              <a:rPr lang="en-CA" sz="2200" dirty="0" smtClean="0"/>
              <a:t>Encourage expression of feelings and family involvement in working through grief</a:t>
            </a:r>
          </a:p>
          <a:p>
            <a:pPr marL="342900" indent="-342900">
              <a:buFont typeface="Wingdings" pitchFamily="2" charset="2"/>
              <a:buChar char="Ø"/>
            </a:pPr>
            <a:r>
              <a:rPr lang="en-CA" sz="2200" dirty="0" smtClean="0"/>
              <a:t>Help to develop realistic goals</a:t>
            </a:r>
          </a:p>
          <a:p>
            <a:pPr marL="342900" indent="-342900"/>
            <a:endParaRPr lang="en-CA" sz="2400" dirty="0" smtClean="0"/>
          </a:p>
        </p:txBody>
      </p:sp>
      <p:pic>
        <p:nvPicPr>
          <p:cNvPr id="28674" name="Picture 2" descr="image: man holding hand of patient in hospital bed"/>
          <p:cNvPicPr>
            <a:picLocks noChangeAspect="1" noChangeArrowheads="1"/>
          </p:cNvPicPr>
          <p:nvPr/>
        </p:nvPicPr>
        <p:blipFill>
          <a:blip r:embed="rId3" cstate="print"/>
          <a:srcRect/>
          <a:stretch>
            <a:fillRect/>
          </a:stretch>
        </p:blipFill>
        <p:spPr bwMode="auto">
          <a:xfrm>
            <a:off x="5148064" y="1412776"/>
            <a:ext cx="3021310" cy="4914181"/>
          </a:xfrm>
          <a:prstGeom prst="rect">
            <a:avLst/>
          </a:prstGeom>
          <a:noFill/>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067944" cy="6858000"/>
          </a:xfrm>
          <a:prstGeom prst="rect">
            <a:avLst/>
          </a:prstGeom>
          <a:blipFill dpi="0" rotWithShape="1">
            <a:blip r:embed="rId3" cstate="print"/>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4572000" y="188640"/>
            <a:ext cx="4104456" cy="1384995"/>
          </a:xfrm>
          <a:prstGeom prst="rect">
            <a:avLst/>
          </a:prstGeom>
          <a:noFill/>
        </p:spPr>
        <p:txBody>
          <a:bodyPr wrap="square" rtlCol="0">
            <a:spAutoFit/>
          </a:bodyPr>
          <a:lstStyle/>
          <a:p>
            <a:r>
              <a:rPr lang="en-CA" sz="4800" dirty="0" smtClean="0">
                <a:latin typeface="Arial Black" pitchFamily="34" charset="0"/>
              </a:rPr>
              <a:t>Definitions:</a:t>
            </a:r>
          </a:p>
          <a:p>
            <a:endParaRPr lang="en-CA" sz="3600" dirty="0">
              <a:latin typeface="+mj-lt"/>
            </a:endParaRPr>
          </a:p>
        </p:txBody>
      </p:sp>
      <p:sp>
        <p:nvSpPr>
          <p:cNvPr id="7" name="TextBox 6"/>
          <p:cNvSpPr txBox="1"/>
          <p:nvPr/>
        </p:nvSpPr>
        <p:spPr>
          <a:xfrm>
            <a:off x="4499992" y="1052736"/>
            <a:ext cx="4392488" cy="4524315"/>
          </a:xfrm>
          <a:prstGeom prst="rect">
            <a:avLst/>
          </a:prstGeom>
          <a:noFill/>
        </p:spPr>
        <p:txBody>
          <a:bodyPr wrap="square" rtlCol="0">
            <a:spAutoFit/>
          </a:bodyPr>
          <a:lstStyle/>
          <a:p>
            <a:r>
              <a:rPr lang="en-CA" sz="2400" b="1" dirty="0" smtClean="0"/>
              <a:t>Amputation</a:t>
            </a:r>
            <a:r>
              <a:rPr lang="en-CA" sz="2400" dirty="0" smtClean="0"/>
              <a:t> –removal of part of the body, limb, or part of a limb</a:t>
            </a:r>
          </a:p>
          <a:p>
            <a:endParaRPr lang="en-CA" sz="2400" dirty="0" smtClean="0"/>
          </a:p>
          <a:p>
            <a:r>
              <a:rPr lang="en-CA" sz="2400" b="1" dirty="0" smtClean="0"/>
              <a:t>Stump – </a:t>
            </a:r>
            <a:r>
              <a:rPr lang="en-CA" sz="2400" dirty="0" smtClean="0"/>
              <a:t>Aka residual limb; part of a limb that remains after amputation</a:t>
            </a:r>
          </a:p>
          <a:p>
            <a:endParaRPr lang="en-CA" sz="2400" b="1" dirty="0" smtClean="0"/>
          </a:p>
          <a:p>
            <a:r>
              <a:rPr lang="en-CA" sz="2400" b="1" dirty="0" smtClean="0"/>
              <a:t>Purpose</a:t>
            </a:r>
            <a:r>
              <a:rPr lang="en-CA" sz="2400" dirty="0" smtClean="0"/>
              <a:t>:</a:t>
            </a:r>
          </a:p>
          <a:p>
            <a:pPr>
              <a:buFont typeface="Wingdings" pitchFamily="2" charset="2"/>
              <a:buChar char="Ø"/>
            </a:pPr>
            <a:r>
              <a:rPr lang="en-CA" sz="2400" b="1" dirty="0" smtClean="0"/>
              <a:t> </a:t>
            </a:r>
            <a:r>
              <a:rPr lang="en-CA" sz="2400" dirty="0" smtClean="0"/>
              <a:t>Relieve symptoms</a:t>
            </a:r>
          </a:p>
          <a:p>
            <a:pPr>
              <a:buFont typeface="Wingdings" pitchFamily="2" charset="2"/>
              <a:buChar char="Ø"/>
            </a:pPr>
            <a:r>
              <a:rPr lang="en-CA" sz="2400" dirty="0" smtClean="0"/>
              <a:t> Improve function</a:t>
            </a:r>
          </a:p>
          <a:p>
            <a:pPr>
              <a:buFont typeface="Wingdings" pitchFamily="2" charset="2"/>
              <a:buChar char="Ø"/>
            </a:pPr>
            <a:r>
              <a:rPr lang="en-CA" sz="2400" dirty="0" smtClean="0"/>
              <a:t> Improve QOL</a:t>
            </a:r>
          </a:p>
          <a:p>
            <a:pPr>
              <a:buFont typeface="Wingdings" pitchFamily="2" charset="2"/>
              <a:buChar char="Ø"/>
            </a:pPr>
            <a:r>
              <a:rPr lang="en-CA" sz="2400" dirty="0" smtClean="0"/>
              <a:t> Save life!</a:t>
            </a:r>
            <a:endParaRPr lang="en-CA" sz="2400" dirty="0"/>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404666"/>
            <a:ext cx="7200800" cy="830997"/>
          </a:xfrm>
          <a:prstGeom prst="rect">
            <a:avLst/>
          </a:prstGeom>
          <a:noFill/>
        </p:spPr>
        <p:txBody>
          <a:bodyPr wrap="square" rtlCol="0">
            <a:spAutoFit/>
          </a:bodyPr>
          <a:lstStyle/>
          <a:p>
            <a:pPr algn="ctr"/>
            <a:r>
              <a:rPr lang="en-CA" sz="4800" dirty="0" smtClean="0">
                <a:latin typeface="Arial Black" pitchFamily="34" charset="0"/>
              </a:rPr>
              <a:t>Complications</a:t>
            </a:r>
            <a:endParaRPr lang="en-CA" sz="4800" dirty="0">
              <a:latin typeface="Arial Black" pitchFamily="34" charset="0"/>
            </a:endParaRPr>
          </a:p>
        </p:txBody>
      </p:sp>
      <p:sp>
        <p:nvSpPr>
          <p:cNvPr id="6" name="TextBox 5"/>
          <p:cNvSpPr txBox="1"/>
          <p:nvPr/>
        </p:nvSpPr>
        <p:spPr>
          <a:xfrm>
            <a:off x="1043608" y="2060848"/>
            <a:ext cx="7416824" cy="2308324"/>
          </a:xfrm>
          <a:prstGeom prst="rect">
            <a:avLst/>
          </a:prstGeom>
          <a:noFill/>
        </p:spPr>
        <p:txBody>
          <a:bodyPr wrap="square" rtlCol="0">
            <a:spAutoFit/>
          </a:bodyPr>
          <a:lstStyle/>
          <a:p>
            <a:pPr marL="457200" indent="-457200">
              <a:buFont typeface="+mj-lt"/>
              <a:buAutoNum type="arabicPeriod"/>
            </a:pPr>
            <a:r>
              <a:rPr lang="en-CA" sz="2400" dirty="0" smtClean="0"/>
              <a:t>Hemorrhage</a:t>
            </a:r>
          </a:p>
          <a:p>
            <a:pPr marL="457200" indent="-457200">
              <a:buFont typeface="+mj-lt"/>
              <a:buAutoNum type="arabicPeriod"/>
            </a:pPr>
            <a:r>
              <a:rPr lang="en-CA" sz="2400" dirty="0" smtClean="0"/>
              <a:t>Infection</a:t>
            </a:r>
          </a:p>
          <a:p>
            <a:pPr marL="457200" indent="-457200">
              <a:buFont typeface="+mj-lt"/>
              <a:buAutoNum type="arabicPeriod"/>
            </a:pPr>
            <a:r>
              <a:rPr lang="en-CA" sz="2400" dirty="0" smtClean="0"/>
              <a:t>Skin breakdown</a:t>
            </a:r>
          </a:p>
          <a:p>
            <a:pPr marL="457200" indent="-457200">
              <a:buFont typeface="+mj-lt"/>
              <a:buAutoNum type="arabicPeriod"/>
            </a:pPr>
            <a:r>
              <a:rPr lang="en-CA" sz="2400" dirty="0" smtClean="0"/>
              <a:t>Joint contracture</a:t>
            </a:r>
          </a:p>
          <a:p>
            <a:pPr marL="457200" indent="-457200">
              <a:buFont typeface="+mj-lt"/>
              <a:buAutoNum type="arabicPeriod"/>
            </a:pPr>
            <a:r>
              <a:rPr lang="en-CA" sz="2400" dirty="0" smtClean="0"/>
              <a:t>Bony overgrowth</a:t>
            </a:r>
          </a:p>
          <a:p>
            <a:pPr marL="457200" indent="-457200">
              <a:buFont typeface="+mj-lt"/>
              <a:buAutoNum type="arabicPeriod"/>
            </a:pPr>
            <a:r>
              <a:rPr lang="en-CA" sz="2400" dirty="0" smtClean="0"/>
              <a:t>Phantom limb pain</a:t>
            </a:r>
            <a:endParaRPr lang="en-CA" sz="2400" dirty="0"/>
          </a:p>
        </p:txBody>
      </p:sp>
      <p:pic>
        <p:nvPicPr>
          <p:cNvPr id="8" name="Picture 7" descr="AMPUTATION 1.jpg"/>
          <p:cNvPicPr>
            <a:picLocks noChangeAspect="1"/>
          </p:cNvPicPr>
          <p:nvPr/>
        </p:nvPicPr>
        <p:blipFill>
          <a:blip r:embed="rId3" cstate="print"/>
          <a:stretch>
            <a:fillRect/>
          </a:stretch>
        </p:blipFill>
        <p:spPr>
          <a:xfrm>
            <a:off x="5076056" y="1340768"/>
            <a:ext cx="3384376" cy="5066551"/>
          </a:xfrm>
          <a:prstGeom prst="rect">
            <a:avLst/>
          </a:prstGeom>
        </p:spPr>
      </p:pic>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404666"/>
            <a:ext cx="7200800" cy="830997"/>
          </a:xfrm>
          <a:prstGeom prst="rect">
            <a:avLst/>
          </a:prstGeom>
          <a:noFill/>
        </p:spPr>
        <p:txBody>
          <a:bodyPr wrap="square" rtlCol="0">
            <a:spAutoFit/>
          </a:bodyPr>
          <a:lstStyle/>
          <a:p>
            <a:pPr algn="ctr"/>
            <a:r>
              <a:rPr lang="en-CA" sz="4800" dirty="0" smtClean="0">
                <a:latin typeface="Arial Black" pitchFamily="34" charset="0"/>
              </a:rPr>
              <a:t>1. Hemorrhage</a:t>
            </a:r>
            <a:endParaRPr lang="en-CA" sz="4800" dirty="0">
              <a:latin typeface="Arial Black" pitchFamily="34" charset="0"/>
            </a:endParaRPr>
          </a:p>
        </p:txBody>
      </p:sp>
      <p:sp>
        <p:nvSpPr>
          <p:cNvPr id="6" name="TextBox 5"/>
          <p:cNvSpPr txBox="1"/>
          <p:nvPr/>
        </p:nvSpPr>
        <p:spPr>
          <a:xfrm>
            <a:off x="467544" y="1484784"/>
            <a:ext cx="3168352" cy="3785652"/>
          </a:xfrm>
          <a:prstGeom prst="rect">
            <a:avLst/>
          </a:prstGeom>
          <a:noFill/>
        </p:spPr>
        <p:txBody>
          <a:bodyPr wrap="square" rtlCol="0">
            <a:spAutoFit/>
          </a:bodyPr>
          <a:lstStyle/>
          <a:p>
            <a:pPr marL="457200" indent="-457200">
              <a:buFont typeface="Wingdings" pitchFamily="2" charset="2"/>
              <a:buChar char="Ø"/>
            </a:pPr>
            <a:r>
              <a:rPr lang="en-CA" sz="2400" dirty="0" smtClean="0"/>
              <a:t>Caused by severed blood vessels or loosened sutures</a:t>
            </a:r>
          </a:p>
          <a:p>
            <a:pPr marL="457200" indent="-457200">
              <a:buFont typeface="Wingdings" pitchFamily="2" charset="2"/>
              <a:buChar char="Ø"/>
            </a:pPr>
            <a:r>
              <a:rPr lang="en-CA" sz="2400" dirty="0" smtClean="0"/>
              <a:t>Monitor VS</a:t>
            </a:r>
          </a:p>
          <a:p>
            <a:pPr marL="457200" indent="-457200">
              <a:buFont typeface="Wingdings" pitchFamily="2" charset="2"/>
              <a:buChar char="Ø"/>
            </a:pPr>
            <a:r>
              <a:rPr lang="en-CA" sz="2400" dirty="0" smtClean="0"/>
              <a:t>Monitor S&amp;S bleeding</a:t>
            </a:r>
          </a:p>
          <a:p>
            <a:pPr marL="457200" indent="-457200">
              <a:buFont typeface="Wingdings" pitchFamily="2" charset="2"/>
              <a:buChar char="Ø"/>
            </a:pPr>
            <a:r>
              <a:rPr lang="en-CA" sz="2400" dirty="0" smtClean="0"/>
              <a:t>Monitor suction drainage if in place</a:t>
            </a:r>
          </a:p>
          <a:p>
            <a:pPr marL="457200" indent="-457200">
              <a:buFont typeface="Wingdings" pitchFamily="2" charset="2"/>
              <a:buChar char="Ø"/>
            </a:pPr>
            <a:r>
              <a:rPr lang="en-CA" sz="2400" dirty="0" smtClean="0"/>
              <a:t>Keep a tourniquet handy!</a:t>
            </a:r>
          </a:p>
        </p:txBody>
      </p:sp>
      <p:pic>
        <p:nvPicPr>
          <p:cNvPr id="2050" name="Picture 2" descr="Royalty-free Image: Military Man With Severed Finger"/>
          <p:cNvPicPr>
            <a:picLocks noChangeAspect="1" noChangeArrowheads="1"/>
          </p:cNvPicPr>
          <p:nvPr/>
        </p:nvPicPr>
        <p:blipFill>
          <a:blip r:embed="rId3" cstate="print"/>
          <a:srcRect/>
          <a:stretch>
            <a:fillRect/>
          </a:stretch>
        </p:blipFill>
        <p:spPr bwMode="auto">
          <a:xfrm>
            <a:off x="3640538" y="1772816"/>
            <a:ext cx="5184574" cy="3456384"/>
          </a:xfrm>
          <a:prstGeom prst="rect">
            <a:avLst/>
          </a:prstGeom>
          <a:noFill/>
        </p:spPr>
      </p:pic>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404666"/>
            <a:ext cx="7200800" cy="830997"/>
          </a:xfrm>
          <a:prstGeom prst="rect">
            <a:avLst/>
          </a:prstGeom>
          <a:noFill/>
        </p:spPr>
        <p:txBody>
          <a:bodyPr wrap="square" rtlCol="0">
            <a:spAutoFit/>
          </a:bodyPr>
          <a:lstStyle/>
          <a:p>
            <a:pPr algn="ctr"/>
            <a:r>
              <a:rPr lang="en-CA" sz="4800" dirty="0" smtClean="0">
                <a:latin typeface="Arial Black" pitchFamily="34" charset="0"/>
              </a:rPr>
              <a:t>2. Infection</a:t>
            </a:r>
            <a:endParaRPr lang="en-CA" sz="4800" dirty="0">
              <a:latin typeface="Arial Black" pitchFamily="34" charset="0"/>
            </a:endParaRPr>
          </a:p>
        </p:txBody>
      </p:sp>
      <p:sp>
        <p:nvSpPr>
          <p:cNvPr id="6" name="TextBox 5"/>
          <p:cNvSpPr txBox="1"/>
          <p:nvPr/>
        </p:nvSpPr>
        <p:spPr>
          <a:xfrm>
            <a:off x="5364088" y="1412776"/>
            <a:ext cx="3600400" cy="4893647"/>
          </a:xfrm>
          <a:prstGeom prst="rect">
            <a:avLst/>
          </a:prstGeom>
          <a:noFill/>
        </p:spPr>
        <p:txBody>
          <a:bodyPr wrap="square" rtlCol="0">
            <a:spAutoFit/>
          </a:bodyPr>
          <a:lstStyle/>
          <a:p>
            <a:pPr marL="457200" indent="-457200">
              <a:buFont typeface="Wingdings" pitchFamily="2" charset="2"/>
              <a:buChar char="Ø"/>
            </a:pPr>
            <a:r>
              <a:rPr lang="en-CA" sz="2400" dirty="0" smtClean="0">
                <a:latin typeface="Calibri"/>
                <a:cs typeface="Calibri"/>
              </a:rPr>
              <a:t>↑↑ with traumatic amputation due to contaminated wound </a:t>
            </a:r>
          </a:p>
          <a:p>
            <a:pPr marL="457200" indent="-457200">
              <a:buFont typeface="Wingdings" pitchFamily="2" charset="2"/>
              <a:buChar char="Ø"/>
            </a:pPr>
            <a:r>
              <a:rPr lang="en-CA" sz="2400" dirty="0" smtClean="0">
                <a:latin typeface="Calibri"/>
                <a:cs typeface="Calibri"/>
              </a:rPr>
              <a:t>Monitor for:</a:t>
            </a:r>
          </a:p>
          <a:p>
            <a:pPr marL="914400" lvl="1" indent="-457200">
              <a:buFont typeface="Wingdings" pitchFamily="2" charset="2"/>
              <a:buChar char="Ø"/>
            </a:pPr>
            <a:r>
              <a:rPr lang="en-CA" sz="2400" dirty="0" smtClean="0">
                <a:cs typeface="Calibri"/>
              </a:rPr>
              <a:t>Changes in color, odor, consistency of drainage</a:t>
            </a:r>
          </a:p>
          <a:p>
            <a:pPr marL="914400" lvl="1" indent="-457200">
              <a:buFont typeface="Wingdings" pitchFamily="2" charset="2"/>
              <a:buChar char="Ø"/>
            </a:pPr>
            <a:r>
              <a:rPr lang="en-CA" sz="2400" dirty="0" smtClean="0">
                <a:cs typeface="Calibri"/>
              </a:rPr>
              <a:t>Increased discomfort</a:t>
            </a:r>
          </a:p>
          <a:p>
            <a:pPr marL="914400" lvl="1" indent="-457200">
              <a:buFont typeface="Wingdings" pitchFamily="2" charset="2"/>
              <a:buChar char="Ø"/>
            </a:pPr>
            <a:r>
              <a:rPr lang="en-CA" sz="2400" dirty="0" smtClean="0">
                <a:cs typeface="Calibri"/>
              </a:rPr>
              <a:t>Signs systemic infection (i.e. ↑ T)</a:t>
            </a:r>
          </a:p>
          <a:p>
            <a:pPr marL="457200" indent="-457200">
              <a:buFont typeface="Wingdings" pitchFamily="2" charset="2"/>
              <a:buChar char="Ø"/>
            </a:pPr>
            <a:r>
              <a:rPr lang="en-CA" sz="2400" dirty="0" smtClean="0">
                <a:latin typeface="Calibri"/>
                <a:cs typeface="Calibri"/>
              </a:rPr>
              <a:t>Report changes!</a:t>
            </a:r>
          </a:p>
          <a:p>
            <a:pPr marL="914400" lvl="1" indent="-457200"/>
            <a:endParaRPr lang="en-CA" sz="2400" dirty="0" smtClean="0">
              <a:cs typeface="Calibri"/>
            </a:endParaRPr>
          </a:p>
        </p:txBody>
      </p:sp>
      <p:pic>
        <p:nvPicPr>
          <p:cNvPr id="4097" name="Picture 1"/>
          <p:cNvPicPr>
            <a:picLocks noChangeAspect="1" noChangeArrowheads="1"/>
          </p:cNvPicPr>
          <p:nvPr/>
        </p:nvPicPr>
        <p:blipFill>
          <a:blip r:embed="rId3" cstate="print"/>
          <a:srcRect/>
          <a:stretch>
            <a:fillRect/>
          </a:stretch>
        </p:blipFill>
        <p:spPr bwMode="auto">
          <a:xfrm>
            <a:off x="251520" y="1916832"/>
            <a:ext cx="4924661" cy="3096344"/>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404666"/>
            <a:ext cx="7200800" cy="830997"/>
          </a:xfrm>
          <a:prstGeom prst="rect">
            <a:avLst/>
          </a:prstGeom>
          <a:noFill/>
        </p:spPr>
        <p:txBody>
          <a:bodyPr wrap="square" rtlCol="0">
            <a:spAutoFit/>
          </a:bodyPr>
          <a:lstStyle/>
          <a:p>
            <a:pPr algn="ctr"/>
            <a:r>
              <a:rPr lang="en-CA" sz="4800" dirty="0" smtClean="0">
                <a:latin typeface="Arial Black" pitchFamily="34" charset="0"/>
              </a:rPr>
              <a:t>3. Skin Breakdown</a:t>
            </a:r>
            <a:endParaRPr lang="en-CA" sz="4800" dirty="0">
              <a:latin typeface="Arial Black" pitchFamily="34" charset="0"/>
            </a:endParaRPr>
          </a:p>
        </p:txBody>
      </p:sp>
      <p:pic>
        <p:nvPicPr>
          <p:cNvPr id="6145" name="Picture 1"/>
          <p:cNvPicPr>
            <a:picLocks noChangeAspect="1" noChangeArrowheads="1"/>
          </p:cNvPicPr>
          <p:nvPr/>
        </p:nvPicPr>
        <p:blipFill>
          <a:blip r:embed="rId3" cstate="print"/>
          <a:srcRect/>
          <a:stretch>
            <a:fillRect/>
          </a:stretch>
        </p:blipFill>
        <p:spPr bwMode="auto">
          <a:xfrm>
            <a:off x="323528" y="1196752"/>
            <a:ext cx="3814174" cy="4320480"/>
          </a:xfrm>
          <a:prstGeom prst="rect">
            <a:avLst/>
          </a:prstGeom>
          <a:noFill/>
          <a:ln w="9525">
            <a:noFill/>
            <a:miter lim="800000"/>
            <a:headEnd/>
            <a:tailEnd/>
          </a:ln>
        </p:spPr>
      </p:pic>
      <p:pic>
        <p:nvPicPr>
          <p:cNvPr id="6146" name="Picture 2"/>
          <p:cNvPicPr>
            <a:picLocks noChangeAspect="1" noChangeArrowheads="1"/>
          </p:cNvPicPr>
          <p:nvPr/>
        </p:nvPicPr>
        <p:blipFill>
          <a:blip r:embed="rId4" cstate="print"/>
          <a:srcRect/>
          <a:stretch>
            <a:fillRect/>
          </a:stretch>
        </p:blipFill>
        <p:spPr bwMode="auto">
          <a:xfrm>
            <a:off x="4340128" y="1556792"/>
            <a:ext cx="4615485" cy="3528392"/>
          </a:xfrm>
          <a:prstGeom prst="rect">
            <a:avLst/>
          </a:prstGeom>
          <a:noFill/>
          <a:ln w="9525">
            <a:noFill/>
            <a:miter lim="800000"/>
            <a:headEnd/>
            <a:tailEnd/>
          </a:ln>
        </p:spPr>
      </p:pic>
      <p:sp>
        <p:nvSpPr>
          <p:cNvPr id="7" name="TextBox 6"/>
          <p:cNvSpPr txBox="1"/>
          <p:nvPr/>
        </p:nvSpPr>
        <p:spPr>
          <a:xfrm>
            <a:off x="1331640" y="5589240"/>
            <a:ext cx="1589474" cy="369332"/>
          </a:xfrm>
          <a:prstGeom prst="rect">
            <a:avLst/>
          </a:prstGeom>
          <a:noFill/>
        </p:spPr>
        <p:txBody>
          <a:bodyPr wrap="none" rtlCol="0">
            <a:spAutoFit/>
          </a:bodyPr>
          <a:lstStyle/>
          <a:p>
            <a:r>
              <a:rPr lang="en-CA" dirty="0" smtClean="0"/>
              <a:t>Pressure sores </a:t>
            </a:r>
            <a:endParaRPr lang="en-CA" dirty="0"/>
          </a:p>
        </p:txBody>
      </p:sp>
      <p:sp>
        <p:nvSpPr>
          <p:cNvPr id="9" name="TextBox 8"/>
          <p:cNvSpPr txBox="1"/>
          <p:nvPr/>
        </p:nvSpPr>
        <p:spPr>
          <a:xfrm>
            <a:off x="5868144" y="5229200"/>
            <a:ext cx="1296144" cy="369332"/>
          </a:xfrm>
          <a:prstGeom prst="rect">
            <a:avLst/>
          </a:prstGeom>
          <a:noFill/>
        </p:spPr>
        <p:txBody>
          <a:bodyPr wrap="square" rtlCol="0">
            <a:spAutoFit/>
          </a:bodyPr>
          <a:lstStyle/>
          <a:p>
            <a:r>
              <a:rPr lang="en-CA" dirty="0" smtClean="0"/>
              <a:t>Erythema </a:t>
            </a:r>
            <a:endParaRPr lang="en-CA" dirty="0"/>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404666"/>
            <a:ext cx="7200800" cy="830997"/>
          </a:xfrm>
          <a:prstGeom prst="rect">
            <a:avLst/>
          </a:prstGeom>
          <a:noFill/>
        </p:spPr>
        <p:txBody>
          <a:bodyPr wrap="square" rtlCol="0">
            <a:spAutoFit/>
          </a:bodyPr>
          <a:lstStyle/>
          <a:p>
            <a:pPr algn="ctr"/>
            <a:r>
              <a:rPr lang="en-CA" sz="4800" dirty="0" smtClean="0">
                <a:latin typeface="Arial Black" pitchFamily="34" charset="0"/>
              </a:rPr>
              <a:t>4. Joint Contracture</a:t>
            </a:r>
            <a:endParaRPr lang="en-CA" sz="4800" dirty="0">
              <a:latin typeface="Arial Black" pitchFamily="34" charset="0"/>
            </a:endParaRPr>
          </a:p>
        </p:txBody>
      </p:sp>
      <p:sp>
        <p:nvSpPr>
          <p:cNvPr id="6" name="TextBox 5"/>
          <p:cNvSpPr txBox="1"/>
          <p:nvPr/>
        </p:nvSpPr>
        <p:spPr>
          <a:xfrm>
            <a:off x="1043608" y="1628800"/>
            <a:ext cx="7416824" cy="1569660"/>
          </a:xfrm>
          <a:prstGeom prst="rect">
            <a:avLst/>
          </a:prstGeom>
          <a:noFill/>
        </p:spPr>
        <p:txBody>
          <a:bodyPr wrap="square" rtlCol="0">
            <a:spAutoFit/>
          </a:bodyPr>
          <a:lstStyle/>
          <a:p>
            <a:pPr marL="457200" indent="-457200">
              <a:buFont typeface="Wingdings" pitchFamily="2" charset="2"/>
              <a:buChar char="Ø"/>
            </a:pPr>
            <a:r>
              <a:rPr lang="en-CA" sz="2400" dirty="0" smtClean="0"/>
              <a:t>PREVENT!!</a:t>
            </a:r>
          </a:p>
          <a:p>
            <a:pPr marL="914400" lvl="1" indent="-457200">
              <a:buFont typeface="Wingdings" pitchFamily="2" charset="2"/>
              <a:buChar char="Ø"/>
            </a:pPr>
            <a:r>
              <a:rPr lang="en-CA" sz="2400" dirty="0" smtClean="0"/>
              <a:t>Proper positioning </a:t>
            </a:r>
          </a:p>
          <a:p>
            <a:pPr marL="914400" lvl="1" indent="-457200">
              <a:buFont typeface="Wingdings" pitchFamily="2" charset="2"/>
              <a:buChar char="Ø"/>
            </a:pPr>
            <a:r>
              <a:rPr lang="en-CA" sz="2400" dirty="0" smtClean="0"/>
              <a:t>Early ROM</a:t>
            </a:r>
          </a:p>
          <a:p>
            <a:pPr marL="914400" lvl="1" indent="-457200">
              <a:buFont typeface="Wingdings" pitchFamily="2" charset="2"/>
              <a:buChar char="Ø"/>
            </a:pPr>
            <a:r>
              <a:rPr lang="en-CA" sz="2400" dirty="0" smtClean="0"/>
              <a:t>Muscle strengthening</a:t>
            </a:r>
            <a:endParaRPr lang="en-CA" sz="2400" dirty="0"/>
          </a:p>
        </p:txBody>
      </p:sp>
      <p:pic>
        <p:nvPicPr>
          <p:cNvPr id="8194" name="Picture 2" descr="http://www.oandp.org/olc/lessons/html/SSC_02/images/75.jpg"/>
          <p:cNvPicPr>
            <a:picLocks noChangeAspect="1" noChangeArrowheads="1"/>
          </p:cNvPicPr>
          <p:nvPr/>
        </p:nvPicPr>
        <p:blipFill>
          <a:blip r:embed="rId3" cstate="print"/>
          <a:srcRect/>
          <a:stretch>
            <a:fillRect/>
          </a:stretch>
        </p:blipFill>
        <p:spPr bwMode="auto">
          <a:xfrm>
            <a:off x="1835696" y="3501007"/>
            <a:ext cx="5616624" cy="2920645"/>
          </a:xfrm>
          <a:prstGeom prst="rect">
            <a:avLst/>
          </a:prstGeom>
          <a:noFill/>
        </p:spPr>
      </p:pic>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404666"/>
            <a:ext cx="7200800" cy="830997"/>
          </a:xfrm>
          <a:prstGeom prst="rect">
            <a:avLst/>
          </a:prstGeom>
          <a:noFill/>
        </p:spPr>
        <p:txBody>
          <a:bodyPr wrap="square" rtlCol="0">
            <a:spAutoFit/>
          </a:bodyPr>
          <a:lstStyle/>
          <a:p>
            <a:pPr algn="ctr"/>
            <a:r>
              <a:rPr lang="en-CA" sz="4800" dirty="0" smtClean="0">
                <a:latin typeface="Arial Black" pitchFamily="34" charset="0"/>
              </a:rPr>
              <a:t>5. Bony Overgrowth</a:t>
            </a:r>
            <a:endParaRPr lang="en-CA" sz="4800" dirty="0">
              <a:latin typeface="Arial Black" pitchFamily="34" charset="0"/>
            </a:endParaRPr>
          </a:p>
        </p:txBody>
      </p:sp>
      <p:sp>
        <p:nvSpPr>
          <p:cNvPr id="6" name="TextBox 5"/>
          <p:cNvSpPr txBox="1"/>
          <p:nvPr/>
        </p:nvSpPr>
        <p:spPr>
          <a:xfrm>
            <a:off x="827584" y="1916832"/>
            <a:ext cx="3888432" cy="2677656"/>
          </a:xfrm>
          <a:prstGeom prst="rect">
            <a:avLst/>
          </a:prstGeom>
          <a:noFill/>
        </p:spPr>
        <p:txBody>
          <a:bodyPr wrap="square" rtlCol="0">
            <a:spAutoFit/>
          </a:bodyPr>
          <a:lstStyle/>
          <a:p>
            <a:pPr marL="457200" indent="-457200">
              <a:buFont typeface="Wingdings" pitchFamily="2" charset="2"/>
              <a:buChar char="Ø"/>
            </a:pPr>
            <a:r>
              <a:rPr lang="en-CA" sz="2400" dirty="0" smtClean="0"/>
              <a:t>Signs:</a:t>
            </a:r>
          </a:p>
          <a:p>
            <a:pPr marL="914400" lvl="1" indent="-457200">
              <a:buFont typeface="Wingdings" pitchFamily="2" charset="2"/>
              <a:buChar char="Ø"/>
            </a:pPr>
            <a:r>
              <a:rPr lang="en-CA" sz="2400" dirty="0" smtClean="0"/>
              <a:t>Swelling</a:t>
            </a:r>
          </a:p>
          <a:p>
            <a:pPr marL="914400" lvl="1" indent="-457200">
              <a:buFont typeface="Wingdings" pitchFamily="2" charset="2"/>
              <a:buChar char="Ø"/>
            </a:pPr>
            <a:r>
              <a:rPr lang="en-CA" sz="2400" dirty="0" smtClean="0"/>
              <a:t>Warmth</a:t>
            </a:r>
          </a:p>
          <a:p>
            <a:pPr marL="914400" lvl="1" indent="-457200">
              <a:buFont typeface="Wingdings" pitchFamily="2" charset="2"/>
              <a:buChar char="Ø"/>
            </a:pPr>
            <a:r>
              <a:rPr lang="en-CA" sz="2400" dirty="0" smtClean="0"/>
              <a:t>Tenderness</a:t>
            </a:r>
          </a:p>
          <a:p>
            <a:pPr marL="457200" indent="-457200">
              <a:buFont typeface="Wingdings" pitchFamily="2" charset="2"/>
              <a:buChar char="Ø"/>
            </a:pPr>
            <a:r>
              <a:rPr lang="en-CA" sz="2400" dirty="0" smtClean="0"/>
              <a:t>More common in children</a:t>
            </a:r>
          </a:p>
          <a:p>
            <a:pPr marL="457200" indent="-457200">
              <a:buFont typeface="Wingdings" pitchFamily="2" charset="2"/>
              <a:buChar char="Ø"/>
            </a:pPr>
            <a:r>
              <a:rPr lang="en-CA" sz="2400" dirty="0" smtClean="0"/>
              <a:t>Tx: Revision surgery</a:t>
            </a:r>
          </a:p>
          <a:p>
            <a:pPr marL="914400" lvl="1" indent="-457200">
              <a:buFont typeface="Wingdings" pitchFamily="2" charset="2"/>
              <a:buChar char="Ø"/>
            </a:pPr>
            <a:endParaRPr lang="en-CA" sz="2400" dirty="0" smtClean="0"/>
          </a:p>
        </p:txBody>
      </p:sp>
      <p:pic>
        <p:nvPicPr>
          <p:cNvPr id="119810" name="Picture 2" descr="http://www.oandplibrary.org/alp/images/chap32-01/a4.jpg"/>
          <p:cNvPicPr>
            <a:picLocks noChangeAspect="1" noChangeArrowheads="1"/>
          </p:cNvPicPr>
          <p:nvPr/>
        </p:nvPicPr>
        <p:blipFill>
          <a:blip r:embed="rId3" cstate="print"/>
          <a:srcRect/>
          <a:stretch>
            <a:fillRect/>
          </a:stretch>
        </p:blipFill>
        <p:spPr bwMode="auto">
          <a:xfrm>
            <a:off x="4860032" y="1700807"/>
            <a:ext cx="3456384" cy="4159183"/>
          </a:xfrm>
          <a:prstGeom prst="rect">
            <a:avLst/>
          </a:prstGeom>
          <a:noFill/>
        </p:spPr>
      </p:pic>
      <p:sp>
        <p:nvSpPr>
          <p:cNvPr id="7" name="Oval 6"/>
          <p:cNvSpPr/>
          <p:nvPr/>
        </p:nvSpPr>
        <p:spPr>
          <a:xfrm>
            <a:off x="5724128" y="4653136"/>
            <a:ext cx="1368152" cy="136815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208912" cy="759296"/>
          </a:xfrm>
        </p:spPr>
        <p:txBody>
          <a:bodyPr>
            <a:normAutofit/>
          </a:bodyPr>
          <a:lstStyle/>
          <a:p>
            <a:pPr algn="ctr"/>
            <a:r>
              <a:rPr lang="en-US" sz="4800" dirty="0" smtClean="0">
                <a:latin typeface="Arial Black" pitchFamily="34" charset="0"/>
              </a:rPr>
              <a:t>Residual Limb</a:t>
            </a:r>
            <a:endParaRPr lang="en-US" sz="4800" dirty="0">
              <a:latin typeface="Arial Black" pitchFamily="34" charset="0"/>
            </a:endParaRPr>
          </a:p>
        </p:txBody>
      </p:sp>
      <p:sp>
        <p:nvSpPr>
          <p:cNvPr id="3" name="Content Placeholder 2"/>
          <p:cNvSpPr>
            <a:spLocks noGrp="1"/>
          </p:cNvSpPr>
          <p:nvPr>
            <p:ph sz="quarter" idx="4294967295"/>
          </p:nvPr>
        </p:nvSpPr>
        <p:spPr>
          <a:xfrm>
            <a:off x="301752" y="1527047"/>
            <a:ext cx="8503920" cy="5068357"/>
          </a:xfrm>
          <a:prstGeom prst="rect">
            <a:avLst/>
          </a:prstGeom>
        </p:spPr>
        <p:txBody>
          <a:bodyPr>
            <a:normAutofit fontScale="62500" lnSpcReduction="20000"/>
          </a:bodyPr>
          <a:lstStyle/>
          <a:p>
            <a:pPr>
              <a:buFont typeface="Wingdings" pitchFamily="2" charset="2"/>
              <a:buChar char="Ø"/>
            </a:pPr>
            <a:r>
              <a:rPr lang="en-US" sz="2800" dirty="0" smtClean="0"/>
              <a:t>The skin on the residual limb sustains many stresses</a:t>
            </a:r>
          </a:p>
          <a:p>
            <a:pPr>
              <a:buFont typeface="Wingdings" pitchFamily="2" charset="2"/>
              <a:buChar char="Ø"/>
            </a:pPr>
            <a:r>
              <a:rPr lang="en-US" sz="2800" dirty="0" smtClean="0"/>
              <a:t>Good skin care is essential</a:t>
            </a:r>
          </a:p>
          <a:p>
            <a:pPr>
              <a:buFont typeface="Wingdings" pitchFamily="2" charset="2"/>
              <a:buChar char="Ø"/>
            </a:pPr>
            <a:r>
              <a:rPr lang="en-US" sz="2800" dirty="0" smtClean="0"/>
              <a:t>Risk for sore and abrasions </a:t>
            </a:r>
          </a:p>
          <a:p>
            <a:pPr>
              <a:buFont typeface="Wingdings" pitchFamily="2" charset="2"/>
              <a:buChar char="Ø"/>
            </a:pPr>
            <a:endParaRPr lang="en-US" sz="2800" dirty="0"/>
          </a:p>
          <a:p>
            <a:pPr>
              <a:buFont typeface="Wingdings" pitchFamily="2" charset="2"/>
              <a:buChar char="Ø"/>
            </a:pPr>
            <a:r>
              <a:rPr lang="en-US" sz="2800" dirty="0" smtClean="0"/>
              <a:t>More bacteria can be found on the residual limb</a:t>
            </a:r>
          </a:p>
          <a:p>
            <a:pPr>
              <a:buFont typeface="Wingdings" pitchFamily="2" charset="2"/>
              <a:buChar char="Ø"/>
            </a:pPr>
            <a:r>
              <a:rPr lang="en-US" sz="2800" dirty="0" smtClean="0"/>
              <a:t>Potential Skin conditions:</a:t>
            </a:r>
          </a:p>
          <a:p>
            <a:pPr lvl="1">
              <a:buFont typeface="Wingdings" pitchFamily="2" charset="2"/>
              <a:buChar char="Ø"/>
            </a:pPr>
            <a:r>
              <a:rPr lang="en-US" sz="2800" dirty="0" smtClean="0"/>
              <a:t>Rashes and Abrasions</a:t>
            </a:r>
          </a:p>
          <a:p>
            <a:pPr lvl="1">
              <a:buFont typeface="Wingdings" pitchFamily="2" charset="2"/>
              <a:buChar char="Ø"/>
            </a:pPr>
            <a:r>
              <a:rPr lang="en-US" sz="2800" dirty="0" smtClean="0"/>
              <a:t>Edema</a:t>
            </a:r>
          </a:p>
          <a:p>
            <a:pPr lvl="1">
              <a:buFont typeface="Wingdings" pitchFamily="2" charset="2"/>
              <a:buChar char="Ø"/>
            </a:pPr>
            <a:r>
              <a:rPr lang="en-US" sz="2800" dirty="0" smtClean="0"/>
              <a:t>Contact dermatitis</a:t>
            </a:r>
          </a:p>
          <a:p>
            <a:pPr lvl="1">
              <a:buFont typeface="Wingdings" pitchFamily="2" charset="2"/>
              <a:buChar char="Ø"/>
            </a:pPr>
            <a:r>
              <a:rPr lang="en-US" sz="2800" dirty="0" smtClean="0"/>
              <a:t>Cysts</a:t>
            </a:r>
          </a:p>
          <a:p>
            <a:pPr lvl="1">
              <a:buFont typeface="Wingdings" pitchFamily="2" charset="2"/>
              <a:buChar char="Ø"/>
            </a:pPr>
            <a:r>
              <a:rPr lang="en-US" sz="2800" dirty="0" smtClean="0"/>
              <a:t>Folliculitis</a:t>
            </a:r>
          </a:p>
          <a:p>
            <a:pPr lvl="1">
              <a:buFont typeface="Wingdings" pitchFamily="2" charset="2"/>
              <a:buChar char="Ø"/>
            </a:pPr>
            <a:r>
              <a:rPr lang="en-US" sz="2800" dirty="0" smtClean="0"/>
              <a:t>Fungal infections</a:t>
            </a:r>
          </a:p>
          <a:p>
            <a:pPr lvl="1">
              <a:buFont typeface="Wingdings" pitchFamily="2" charset="2"/>
              <a:buChar char="Ø"/>
            </a:pPr>
            <a:r>
              <a:rPr lang="en-US" sz="2800" dirty="0" smtClean="0"/>
              <a:t>Eczema</a:t>
            </a:r>
          </a:p>
          <a:p>
            <a:pPr lvl="1">
              <a:buFont typeface="Wingdings" pitchFamily="2" charset="2"/>
              <a:buChar char="Ø"/>
            </a:pPr>
            <a:r>
              <a:rPr lang="en-US" sz="2800" dirty="0" smtClean="0"/>
              <a:t>Adherent scars</a:t>
            </a:r>
          </a:p>
          <a:p>
            <a:pPr lvl="1">
              <a:buFont typeface="Wingdings" pitchFamily="2" charset="2"/>
              <a:buChar char="Ø"/>
            </a:pPr>
            <a:r>
              <a:rPr lang="en-US" sz="2800" dirty="0" smtClean="0"/>
              <a:t>Ulcers</a:t>
            </a:r>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3315384819"/>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81000"/>
            <a:ext cx="8280920" cy="887760"/>
          </a:xfrm>
        </p:spPr>
        <p:txBody>
          <a:bodyPr>
            <a:normAutofit/>
          </a:bodyPr>
          <a:lstStyle/>
          <a:p>
            <a:pPr algn="ctr"/>
            <a:r>
              <a:rPr lang="en-US" sz="4800" dirty="0" smtClean="0">
                <a:latin typeface="Arial Black" pitchFamily="34" charset="0"/>
              </a:rPr>
              <a:t>Residual Limb</a:t>
            </a:r>
            <a:endParaRPr lang="en-US" sz="4800" dirty="0">
              <a:latin typeface="Arial Black" pitchFamily="34" charset="0"/>
            </a:endParaRPr>
          </a:p>
        </p:txBody>
      </p:sp>
      <p:sp>
        <p:nvSpPr>
          <p:cNvPr id="3" name="Content Placeholder 2"/>
          <p:cNvSpPr>
            <a:spLocks noGrp="1"/>
          </p:cNvSpPr>
          <p:nvPr>
            <p:ph sz="quarter" idx="4294967295"/>
          </p:nvPr>
        </p:nvSpPr>
        <p:spPr>
          <a:xfrm>
            <a:off x="274320" y="1298448"/>
            <a:ext cx="8595360" cy="4937760"/>
          </a:xfrm>
          <a:prstGeom prst="rect">
            <a:avLst/>
          </a:prstGeom>
        </p:spPr>
        <p:txBody>
          <a:bodyPr/>
          <a:lstStyle/>
          <a:p>
            <a:pPr>
              <a:buFont typeface="Wingdings" pitchFamily="2" charset="2"/>
              <a:buChar char="Ø"/>
            </a:pPr>
            <a:r>
              <a:rPr lang="en-US" dirty="0"/>
              <a:t>Must be shaped and conditioned into a conical form to permit proper fit of the prosthetic </a:t>
            </a:r>
            <a:r>
              <a:rPr lang="en-US" dirty="0" smtClean="0"/>
              <a:t>device</a:t>
            </a:r>
          </a:p>
          <a:p>
            <a:pPr>
              <a:buFont typeface="Wingdings" pitchFamily="2" charset="2"/>
              <a:buChar char="Ø"/>
            </a:pPr>
            <a:endParaRPr lang="en-US" dirty="0"/>
          </a:p>
          <a:p>
            <a:pPr>
              <a:buFont typeface="Wingdings" pitchFamily="2" charset="2"/>
              <a:buChar char="Ø"/>
            </a:pPr>
            <a:r>
              <a:rPr lang="en-US" dirty="0" smtClean="0"/>
              <a:t>Bandaging supports soft tissue and reduces the formation of edema</a:t>
            </a:r>
            <a:endParaRPr lang="en-US" dirty="0"/>
          </a:p>
          <a:p>
            <a:endParaRPr lang="en-US" dirty="0"/>
          </a:p>
        </p:txBody>
      </p:sp>
    </p:spTree>
    <p:extLst>
      <p:ext uri="{BB962C8B-B14F-4D97-AF65-F5344CB8AC3E}">
        <p14:creationId xmlns:p14="http://schemas.microsoft.com/office/powerpoint/2010/main" val="741991418"/>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81000"/>
            <a:ext cx="8136904" cy="815752"/>
          </a:xfrm>
        </p:spPr>
        <p:txBody>
          <a:bodyPr>
            <a:normAutofit/>
          </a:bodyPr>
          <a:lstStyle/>
          <a:p>
            <a:pPr algn="ctr"/>
            <a:r>
              <a:rPr lang="en-US" sz="4800" dirty="0" smtClean="0">
                <a:latin typeface="Arial Black" pitchFamily="34" charset="0"/>
              </a:rPr>
              <a:t>Stump Care</a:t>
            </a:r>
            <a:endParaRPr lang="en-US" sz="4800" dirty="0">
              <a:latin typeface="Arial Black" pitchFamily="34" charset="0"/>
            </a:endParaRPr>
          </a:p>
        </p:txBody>
      </p:sp>
      <p:sp>
        <p:nvSpPr>
          <p:cNvPr id="3" name="Content Placeholder 2"/>
          <p:cNvSpPr>
            <a:spLocks noGrp="1"/>
          </p:cNvSpPr>
          <p:nvPr>
            <p:ph sz="quarter" idx="4294967295"/>
          </p:nvPr>
        </p:nvSpPr>
        <p:spPr>
          <a:xfrm>
            <a:off x="274320" y="1298448"/>
            <a:ext cx="8595360" cy="4937760"/>
          </a:xfrm>
          <a:prstGeom prst="rect">
            <a:avLst/>
          </a:prstGeom>
        </p:spPr>
        <p:txBody>
          <a:bodyPr>
            <a:normAutofit/>
          </a:bodyPr>
          <a:lstStyle/>
          <a:p>
            <a:pPr>
              <a:buFont typeface="Wingdings" pitchFamily="2" charset="2"/>
              <a:buChar char="Ø"/>
            </a:pPr>
            <a:r>
              <a:rPr lang="en-US" dirty="0" smtClean="0"/>
              <a:t>Wash the stump daily. </a:t>
            </a:r>
          </a:p>
          <a:p>
            <a:pPr>
              <a:buFont typeface="Wingdings" pitchFamily="2" charset="2"/>
              <a:buChar char="Ø"/>
            </a:pPr>
            <a:r>
              <a:rPr lang="en-US" dirty="0" smtClean="0"/>
              <a:t>Cleansing should be done at night rather than in the morning to prevent the damp skin from swelling and sticking to the inside of the socket	</a:t>
            </a:r>
          </a:p>
          <a:p>
            <a:pPr>
              <a:buFont typeface="Wingdings" pitchFamily="2" charset="2"/>
              <a:buChar char="Ø"/>
            </a:pPr>
            <a:r>
              <a:rPr lang="en-US" dirty="0" smtClean="0"/>
              <a:t>Wet the skin thoroughly with warm water</a:t>
            </a:r>
          </a:p>
          <a:p>
            <a:pPr>
              <a:buFont typeface="Wingdings" pitchFamily="2" charset="2"/>
              <a:buChar char="Ø"/>
            </a:pPr>
            <a:r>
              <a:rPr lang="en-US" dirty="0" smtClean="0"/>
              <a:t>Use mild fragrance-free soap or antiseptic cleanser</a:t>
            </a:r>
          </a:p>
          <a:p>
            <a:pPr>
              <a:buFont typeface="Wingdings" pitchFamily="2" charset="2"/>
              <a:buChar char="Ø"/>
            </a:pPr>
            <a:r>
              <a:rPr lang="en-US" dirty="0" smtClean="0"/>
              <a:t>Work up a foamy lather</a:t>
            </a:r>
          </a:p>
          <a:p>
            <a:pPr>
              <a:buFont typeface="Wingdings" pitchFamily="2" charset="2"/>
              <a:buChar char="Ø"/>
            </a:pPr>
            <a:r>
              <a:rPr lang="en-US" dirty="0" smtClean="0"/>
              <a:t>Rinse well with clean water, ensuring all the soap is rinsed off. If a soap residue is left behind, this can cause irritation to the skin</a:t>
            </a:r>
          </a:p>
          <a:p>
            <a:pPr>
              <a:buFont typeface="Wingdings" pitchFamily="2" charset="2"/>
              <a:buChar char="Ø"/>
            </a:pPr>
            <a:r>
              <a:rPr lang="en-US" dirty="0" smtClean="0"/>
              <a:t>Dry the skin thoroughly </a:t>
            </a:r>
          </a:p>
        </p:txBody>
      </p:sp>
    </p:spTree>
    <p:extLst>
      <p:ext uri="{BB962C8B-B14F-4D97-AF65-F5344CB8AC3E}">
        <p14:creationId xmlns:p14="http://schemas.microsoft.com/office/powerpoint/2010/main" val="4115041239"/>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612" y="381000"/>
            <a:ext cx="7202776" cy="743744"/>
          </a:xfrm>
        </p:spPr>
        <p:txBody>
          <a:bodyPr>
            <a:normAutofit/>
          </a:bodyPr>
          <a:lstStyle/>
          <a:p>
            <a:pPr algn="ctr"/>
            <a:r>
              <a:rPr lang="en-US" sz="4800" dirty="0" smtClean="0">
                <a:latin typeface="Arial Black" pitchFamily="34" charset="0"/>
              </a:rPr>
              <a:t>Stump Care</a:t>
            </a:r>
            <a:endParaRPr lang="en-US" sz="4800" dirty="0">
              <a:latin typeface="Arial Black" pitchFamily="34" charset="0"/>
            </a:endParaRPr>
          </a:p>
        </p:txBody>
      </p:sp>
      <p:sp>
        <p:nvSpPr>
          <p:cNvPr id="3" name="Content Placeholder 2"/>
          <p:cNvSpPr>
            <a:spLocks noGrp="1"/>
          </p:cNvSpPr>
          <p:nvPr>
            <p:ph sz="quarter" idx="4294967295"/>
          </p:nvPr>
        </p:nvSpPr>
        <p:spPr>
          <a:xfrm>
            <a:off x="274320" y="1298448"/>
            <a:ext cx="8595360" cy="4937760"/>
          </a:xfrm>
          <a:prstGeom prst="rect">
            <a:avLst/>
          </a:prstGeom>
        </p:spPr>
        <p:txBody>
          <a:bodyPr/>
          <a:lstStyle/>
          <a:p>
            <a:pPr>
              <a:buFont typeface="Wingdings" pitchFamily="2" charset="2"/>
              <a:buChar char="Ø"/>
            </a:pPr>
            <a:r>
              <a:rPr lang="en-US" dirty="0" smtClean="0"/>
              <a:t>The sock </a:t>
            </a:r>
          </a:p>
          <a:p>
            <a:pPr lvl="1">
              <a:buFont typeface="Wingdings" pitchFamily="2" charset="2"/>
              <a:buChar char="Ø"/>
            </a:pPr>
            <a:r>
              <a:rPr lang="en-US" sz="2400" dirty="0" smtClean="0"/>
              <a:t>Helps keep perspiration away from the skin</a:t>
            </a:r>
          </a:p>
          <a:p>
            <a:pPr lvl="1">
              <a:buFont typeface="Wingdings" pitchFamily="2" charset="2"/>
              <a:buChar char="Ø"/>
            </a:pPr>
            <a:r>
              <a:rPr lang="en-US" sz="2400" dirty="0" smtClean="0"/>
              <a:t>Provides padding</a:t>
            </a:r>
          </a:p>
          <a:p>
            <a:pPr lvl="1">
              <a:buFont typeface="Wingdings" pitchFamily="2" charset="2"/>
              <a:buChar char="Ø"/>
            </a:pPr>
            <a:r>
              <a:rPr lang="en-US" sz="2400" dirty="0" smtClean="0"/>
              <a:t>Wash and change the sock daily or more when hot</a:t>
            </a:r>
          </a:p>
          <a:p>
            <a:pPr lvl="1">
              <a:buFont typeface="Wingdings" pitchFamily="2" charset="2"/>
              <a:buChar char="Ø"/>
            </a:pPr>
            <a:r>
              <a:rPr lang="en-US" sz="2400" dirty="0" smtClean="0"/>
              <a:t>Some use pH balanced antiperspirants</a:t>
            </a:r>
          </a:p>
          <a:p>
            <a:endParaRPr lang="en-US" dirty="0"/>
          </a:p>
        </p:txBody>
      </p:sp>
    </p:spTree>
    <p:extLst>
      <p:ext uri="{BB962C8B-B14F-4D97-AF65-F5344CB8AC3E}">
        <p14:creationId xmlns:p14="http://schemas.microsoft.com/office/powerpoint/2010/main" val="2238994545"/>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4" y="260648"/>
            <a:ext cx="9144000" cy="831304"/>
          </a:xfrm>
        </p:spPr>
        <p:txBody>
          <a:bodyPr>
            <a:noAutofit/>
          </a:bodyPr>
          <a:lstStyle/>
          <a:p>
            <a:pPr algn="ctr"/>
            <a:r>
              <a:rPr lang="en-US" sz="4800" dirty="0" smtClean="0">
                <a:solidFill>
                  <a:schemeClr val="tx2"/>
                </a:solidFill>
                <a:latin typeface="Arial Black" pitchFamily="34" charset="0"/>
              </a:rPr>
              <a:t>Reasons for Amputations</a:t>
            </a:r>
            <a:endParaRPr lang="en-US" sz="4800" dirty="0">
              <a:solidFill>
                <a:schemeClr val="tx2"/>
              </a:solidFill>
              <a:latin typeface="Arial Black" pitchFamily="34" charset="0"/>
            </a:endParaRPr>
          </a:p>
        </p:txBody>
      </p:sp>
      <p:sp>
        <p:nvSpPr>
          <p:cNvPr id="3" name="Subtitle 2"/>
          <p:cNvSpPr>
            <a:spLocks noGrp="1"/>
          </p:cNvSpPr>
          <p:nvPr>
            <p:ph sz="quarter" idx="4294967295"/>
          </p:nvPr>
        </p:nvSpPr>
        <p:spPr>
          <a:xfrm>
            <a:off x="274320" y="1298448"/>
            <a:ext cx="8595360" cy="4937760"/>
          </a:xfrm>
          <a:prstGeom prst="rect">
            <a:avLst/>
          </a:prstGeom>
        </p:spPr>
        <p:txBody>
          <a:bodyPr>
            <a:normAutofit/>
          </a:bodyPr>
          <a:lstStyle/>
          <a:p>
            <a:pPr marL="457200" indent="-457200" algn="l">
              <a:buClr>
                <a:schemeClr val="tx2"/>
              </a:buClr>
              <a:buFont typeface="Wingdings" pitchFamily="2" charset="2"/>
              <a:buChar char="Ø"/>
            </a:pPr>
            <a:r>
              <a:rPr lang="en-US" b="0" cap="none" dirty="0" smtClean="0"/>
              <a:t>Traumatic injury</a:t>
            </a:r>
          </a:p>
          <a:p>
            <a:pPr marL="457200" indent="-457200" algn="l">
              <a:buClr>
                <a:schemeClr val="tx2"/>
              </a:buClr>
              <a:buFont typeface="Wingdings" pitchFamily="2" charset="2"/>
              <a:buChar char="Ø"/>
            </a:pPr>
            <a:r>
              <a:rPr lang="en-US" b="0" cap="none" dirty="0" smtClean="0"/>
              <a:t>Progressive arterial disease: often a </a:t>
            </a:r>
            <a:r>
              <a:rPr lang="en-US" b="0" cap="none" dirty="0" err="1" smtClean="0"/>
              <a:t>sequelae</a:t>
            </a:r>
            <a:r>
              <a:rPr lang="en-US" b="0" cap="none" dirty="0" smtClean="0"/>
              <a:t> of diabetes</a:t>
            </a:r>
          </a:p>
          <a:p>
            <a:pPr marL="457200" indent="-457200" algn="l">
              <a:buClr>
                <a:schemeClr val="tx2"/>
              </a:buClr>
              <a:buFont typeface="Wingdings" pitchFamily="2" charset="2"/>
              <a:buChar char="Ø"/>
            </a:pPr>
            <a:r>
              <a:rPr lang="en-US" b="0" cap="none" dirty="0" smtClean="0"/>
              <a:t>Gangrene/infection</a:t>
            </a:r>
          </a:p>
          <a:p>
            <a:pPr marL="457200" indent="-457200" algn="l">
              <a:buClr>
                <a:schemeClr val="tx2"/>
              </a:buClr>
              <a:buFont typeface="Wingdings" pitchFamily="2" charset="2"/>
              <a:buChar char="Ø"/>
            </a:pPr>
            <a:r>
              <a:rPr lang="en-US" b="0" cap="none" dirty="0" smtClean="0"/>
              <a:t>Congenital deformities</a:t>
            </a:r>
          </a:p>
          <a:p>
            <a:pPr marL="457200" indent="-457200" algn="l">
              <a:buClr>
                <a:schemeClr val="tx2"/>
              </a:buClr>
              <a:buFont typeface="Wingdings" pitchFamily="2" charset="2"/>
              <a:buChar char="Ø"/>
            </a:pPr>
            <a:r>
              <a:rPr lang="en-US" b="0" cap="none" dirty="0" smtClean="0"/>
              <a:t>Chronic osteomyelitis </a:t>
            </a:r>
          </a:p>
          <a:p>
            <a:pPr marL="457200" indent="-457200" algn="l">
              <a:buClr>
                <a:schemeClr val="tx2"/>
              </a:buClr>
              <a:buFont typeface="Wingdings" pitchFamily="2" charset="2"/>
              <a:buChar char="Ø"/>
            </a:pPr>
            <a:r>
              <a:rPr lang="en-US" b="0" cap="none" dirty="0" smtClean="0"/>
              <a:t>Malignant tumor</a:t>
            </a:r>
            <a:endParaRPr lang="en-US" b="0" cap="none" dirty="0"/>
          </a:p>
        </p:txBody>
      </p:sp>
    </p:spTree>
    <p:extLst>
      <p:ext uri="{BB962C8B-B14F-4D97-AF65-F5344CB8AC3E}">
        <p14:creationId xmlns:p14="http://schemas.microsoft.com/office/powerpoint/2010/main" val="1974953103"/>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81000"/>
            <a:ext cx="8424936" cy="815752"/>
          </a:xfrm>
        </p:spPr>
        <p:txBody>
          <a:bodyPr>
            <a:normAutofit/>
          </a:bodyPr>
          <a:lstStyle/>
          <a:p>
            <a:pPr algn="ctr"/>
            <a:r>
              <a:rPr lang="en-US" sz="4800" dirty="0" smtClean="0">
                <a:latin typeface="Arial Black" pitchFamily="34" charset="0"/>
              </a:rPr>
              <a:t>Stump Care </a:t>
            </a:r>
            <a:endParaRPr lang="en-US" sz="4800" dirty="0">
              <a:latin typeface="Arial Black" pitchFamily="34" charset="0"/>
            </a:endParaRPr>
          </a:p>
        </p:txBody>
      </p:sp>
      <p:sp>
        <p:nvSpPr>
          <p:cNvPr id="3" name="Content Placeholder 2"/>
          <p:cNvSpPr>
            <a:spLocks noGrp="1"/>
          </p:cNvSpPr>
          <p:nvPr>
            <p:ph sz="quarter" idx="4294967295"/>
          </p:nvPr>
        </p:nvSpPr>
        <p:spPr>
          <a:xfrm>
            <a:off x="251520" y="1412776"/>
            <a:ext cx="8595360" cy="4578824"/>
          </a:xfrm>
          <a:prstGeom prst="rect">
            <a:avLst/>
          </a:prstGeom>
        </p:spPr>
        <p:txBody>
          <a:bodyPr/>
          <a:lstStyle/>
          <a:p>
            <a:pPr>
              <a:buFont typeface="Wingdings" pitchFamily="2" charset="2"/>
              <a:buChar char="Ø"/>
            </a:pPr>
            <a:r>
              <a:rPr lang="en-US" dirty="0" smtClean="0"/>
              <a:t>The socket of the prosthesis needs to be cleansed daily as well to eliminate built up residue from perspiration:</a:t>
            </a:r>
          </a:p>
          <a:p>
            <a:pPr lvl="1">
              <a:buFont typeface="Wingdings" pitchFamily="2" charset="2"/>
              <a:buChar char="Ø"/>
            </a:pPr>
            <a:r>
              <a:rPr lang="en-US" sz="2400" dirty="0" smtClean="0"/>
              <a:t>Wash with warm water and mild soap</a:t>
            </a:r>
          </a:p>
          <a:p>
            <a:pPr lvl="1">
              <a:buFont typeface="Wingdings" pitchFamily="2" charset="2"/>
              <a:buChar char="Ø"/>
            </a:pPr>
            <a:r>
              <a:rPr lang="en-US" sz="2400" dirty="0" smtClean="0"/>
              <a:t>Rinse thoroughly by wiping it with a clean cloth dampened with clean water</a:t>
            </a:r>
          </a:p>
          <a:p>
            <a:pPr lvl="1">
              <a:buFont typeface="Wingdings" pitchFamily="2" charset="2"/>
              <a:buChar char="Ø"/>
            </a:pPr>
            <a:r>
              <a:rPr lang="en-US" sz="2400" dirty="0" smtClean="0"/>
              <a:t>Dry thoroughly before putting on</a:t>
            </a:r>
            <a:endParaRPr lang="en-US" sz="2400" dirty="0"/>
          </a:p>
        </p:txBody>
      </p:sp>
    </p:spTree>
    <p:extLst>
      <p:ext uri="{BB962C8B-B14F-4D97-AF65-F5344CB8AC3E}">
        <p14:creationId xmlns:p14="http://schemas.microsoft.com/office/powerpoint/2010/main" val="1469183546"/>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352928" cy="975320"/>
          </a:xfrm>
        </p:spPr>
        <p:txBody>
          <a:bodyPr>
            <a:normAutofit/>
          </a:bodyPr>
          <a:lstStyle/>
          <a:p>
            <a:pPr algn="ctr"/>
            <a:r>
              <a:rPr lang="en-US" sz="4800" dirty="0" smtClean="0">
                <a:latin typeface="Arial Black" pitchFamily="34" charset="0"/>
              </a:rPr>
              <a:t>Prostheses</a:t>
            </a:r>
            <a:endParaRPr lang="en-US" sz="4800" dirty="0">
              <a:latin typeface="Arial Black" pitchFamily="34" charset="0"/>
            </a:endParaRPr>
          </a:p>
        </p:txBody>
      </p:sp>
      <p:sp>
        <p:nvSpPr>
          <p:cNvPr id="3" name="Content Placeholder 2"/>
          <p:cNvSpPr>
            <a:spLocks noGrp="1"/>
          </p:cNvSpPr>
          <p:nvPr>
            <p:ph sz="quarter" idx="4294967295"/>
          </p:nvPr>
        </p:nvSpPr>
        <p:spPr>
          <a:xfrm>
            <a:off x="251520" y="1844824"/>
            <a:ext cx="8595360" cy="3930752"/>
          </a:xfrm>
          <a:prstGeom prst="rect">
            <a:avLst/>
          </a:prstGeom>
        </p:spPr>
        <p:txBody>
          <a:bodyPr/>
          <a:lstStyle/>
          <a:p>
            <a:pPr>
              <a:buFont typeface="Wingdings" pitchFamily="2" charset="2"/>
              <a:buChar char="Ø"/>
            </a:pPr>
            <a:r>
              <a:rPr lang="en-US" dirty="0" smtClean="0"/>
              <a:t>Can be fit for almost any level of amputation</a:t>
            </a:r>
          </a:p>
          <a:p>
            <a:pPr>
              <a:buFont typeface="Wingdings" pitchFamily="2" charset="2"/>
              <a:buChar char="Ø"/>
            </a:pPr>
            <a:endParaRPr lang="en-US" dirty="0"/>
          </a:p>
          <a:p>
            <a:pPr>
              <a:buFont typeface="Wingdings" pitchFamily="2" charset="2"/>
              <a:buChar char="Ø"/>
            </a:pPr>
            <a:r>
              <a:rPr lang="en-US" dirty="0" smtClean="0"/>
              <a:t>Can help restore locomotion and functional abilities </a:t>
            </a:r>
          </a:p>
          <a:p>
            <a:pPr>
              <a:buFont typeface="Wingdings" pitchFamily="2" charset="2"/>
              <a:buChar char="Ø"/>
            </a:pPr>
            <a:endParaRPr lang="en-US" dirty="0"/>
          </a:p>
          <a:p>
            <a:pPr>
              <a:buFont typeface="Wingdings" pitchFamily="2" charset="2"/>
              <a:buChar char="Ø"/>
            </a:pPr>
            <a:r>
              <a:rPr lang="en-US" dirty="0" smtClean="0"/>
              <a:t>Require special training to use</a:t>
            </a:r>
          </a:p>
          <a:p>
            <a:pPr marL="0" indent="0">
              <a:buNone/>
            </a:pPr>
            <a:endParaRPr lang="en-US" dirty="0"/>
          </a:p>
          <a:p>
            <a:endParaRPr lang="en-US" dirty="0"/>
          </a:p>
        </p:txBody>
      </p:sp>
    </p:spTree>
    <p:extLst>
      <p:ext uri="{BB962C8B-B14F-4D97-AF65-F5344CB8AC3E}">
        <p14:creationId xmlns:p14="http://schemas.microsoft.com/office/powerpoint/2010/main" val="4162613805"/>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612" y="381000"/>
            <a:ext cx="7202776" cy="815752"/>
          </a:xfrm>
        </p:spPr>
        <p:txBody>
          <a:bodyPr>
            <a:normAutofit/>
          </a:bodyPr>
          <a:lstStyle/>
          <a:p>
            <a:pPr algn="ctr"/>
            <a:r>
              <a:rPr lang="en-US" sz="4800" dirty="0" smtClean="0">
                <a:latin typeface="Arial Black" pitchFamily="34" charset="0"/>
              </a:rPr>
              <a:t>Types of Prostheses</a:t>
            </a:r>
            <a:endParaRPr lang="en-US" sz="4800" dirty="0">
              <a:latin typeface="Arial Black" pitchFamily="34" charset="0"/>
            </a:endParaRPr>
          </a:p>
        </p:txBody>
      </p:sp>
      <p:sp>
        <p:nvSpPr>
          <p:cNvPr id="3" name="Content Placeholder 2"/>
          <p:cNvSpPr>
            <a:spLocks noGrp="1"/>
          </p:cNvSpPr>
          <p:nvPr>
            <p:ph sz="quarter" idx="4294967295"/>
          </p:nvPr>
        </p:nvSpPr>
        <p:spPr>
          <a:xfrm>
            <a:off x="274320" y="1298448"/>
            <a:ext cx="8595360" cy="4937760"/>
          </a:xfrm>
          <a:prstGeom prst="rect">
            <a:avLst/>
          </a:prstGeom>
        </p:spPr>
        <p:txBody>
          <a:bodyPr>
            <a:normAutofit/>
          </a:bodyPr>
          <a:lstStyle/>
          <a:p>
            <a:pPr>
              <a:buFont typeface="Wingdings" pitchFamily="2" charset="2"/>
              <a:buChar char="Ø"/>
            </a:pPr>
            <a:r>
              <a:rPr lang="en-US" dirty="0" smtClean="0"/>
              <a:t>Mechanical</a:t>
            </a:r>
          </a:p>
          <a:p>
            <a:pPr>
              <a:buFont typeface="Wingdings" pitchFamily="2" charset="2"/>
              <a:buChar char="Ø"/>
            </a:pPr>
            <a:r>
              <a:rPr lang="en-US" dirty="0" smtClean="0"/>
              <a:t>Electrical</a:t>
            </a:r>
          </a:p>
          <a:p>
            <a:pPr>
              <a:buFont typeface="Wingdings" pitchFamily="2" charset="2"/>
              <a:buChar char="Ø"/>
            </a:pPr>
            <a:r>
              <a:rPr lang="en-US" dirty="0" smtClean="0"/>
              <a:t>Recreational arms and legs</a:t>
            </a:r>
          </a:p>
          <a:p>
            <a:pPr>
              <a:buFont typeface="Wingdings" pitchFamily="2" charset="2"/>
              <a:buChar char="Ø"/>
            </a:pPr>
            <a:endParaRPr lang="en-US" dirty="0"/>
          </a:p>
          <a:p>
            <a:pPr>
              <a:buFont typeface="Wingdings" pitchFamily="2" charset="2"/>
              <a:buChar char="Ø"/>
            </a:pPr>
            <a:r>
              <a:rPr lang="en-US" dirty="0" smtClean="0"/>
              <a:t>Myoelectric Arm </a:t>
            </a:r>
          </a:p>
          <a:p>
            <a:pPr lvl="1">
              <a:buFont typeface="Wingdings" pitchFamily="2" charset="2"/>
              <a:buChar char="Ø"/>
            </a:pPr>
            <a:r>
              <a:rPr lang="en-US" sz="2400" dirty="0" smtClean="0"/>
              <a:t>Muscles can move the prosthetic arm</a:t>
            </a:r>
          </a:p>
          <a:p>
            <a:pPr lvl="1">
              <a:buFont typeface="Wingdings" pitchFamily="2" charset="2"/>
              <a:buChar char="Ø"/>
            </a:pPr>
            <a:r>
              <a:rPr lang="en-US" sz="2400" dirty="0" smtClean="0"/>
              <a:t>Training</a:t>
            </a:r>
          </a:p>
          <a:p>
            <a:pPr lvl="2">
              <a:buFont typeface="Wingdings" pitchFamily="2" charset="2"/>
              <a:buChar char="Ø"/>
            </a:pPr>
            <a:r>
              <a:rPr lang="en-US" sz="2400" dirty="0" smtClean="0"/>
              <a:t>Signal Training</a:t>
            </a:r>
          </a:p>
          <a:p>
            <a:pPr lvl="2">
              <a:buFont typeface="Wingdings" pitchFamily="2" charset="2"/>
              <a:buChar char="Ø"/>
            </a:pPr>
            <a:r>
              <a:rPr lang="en-US" sz="2400" dirty="0" smtClean="0"/>
              <a:t>Control Training</a:t>
            </a:r>
          </a:p>
          <a:p>
            <a:pPr lvl="2">
              <a:buFont typeface="Wingdings" pitchFamily="2" charset="2"/>
              <a:buChar char="Ø"/>
            </a:pPr>
            <a:r>
              <a:rPr lang="en-US" sz="2400" dirty="0" smtClean="0"/>
              <a:t>Functional Training</a:t>
            </a:r>
            <a:endParaRPr lang="en-US" sz="2400" dirty="0"/>
          </a:p>
        </p:txBody>
      </p:sp>
    </p:spTree>
    <p:extLst>
      <p:ext uri="{BB962C8B-B14F-4D97-AF65-F5344CB8AC3E}">
        <p14:creationId xmlns:p14="http://schemas.microsoft.com/office/powerpoint/2010/main" val="6497949"/>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612" y="381000"/>
            <a:ext cx="7202776" cy="1031776"/>
          </a:xfrm>
        </p:spPr>
        <p:txBody>
          <a:bodyPr>
            <a:noAutofit/>
          </a:bodyPr>
          <a:lstStyle/>
          <a:p>
            <a:pPr algn="ctr"/>
            <a:r>
              <a:rPr lang="en-US" sz="4800" dirty="0" smtClean="0">
                <a:latin typeface="Arial Black" pitchFamily="34" charset="0"/>
              </a:rPr>
              <a:t>Recreational Prosthetic Leg</a:t>
            </a:r>
            <a:endParaRPr lang="en-US" sz="4800" dirty="0">
              <a:latin typeface="Arial Black" pitchFamily="34" charset="0"/>
            </a:endParaRPr>
          </a:p>
        </p:txBody>
      </p:sp>
      <p:pic>
        <p:nvPicPr>
          <p:cNvPr id="4" name="Content Placeholder 3" descr="recreational prosthesis.jpg"/>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rcRect l="-37037" r="-37037"/>
          <a:stretch>
            <a:fillRect/>
          </a:stretch>
        </p:blipFill>
        <p:spPr>
          <a:xfrm>
            <a:off x="323528" y="1628800"/>
            <a:ext cx="8595360" cy="4937760"/>
          </a:xfrm>
          <a:prstGeom prst="rect">
            <a:avLst/>
          </a:prstGeom>
        </p:spPr>
      </p:pic>
    </p:spTree>
    <p:extLst>
      <p:ext uri="{BB962C8B-B14F-4D97-AF65-F5344CB8AC3E}">
        <p14:creationId xmlns:p14="http://schemas.microsoft.com/office/powerpoint/2010/main" val="1158363965"/>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latin typeface="Arial Black" pitchFamily="34" charset="0"/>
              </a:rPr>
              <a:t>Prosthetic for Hip Disarticulation</a:t>
            </a:r>
            <a:endParaRPr lang="en-US" sz="4800" dirty="0">
              <a:latin typeface="Arial Black" pitchFamily="34" charset="0"/>
            </a:endParaRPr>
          </a:p>
        </p:txBody>
      </p:sp>
      <p:pic>
        <p:nvPicPr>
          <p:cNvPr id="4" name="Content Placeholder 3" descr="hip prosthesis.jpg"/>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rcRect l="-26348" r="-26348"/>
          <a:stretch>
            <a:fillRect/>
          </a:stretch>
        </p:blipFill>
        <p:spPr>
          <a:xfrm>
            <a:off x="251520" y="1628800"/>
            <a:ext cx="8595360" cy="4937760"/>
          </a:xfrm>
          <a:prstGeom prst="rect">
            <a:avLst/>
          </a:prstGeom>
        </p:spPr>
      </p:pic>
    </p:spTree>
    <p:extLst>
      <p:ext uri="{BB962C8B-B14F-4D97-AF65-F5344CB8AC3E}">
        <p14:creationId xmlns:p14="http://schemas.microsoft.com/office/powerpoint/2010/main" val="3446483355"/>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612" y="381000"/>
            <a:ext cx="7202776" cy="815752"/>
          </a:xfrm>
        </p:spPr>
        <p:txBody>
          <a:bodyPr>
            <a:normAutofit/>
          </a:bodyPr>
          <a:lstStyle/>
          <a:p>
            <a:pPr algn="ctr"/>
            <a:r>
              <a:rPr lang="en-US" sz="4800" dirty="0" smtClean="0">
                <a:latin typeface="Arial Black" pitchFamily="34" charset="0"/>
              </a:rPr>
              <a:t>Myoelectric Arm</a:t>
            </a:r>
            <a:endParaRPr lang="en-US" sz="4800" dirty="0">
              <a:latin typeface="Arial Black" pitchFamily="34" charset="0"/>
            </a:endParaRPr>
          </a:p>
        </p:txBody>
      </p:sp>
      <p:pic>
        <p:nvPicPr>
          <p:cNvPr id="6" name="Content Placeholder 5" descr="myoelectric arm.jpg"/>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rcRect l="-43057" r="-43057"/>
          <a:stretch>
            <a:fillRect/>
          </a:stretch>
        </p:blipFill>
        <p:spPr>
          <a:xfrm>
            <a:off x="274320" y="1298448"/>
            <a:ext cx="8595360" cy="4937760"/>
          </a:xfrm>
          <a:prstGeom prst="rect">
            <a:avLst/>
          </a:prstGeom>
        </p:spPr>
      </p:pic>
    </p:spTree>
    <p:extLst>
      <p:ext uri="{BB962C8B-B14F-4D97-AF65-F5344CB8AC3E}">
        <p14:creationId xmlns:p14="http://schemas.microsoft.com/office/powerpoint/2010/main" val="798385686"/>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9" y="332658"/>
            <a:ext cx="7848872" cy="830997"/>
          </a:xfrm>
          <a:prstGeom prst="rect">
            <a:avLst/>
          </a:prstGeom>
          <a:noFill/>
        </p:spPr>
        <p:txBody>
          <a:bodyPr wrap="square" rtlCol="0">
            <a:spAutoFit/>
          </a:bodyPr>
          <a:lstStyle/>
          <a:p>
            <a:pPr algn="ctr"/>
            <a:r>
              <a:rPr lang="en-CA" sz="4800" dirty="0" smtClean="0">
                <a:latin typeface="Arial Black" pitchFamily="34" charset="0"/>
              </a:rPr>
              <a:t>Rehabilitation</a:t>
            </a:r>
            <a:endParaRPr lang="en-CA" sz="4800" dirty="0">
              <a:latin typeface="Arial Black" pitchFamily="34" charset="0"/>
            </a:endParaRPr>
          </a:p>
        </p:txBody>
      </p:sp>
      <p:sp>
        <p:nvSpPr>
          <p:cNvPr id="3" name="TextBox 2"/>
          <p:cNvSpPr txBox="1"/>
          <p:nvPr/>
        </p:nvSpPr>
        <p:spPr>
          <a:xfrm>
            <a:off x="827584" y="1268760"/>
            <a:ext cx="4392488" cy="5586145"/>
          </a:xfrm>
          <a:prstGeom prst="rect">
            <a:avLst/>
          </a:prstGeom>
          <a:noFill/>
        </p:spPr>
        <p:txBody>
          <a:bodyPr wrap="square" rtlCol="0">
            <a:spAutoFit/>
          </a:bodyPr>
          <a:lstStyle/>
          <a:p>
            <a:pPr>
              <a:buFont typeface="Wingdings" pitchFamily="2" charset="2"/>
              <a:buChar char="Ø"/>
            </a:pPr>
            <a:r>
              <a:rPr lang="en-CA" sz="2400" dirty="0" smtClean="0"/>
              <a:t> </a:t>
            </a:r>
            <a:r>
              <a:rPr lang="en-CA" sz="2100" dirty="0" smtClean="0"/>
              <a:t>Goal – Highest possible level of functioning and participation in activities</a:t>
            </a:r>
          </a:p>
          <a:p>
            <a:pPr>
              <a:buFont typeface="Wingdings" pitchFamily="2" charset="2"/>
              <a:buChar char="Ø"/>
            </a:pPr>
            <a:r>
              <a:rPr lang="en-CA" sz="2100" dirty="0" smtClean="0"/>
              <a:t> Involves multidisciplinary team</a:t>
            </a:r>
          </a:p>
          <a:p>
            <a:pPr>
              <a:buFont typeface="Wingdings" pitchFamily="2" charset="2"/>
              <a:buChar char="Ø"/>
            </a:pPr>
            <a:r>
              <a:rPr lang="en-CA" sz="2100" dirty="0" smtClean="0"/>
              <a:t> What can the nurse do?</a:t>
            </a:r>
          </a:p>
          <a:p>
            <a:pPr lvl="1">
              <a:buFont typeface="Wingdings" pitchFamily="2" charset="2"/>
              <a:buChar char="Ø"/>
            </a:pPr>
            <a:r>
              <a:rPr lang="en-CA" sz="2100" dirty="0" smtClean="0"/>
              <a:t> Collaborate </a:t>
            </a:r>
          </a:p>
          <a:p>
            <a:pPr lvl="1">
              <a:buFont typeface="Wingdings" pitchFamily="2" charset="2"/>
              <a:buChar char="Ø"/>
            </a:pPr>
            <a:r>
              <a:rPr lang="en-CA" sz="2100" dirty="0" smtClean="0"/>
              <a:t> Begin ROM and muscle strengthening exercises ASAP</a:t>
            </a:r>
          </a:p>
          <a:p>
            <a:pPr lvl="1">
              <a:buFont typeface="Wingdings" pitchFamily="2" charset="2"/>
              <a:buChar char="Ø"/>
            </a:pPr>
            <a:r>
              <a:rPr lang="en-CA" sz="2100" dirty="0" smtClean="0"/>
              <a:t> Ensure safety, prevent risk for falls/injury</a:t>
            </a:r>
          </a:p>
          <a:p>
            <a:pPr lvl="1">
              <a:buFont typeface="Wingdings" pitchFamily="2" charset="2"/>
              <a:buChar char="Ø"/>
            </a:pPr>
            <a:r>
              <a:rPr lang="en-CA" sz="2100" dirty="0" smtClean="0"/>
              <a:t> Encourage self-care and independence</a:t>
            </a:r>
          </a:p>
          <a:p>
            <a:pPr lvl="1">
              <a:buFont typeface="Wingdings" pitchFamily="2" charset="2"/>
              <a:buChar char="Ø"/>
            </a:pPr>
            <a:r>
              <a:rPr lang="en-CA" sz="2100" dirty="0" smtClean="0"/>
              <a:t> Create a supportive environment</a:t>
            </a:r>
          </a:p>
          <a:p>
            <a:pPr lvl="1">
              <a:buFont typeface="Wingdings" pitchFamily="2" charset="2"/>
              <a:buChar char="Ø"/>
            </a:pPr>
            <a:endParaRPr lang="en-CA" sz="2100" dirty="0" smtClean="0"/>
          </a:p>
          <a:p>
            <a:pPr>
              <a:buFont typeface="Wingdings" pitchFamily="2" charset="2"/>
              <a:buChar char="Ø"/>
            </a:pPr>
            <a:endParaRPr lang="en-CA" dirty="0" smtClean="0"/>
          </a:p>
        </p:txBody>
      </p:sp>
      <p:pic>
        <p:nvPicPr>
          <p:cNvPr id="4" name="Picture 10" descr="C:\Users\Shaylynn\Desktop\AMPUTATION 15.jpg"/>
          <p:cNvPicPr>
            <a:picLocks noChangeAspect="1" noChangeArrowheads="1"/>
          </p:cNvPicPr>
          <p:nvPr/>
        </p:nvPicPr>
        <p:blipFill>
          <a:blip r:embed="rId3" cstate="print"/>
          <a:srcRect/>
          <a:stretch>
            <a:fillRect/>
          </a:stretch>
        </p:blipFill>
        <p:spPr bwMode="auto">
          <a:xfrm>
            <a:off x="5292080" y="1268760"/>
            <a:ext cx="3528392" cy="5153716"/>
          </a:xfrm>
          <a:prstGeom prst="rect">
            <a:avLst/>
          </a:prstGeom>
          <a:noFill/>
        </p:spPr>
      </p:pic>
    </p:spTree>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612" y="381000"/>
            <a:ext cx="7202776" cy="815752"/>
          </a:xfrm>
        </p:spPr>
        <p:txBody>
          <a:bodyPr>
            <a:normAutofit/>
          </a:bodyPr>
          <a:lstStyle/>
          <a:p>
            <a:pPr algn="ctr"/>
            <a:r>
              <a:rPr lang="en-US" sz="4800" dirty="0" smtClean="0">
                <a:latin typeface="Arial Black" pitchFamily="34" charset="0"/>
              </a:rPr>
              <a:t>Nursing Diagnoses</a:t>
            </a:r>
            <a:endParaRPr lang="en-US" sz="4800" dirty="0">
              <a:latin typeface="Arial Black" pitchFamily="34" charset="0"/>
            </a:endParaRPr>
          </a:p>
        </p:txBody>
      </p:sp>
      <p:sp>
        <p:nvSpPr>
          <p:cNvPr id="3" name="Content Placeholder 2"/>
          <p:cNvSpPr>
            <a:spLocks noGrp="1"/>
          </p:cNvSpPr>
          <p:nvPr>
            <p:ph sz="quarter" idx="4294967295"/>
          </p:nvPr>
        </p:nvSpPr>
        <p:spPr>
          <a:xfrm>
            <a:off x="301752" y="1527048"/>
            <a:ext cx="8503920" cy="5023577"/>
          </a:xfrm>
          <a:prstGeom prst="rect">
            <a:avLst/>
          </a:prstGeom>
        </p:spPr>
        <p:txBody>
          <a:bodyPr>
            <a:normAutofit fontScale="62500" lnSpcReduction="20000"/>
          </a:bodyPr>
          <a:lstStyle/>
          <a:p>
            <a:pPr marL="514350" indent="-514350">
              <a:buClr>
                <a:schemeClr val="tx2"/>
              </a:buClr>
              <a:buFont typeface="Wingdings" pitchFamily="2" charset="2"/>
              <a:buChar char="Ø"/>
            </a:pPr>
            <a:r>
              <a:rPr lang="en-US" sz="2600" dirty="0" smtClean="0"/>
              <a:t>Acute pain r/t surgical amputation</a:t>
            </a:r>
          </a:p>
          <a:p>
            <a:pPr marL="514350" indent="-514350">
              <a:buClr>
                <a:schemeClr val="tx2"/>
              </a:buClr>
              <a:buFont typeface="Wingdings" pitchFamily="2" charset="2"/>
              <a:buChar char="Ø"/>
            </a:pPr>
            <a:r>
              <a:rPr lang="en-US" sz="2600" dirty="0" smtClean="0"/>
              <a:t>Risk for infection r/t a site for organism invasion 2</a:t>
            </a:r>
            <a:r>
              <a:rPr lang="en-US" sz="2600" baseline="30000" dirty="0" smtClean="0"/>
              <a:t>o</a:t>
            </a:r>
            <a:r>
              <a:rPr lang="en-US" sz="2600" dirty="0" smtClean="0"/>
              <a:t> to surgical amputation</a:t>
            </a:r>
          </a:p>
          <a:p>
            <a:pPr marL="514350" indent="-514350">
              <a:buClr>
                <a:schemeClr val="tx2"/>
              </a:buClr>
              <a:buFont typeface="Wingdings" pitchFamily="2" charset="2"/>
              <a:buChar char="Ø"/>
            </a:pPr>
            <a:r>
              <a:rPr lang="en-US" sz="2600" dirty="0" smtClean="0"/>
              <a:t>Impaired skin integrity r/t surgical amputation</a:t>
            </a:r>
          </a:p>
          <a:p>
            <a:pPr marL="514350" indent="-514350">
              <a:buClr>
                <a:schemeClr val="tx2"/>
              </a:buClr>
              <a:buFont typeface="Wingdings" pitchFamily="2" charset="2"/>
              <a:buChar char="Ø"/>
            </a:pPr>
            <a:r>
              <a:rPr lang="en-US" sz="2600" dirty="0" smtClean="0"/>
              <a:t>Risk for disturbed sensory perception: phantom limb pain r/t surgical amputation</a:t>
            </a:r>
          </a:p>
          <a:p>
            <a:pPr marL="514350" indent="-514350">
              <a:buClr>
                <a:schemeClr val="tx2"/>
              </a:buClr>
              <a:buFont typeface="Wingdings" pitchFamily="2" charset="2"/>
              <a:buChar char="Ø"/>
            </a:pPr>
            <a:r>
              <a:rPr lang="en-US" sz="2600" dirty="0" smtClean="0"/>
              <a:t>Disturbed body image r/t amputation of a body part</a:t>
            </a:r>
          </a:p>
          <a:p>
            <a:pPr marL="514350" indent="-514350">
              <a:buClr>
                <a:schemeClr val="tx2"/>
              </a:buClr>
              <a:buFont typeface="Wingdings" pitchFamily="2" charset="2"/>
              <a:buChar char="Ø"/>
            </a:pPr>
            <a:r>
              <a:rPr lang="en-US" sz="2600" dirty="0" smtClean="0"/>
              <a:t>Disturbed self-concept r/t loss of a body part</a:t>
            </a:r>
          </a:p>
          <a:p>
            <a:pPr marL="514350" indent="-514350">
              <a:buClr>
                <a:schemeClr val="tx2"/>
              </a:buClr>
              <a:buFont typeface="Wingdings" pitchFamily="2" charset="2"/>
              <a:buChar char="Ø"/>
            </a:pPr>
            <a:r>
              <a:rPr lang="en-US" sz="2600" dirty="0" smtClean="0"/>
              <a:t>Risk for anticipatory grieving r/t loss of a body part</a:t>
            </a:r>
          </a:p>
          <a:p>
            <a:pPr marL="514350" indent="-514350">
              <a:buClr>
                <a:schemeClr val="tx2"/>
              </a:buClr>
              <a:buFont typeface="Wingdings" pitchFamily="2" charset="2"/>
              <a:buChar char="Ø"/>
            </a:pPr>
            <a:r>
              <a:rPr lang="en-US" sz="2600" dirty="0" smtClean="0"/>
              <a:t>Risk for dysfunctional grieving r/t loss of a body part</a:t>
            </a:r>
          </a:p>
          <a:p>
            <a:pPr marL="514350" indent="-514350">
              <a:buClr>
                <a:schemeClr val="tx2"/>
              </a:buClr>
              <a:buFont typeface="Wingdings" pitchFamily="2" charset="2"/>
              <a:buChar char="Ø"/>
            </a:pPr>
            <a:r>
              <a:rPr lang="en-US" sz="2600" dirty="0" smtClean="0"/>
              <a:t>Impaired physical mobility r/t loss of extremity</a:t>
            </a:r>
          </a:p>
          <a:p>
            <a:pPr marL="514350" indent="-514350">
              <a:buClr>
                <a:schemeClr val="tx2"/>
              </a:buClr>
              <a:buFont typeface="Wingdings" pitchFamily="2" charset="2"/>
              <a:buChar char="Ø"/>
            </a:pPr>
            <a:r>
              <a:rPr lang="en-US" sz="2600" dirty="0" smtClean="0"/>
              <a:t>Self-care deficit: feeding, bathing, hygiene, dressing, grooming, or toileting r/t loss of extremity</a:t>
            </a:r>
          </a:p>
          <a:p>
            <a:pPr marL="514350" indent="-514350">
              <a:buClr>
                <a:schemeClr val="tx2"/>
              </a:buClr>
              <a:buFont typeface="Wingdings" pitchFamily="2" charset="2"/>
              <a:buChar char="Ø"/>
            </a:pPr>
            <a:r>
              <a:rPr lang="en-US" sz="2600" dirty="0" smtClean="0"/>
              <a:t>Risk for falls r/t loss of lower extremity</a:t>
            </a:r>
          </a:p>
          <a:p>
            <a:pPr marL="514350" indent="-514350">
              <a:buClr>
                <a:schemeClr val="tx2"/>
              </a:buClr>
              <a:buFont typeface="Wingdings" pitchFamily="2" charset="2"/>
              <a:buChar char="Ø"/>
            </a:pPr>
            <a:r>
              <a:rPr lang="en-US" sz="2600" dirty="0" smtClean="0"/>
              <a:t>Fear r/t surgery, coping with the loss of limb after surgery</a:t>
            </a:r>
          </a:p>
          <a:p>
            <a:pPr marL="514350" indent="-514350">
              <a:buClr>
                <a:schemeClr val="tx2"/>
              </a:buClr>
              <a:buFont typeface="Wingdings" pitchFamily="2" charset="2"/>
              <a:buChar char="Ø"/>
            </a:pPr>
            <a:r>
              <a:rPr lang="en-US" sz="2600" dirty="0" smtClean="0"/>
              <a:t>Ineffective coping r/t failure to accept loss of a body part</a:t>
            </a:r>
          </a:p>
          <a:p>
            <a:pPr>
              <a:buClr>
                <a:schemeClr val="tx2"/>
              </a:buClr>
            </a:pPr>
            <a:endParaRPr lang="en-US" dirty="0">
              <a:solidFill>
                <a:srgbClr val="646B86"/>
              </a:solidFill>
            </a:endParaRPr>
          </a:p>
        </p:txBody>
      </p:sp>
    </p:spTree>
    <p:extLst>
      <p:ext uri="{BB962C8B-B14F-4D97-AF65-F5344CB8AC3E}">
        <p14:creationId xmlns:p14="http://schemas.microsoft.com/office/powerpoint/2010/main" val="2723274163"/>
      </p:ext>
    </p:extLst>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260650"/>
            <a:ext cx="7344816" cy="830997"/>
          </a:xfrm>
          <a:prstGeom prst="rect">
            <a:avLst/>
          </a:prstGeom>
          <a:noFill/>
        </p:spPr>
        <p:txBody>
          <a:bodyPr wrap="square" rtlCol="0">
            <a:spAutoFit/>
          </a:bodyPr>
          <a:lstStyle/>
          <a:p>
            <a:pPr algn="ctr"/>
            <a:r>
              <a:rPr lang="en-CA" sz="4800" dirty="0" smtClean="0">
                <a:latin typeface="Arial Black" pitchFamily="34" charset="0"/>
              </a:rPr>
              <a:t>Case Study</a:t>
            </a:r>
            <a:endParaRPr lang="en-CA" sz="4800" dirty="0">
              <a:latin typeface="Arial Black" pitchFamily="34" charset="0"/>
            </a:endParaRPr>
          </a:p>
        </p:txBody>
      </p:sp>
      <p:sp>
        <p:nvSpPr>
          <p:cNvPr id="3" name="TextBox 2"/>
          <p:cNvSpPr txBox="1"/>
          <p:nvPr/>
        </p:nvSpPr>
        <p:spPr>
          <a:xfrm>
            <a:off x="251520" y="1052736"/>
            <a:ext cx="8712968" cy="5632311"/>
          </a:xfrm>
          <a:prstGeom prst="rect">
            <a:avLst/>
          </a:prstGeom>
          <a:noFill/>
        </p:spPr>
        <p:txBody>
          <a:bodyPr wrap="square" rtlCol="0">
            <a:spAutoFit/>
          </a:bodyPr>
          <a:lstStyle/>
          <a:p>
            <a:r>
              <a:rPr lang="en-CA" dirty="0" smtClean="0"/>
              <a:t>Peter is a 37 year old male transported via EHS to ER following a MVA involving a drunk driver. Peter’s leg was mangled with complete above knee amputation. Once stabilized to the extent possible, he was taken to the OR and is returning to your unit after surgery. Peter’s blood work reveals decreased Hgb, decreased PLTs, and increased WBCs. He is resting in his bed as sedation from surgery wears off</a:t>
            </a:r>
          </a:p>
          <a:p>
            <a:endParaRPr lang="en-CA" dirty="0" smtClean="0"/>
          </a:p>
          <a:p>
            <a:pPr marL="342900" indent="-342900"/>
            <a:r>
              <a:rPr lang="en-CA" dirty="0" smtClean="0"/>
              <a:t>1)  What are your top nursing priorities in Peter’s care? </a:t>
            </a:r>
          </a:p>
          <a:p>
            <a:pPr marL="342900" indent="-342900"/>
            <a:endParaRPr lang="en-CA" dirty="0" smtClean="0"/>
          </a:p>
          <a:p>
            <a:pPr marL="342900" indent="-342900">
              <a:buAutoNum type="arabicParenR" startAt="2"/>
            </a:pPr>
            <a:r>
              <a:rPr lang="en-CA" dirty="0" smtClean="0"/>
              <a:t>Peter reports “excruciating pain” at an 8 on a pain scale from 1- 10. On further assessment, you find P 100bpm, R 22/min, BP 90/68 mmHg. Moving his sheets, you realize Peter’s dressing is saturated in frank, red blood that is seeping into the bed linens. What do you do? </a:t>
            </a:r>
          </a:p>
          <a:p>
            <a:pPr marL="342900" indent="-342900"/>
            <a:endParaRPr lang="en-CA" dirty="0" smtClean="0"/>
          </a:p>
          <a:p>
            <a:pPr marL="342900" indent="-342900"/>
            <a:r>
              <a:rPr lang="en-CA" dirty="0" smtClean="0"/>
              <a:t>3)   Peter’s physiologic status eventually stabilizes and he progresses in rehab with his new prosthesis. On a follow-up visit, he reports a strange and painful sensation in his amputated limb. “It’s as though my whole leg is still there only my toes are crossed over each other, and I can’t fix it. It often feels like pins and needles,” Peter reports. What complication is Peter describing? What are some interventions to relieve or decrease this sensation?</a:t>
            </a:r>
            <a:endParaRPr lang="en-CA" dirty="0"/>
          </a:p>
        </p:txBody>
      </p:sp>
    </p:spTree>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2564904"/>
            <a:ext cx="7344816" cy="830997"/>
          </a:xfrm>
          <a:prstGeom prst="rect">
            <a:avLst/>
          </a:prstGeom>
          <a:noFill/>
        </p:spPr>
        <p:txBody>
          <a:bodyPr wrap="square" rtlCol="0">
            <a:spAutoFit/>
          </a:bodyPr>
          <a:lstStyle/>
          <a:p>
            <a:pPr algn="ctr"/>
            <a:r>
              <a:rPr lang="en-CA" sz="4800" dirty="0" smtClean="0">
                <a:latin typeface="Arial Black" pitchFamily="34" charset="0"/>
                <a:cs typeface="Aharoni" pitchFamily="2" charset="-79"/>
              </a:rPr>
              <a:t>Questions?</a:t>
            </a:r>
            <a:endParaRPr lang="en-CA" sz="4800" dirty="0">
              <a:latin typeface="Arial Black" pitchFamily="34" charset="0"/>
              <a:cs typeface="Aharoni" pitchFamily="2" charset="-79"/>
            </a:endParaRPr>
          </a:p>
        </p:txBody>
      </p:sp>
      <p:pic>
        <p:nvPicPr>
          <p:cNvPr id="3" name="Picture 4" descr="C:\Users\Shaylynn\Desktop\AMPUTATION 3.jpg"/>
          <p:cNvPicPr>
            <a:picLocks noChangeAspect="1" noChangeArrowheads="1"/>
          </p:cNvPicPr>
          <p:nvPr/>
        </p:nvPicPr>
        <p:blipFill>
          <a:blip r:embed="rId2" cstate="print"/>
          <a:srcRect/>
          <a:stretch>
            <a:fillRect/>
          </a:stretch>
        </p:blipFill>
        <p:spPr bwMode="auto">
          <a:xfrm>
            <a:off x="6983760" y="0"/>
            <a:ext cx="2160240" cy="2723780"/>
          </a:xfrm>
          <a:prstGeom prst="rect">
            <a:avLst/>
          </a:prstGeom>
          <a:noFill/>
        </p:spPr>
      </p:pic>
      <p:pic>
        <p:nvPicPr>
          <p:cNvPr id="4" name="Picture 7" descr="C:\Users\Shaylynn\Desktop\AMPUTATION 17.jpg"/>
          <p:cNvPicPr>
            <a:picLocks noChangeAspect="1" noChangeArrowheads="1"/>
          </p:cNvPicPr>
          <p:nvPr/>
        </p:nvPicPr>
        <p:blipFill>
          <a:blip r:embed="rId3" cstate="print"/>
          <a:srcRect/>
          <a:stretch>
            <a:fillRect/>
          </a:stretch>
        </p:blipFill>
        <p:spPr bwMode="auto">
          <a:xfrm>
            <a:off x="0" y="1"/>
            <a:ext cx="2153740" cy="2780928"/>
          </a:xfrm>
          <a:prstGeom prst="rect">
            <a:avLst/>
          </a:prstGeom>
          <a:noFill/>
        </p:spPr>
      </p:pic>
      <p:pic>
        <p:nvPicPr>
          <p:cNvPr id="5" name="Picture 4" descr="C:\Users\Shaylynn\Desktop\AMPUTATION 8 - TEEN WITH GUITAR.jpg"/>
          <p:cNvPicPr>
            <a:picLocks noChangeAspect="1" noChangeArrowheads="1"/>
          </p:cNvPicPr>
          <p:nvPr/>
        </p:nvPicPr>
        <p:blipFill>
          <a:blip r:embed="rId4" cstate="print"/>
          <a:srcRect/>
          <a:stretch>
            <a:fillRect/>
          </a:stretch>
        </p:blipFill>
        <p:spPr bwMode="auto">
          <a:xfrm>
            <a:off x="0" y="3717032"/>
            <a:ext cx="2104324" cy="3140968"/>
          </a:xfrm>
          <a:prstGeom prst="rect">
            <a:avLst/>
          </a:prstGeom>
          <a:noFill/>
        </p:spPr>
      </p:pic>
      <p:pic>
        <p:nvPicPr>
          <p:cNvPr id="6" name="Picture 3" descr="C:\Users\Shaylynn\Desktop\AMP 19.jpg"/>
          <p:cNvPicPr>
            <a:picLocks noChangeAspect="1" noChangeArrowheads="1"/>
          </p:cNvPicPr>
          <p:nvPr/>
        </p:nvPicPr>
        <p:blipFill>
          <a:blip r:embed="rId5" cstate="print"/>
          <a:srcRect/>
          <a:stretch>
            <a:fillRect/>
          </a:stretch>
        </p:blipFill>
        <p:spPr bwMode="auto">
          <a:xfrm>
            <a:off x="5296644" y="4293096"/>
            <a:ext cx="3847356" cy="2564904"/>
          </a:xfrm>
          <a:prstGeom prst="rect">
            <a:avLst/>
          </a:prstGeom>
          <a:noFill/>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80920" cy="831304"/>
          </a:xfrm>
        </p:spPr>
        <p:txBody>
          <a:bodyPr>
            <a:normAutofit/>
          </a:bodyPr>
          <a:lstStyle/>
          <a:p>
            <a:pPr algn="ctr"/>
            <a:r>
              <a:rPr lang="en-US" sz="4800" dirty="0" smtClean="0">
                <a:latin typeface="Arial Black" pitchFamily="34" charset="0"/>
              </a:rPr>
              <a:t>Traumatic Injury</a:t>
            </a:r>
            <a:endParaRPr lang="en-US" sz="4800" dirty="0">
              <a:latin typeface="Arial Black" pitchFamily="34" charset="0"/>
            </a:endParaRPr>
          </a:p>
        </p:txBody>
      </p:sp>
      <p:pic>
        <p:nvPicPr>
          <p:cNvPr id="9" name="Content Placeholder 8" descr="amputation image.jpg"/>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rcRect t="-37255" b="-37255"/>
          <a:stretch>
            <a:fillRect/>
          </a:stretch>
        </p:blipFill>
        <p:spPr>
          <a:xfrm>
            <a:off x="276225" y="1298448"/>
            <a:ext cx="4251960" cy="4937760"/>
          </a:xfrm>
          <a:prstGeom prst="rect">
            <a:avLst/>
          </a:prstGeom>
        </p:spPr>
      </p:pic>
      <p:pic>
        <p:nvPicPr>
          <p:cNvPr id="6" name="Content Placeholder 5" descr="Amputation_Fig 2.jpg"/>
          <p:cNvPicPr>
            <a:picLocks noGrp="1" noChangeAspect="1"/>
          </p:cNvPicPr>
          <p:nvPr>
            <p:ph sz="quarter" idx="4294967295"/>
          </p:nvPr>
        </p:nvPicPr>
        <p:blipFill>
          <a:blip r:embed="rId4" cstate="print">
            <a:extLst>
              <a:ext uri="{28A0092B-C50C-407E-A947-70E740481C1C}">
                <a14:useLocalDpi xmlns:a14="http://schemas.microsoft.com/office/drawing/2010/main" val="0"/>
              </a:ext>
            </a:extLst>
          </a:blip>
          <a:srcRect t="-38445" b="-38445"/>
          <a:stretch>
            <a:fillRect/>
          </a:stretch>
        </p:blipFill>
        <p:spPr>
          <a:xfrm>
            <a:off x="4615815" y="1298448"/>
            <a:ext cx="4251960" cy="4937760"/>
          </a:xfrm>
          <a:prstGeom prst="rect">
            <a:avLst/>
          </a:prstGeom>
        </p:spPr>
      </p:pic>
      <p:sp>
        <p:nvSpPr>
          <p:cNvPr id="8" name="TextBox 7"/>
          <p:cNvSpPr txBox="1"/>
          <p:nvPr/>
        </p:nvSpPr>
        <p:spPr>
          <a:xfrm>
            <a:off x="5097884" y="1124672"/>
            <a:ext cx="2941881" cy="1569660"/>
          </a:xfrm>
          <a:prstGeom prst="rect">
            <a:avLst/>
          </a:prstGeom>
          <a:noFill/>
        </p:spPr>
        <p:txBody>
          <a:bodyPr wrap="none" rtlCol="0">
            <a:spAutoFit/>
          </a:bodyPr>
          <a:lstStyle/>
          <a:p>
            <a:r>
              <a:rPr lang="en-US" sz="2400" dirty="0" smtClean="0"/>
              <a:t>Or partial laceration </a:t>
            </a:r>
          </a:p>
          <a:p>
            <a:r>
              <a:rPr lang="en-US" sz="2400" dirty="0" smtClean="0"/>
              <a:t>requiring surgical </a:t>
            </a:r>
          </a:p>
          <a:p>
            <a:r>
              <a:rPr lang="en-US" sz="2400" dirty="0" smtClean="0"/>
              <a:t>amputation</a:t>
            </a:r>
          </a:p>
          <a:p>
            <a:r>
              <a:rPr lang="en-US" sz="2400" dirty="0" smtClean="0"/>
              <a:t> </a:t>
            </a:r>
            <a:endParaRPr lang="en-US" sz="2400" dirty="0"/>
          </a:p>
        </p:txBody>
      </p:sp>
      <p:sp>
        <p:nvSpPr>
          <p:cNvPr id="10" name="TextBox 9"/>
          <p:cNvSpPr txBox="1"/>
          <p:nvPr/>
        </p:nvSpPr>
        <p:spPr>
          <a:xfrm>
            <a:off x="432192" y="1298448"/>
            <a:ext cx="4095993" cy="1107996"/>
          </a:xfrm>
          <a:prstGeom prst="rect">
            <a:avLst/>
          </a:prstGeom>
          <a:noFill/>
        </p:spPr>
        <p:txBody>
          <a:bodyPr wrap="none" rtlCol="0">
            <a:spAutoFit/>
          </a:bodyPr>
          <a:lstStyle/>
          <a:p>
            <a:r>
              <a:rPr lang="en-US" sz="2400" dirty="0" smtClean="0"/>
              <a:t>Can be complete amputation </a:t>
            </a:r>
          </a:p>
          <a:p>
            <a:r>
              <a:rPr lang="en-US" sz="2400" dirty="0" smtClean="0"/>
              <a:t>from an accident </a:t>
            </a:r>
          </a:p>
          <a:p>
            <a:endParaRPr lang="en-US" dirty="0"/>
          </a:p>
        </p:txBody>
      </p:sp>
    </p:spTree>
    <p:extLst>
      <p:ext uri="{BB962C8B-B14F-4D97-AF65-F5344CB8AC3E}">
        <p14:creationId xmlns:p14="http://schemas.microsoft.com/office/powerpoint/2010/main" val="3671320235"/>
      </p:ext>
    </p:extLst>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260650"/>
            <a:ext cx="7200800" cy="830997"/>
          </a:xfrm>
          <a:prstGeom prst="rect">
            <a:avLst/>
          </a:prstGeom>
          <a:noFill/>
        </p:spPr>
        <p:txBody>
          <a:bodyPr wrap="square" rtlCol="0">
            <a:spAutoFit/>
          </a:bodyPr>
          <a:lstStyle/>
          <a:p>
            <a:pPr algn="ctr"/>
            <a:r>
              <a:rPr lang="en-CA" sz="4800" dirty="0" smtClean="0">
                <a:latin typeface="Arial Black" pitchFamily="34" charset="0"/>
              </a:rPr>
              <a:t>References</a:t>
            </a:r>
            <a:endParaRPr lang="en-CA" sz="4800" dirty="0">
              <a:latin typeface="Arial Black" pitchFamily="34" charset="0"/>
            </a:endParaRPr>
          </a:p>
        </p:txBody>
      </p:sp>
      <p:sp>
        <p:nvSpPr>
          <p:cNvPr id="3" name="TextBox 2"/>
          <p:cNvSpPr txBox="1"/>
          <p:nvPr/>
        </p:nvSpPr>
        <p:spPr>
          <a:xfrm>
            <a:off x="683568" y="1124744"/>
            <a:ext cx="7992888" cy="4862870"/>
          </a:xfrm>
          <a:prstGeom prst="rect">
            <a:avLst/>
          </a:prstGeom>
          <a:noFill/>
        </p:spPr>
        <p:txBody>
          <a:bodyPr wrap="square" rtlCol="0">
            <a:spAutoFit/>
          </a:bodyPr>
          <a:lstStyle/>
          <a:p>
            <a:r>
              <a:rPr lang="en-CA" sz="1000" dirty="0" smtClean="0"/>
              <a:t>Amputation; Stump. (2009). </a:t>
            </a:r>
            <a:r>
              <a:rPr lang="en-CA" sz="1000" i="1" dirty="0" smtClean="0"/>
              <a:t>Mosby’s dictionary of medicine, nursing, and health professions </a:t>
            </a:r>
            <a:r>
              <a:rPr lang="en-CA" sz="1000" dirty="0" smtClean="0"/>
              <a:t>(8</a:t>
            </a:r>
            <a:r>
              <a:rPr lang="en-CA" sz="1000" baseline="30000" dirty="0" smtClean="0"/>
              <a:t>th</a:t>
            </a:r>
            <a:r>
              <a:rPr lang="en-CA" sz="1000" dirty="0" smtClean="0"/>
              <a:t> ed.). St. Louis, MO: Mosby 	Elsevier.</a:t>
            </a:r>
          </a:p>
          <a:p>
            <a:r>
              <a:rPr lang="en-CA" sz="1000" dirty="0" smtClean="0"/>
              <a:t>Andrews, K. L. (2011). The at-risk foot: What to do before and after amputation. </a:t>
            </a:r>
            <a:r>
              <a:rPr lang="en-CA" sz="1000" i="1" dirty="0" smtClean="0"/>
              <a:t>Journal of Vascular Nursing, 29</a:t>
            </a:r>
            <a:r>
              <a:rPr lang="en-CA" sz="1000" dirty="0" smtClean="0"/>
              <a:t>, 120-123. 	doi:10.1016/j.jvn.2011.07.004</a:t>
            </a:r>
          </a:p>
          <a:p>
            <a:r>
              <a:rPr lang="en-CA" sz="1000" dirty="0" smtClean="0"/>
              <a:t>Brennan, E., </a:t>
            </a:r>
            <a:r>
              <a:rPr lang="en-CA" sz="1000" dirty="0" err="1" smtClean="0"/>
              <a:t>Hain</a:t>
            </a:r>
            <a:r>
              <a:rPr lang="en-CA" sz="1000" dirty="0" smtClean="0"/>
              <a:t>, A., Keenan, A., O’Brien, J., &amp; Wilding, L. (2007). Case study: Traumatic amputation. </a:t>
            </a:r>
            <a:r>
              <a:rPr lang="en-CA" sz="1000" i="1" dirty="0" smtClean="0"/>
              <a:t>Outlook, 30</a:t>
            </a:r>
            <a:r>
              <a:rPr lang="en-CA" sz="1000" dirty="0" smtClean="0"/>
              <a:t>(2), 15-19. </a:t>
            </a:r>
          </a:p>
          <a:p>
            <a:r>
              <a:rPr lang="en-CA" sz="1000" dirty="0" smtClean="0"/>
              <a:t>Carpenito-Moyet, L. J. (2010). </a:t>
            </a:r>
            <a:r>
              <a:rPr lang="en-CA" sz="1000" i="1" dirty="0" smtClean="0"/>
              <a:t>Nursing diagnosis: Application to clinical practice </a:t>
            </a:r>
            <a:r>
              <a:rPr lang="en-CA" sz="1000" dirty="0" smtClean="0"/>
              <a:t>(13</a:t>
            </a:r>
            <a:r>
              <a:rPr lang="en-CA" sz="1000" baseline="30000" dirty="0" smtClean="0"/>
              <a:t>th</a:t>
            </a:r>
            <a:r>
              <a:rPr lang="en-CA" sz="1000" dirty="0" smtClean="0"/>
              <a:t> ed.). Philadelphia, PA: Lippincott Williams 	&amp; Wilkins. </a:t>
            </a:r>
          </a:p>
          <a:p>
            <a:r>
              <a:rPr lang="en-CA" sz="1000" dirty="0" smtClean="0"/>
              <a:t>Chapman, S. (2010). Pain management in patients following limb amputation. </a:t>
            </a:r>
            <a:r>
              <a:rPr lang="en-CA" sz="1000" i="1" dirty="0" smtClean="0"/>
              <a:t>Nursing Standard, 25</a:t>
            </a:r>
            <a:r>
              <a:rPr lang="en-CA" sz="1000" dirty="0" smtClean="0"/>
              <a:t>(19), 35-40. </a:t>
            </a:r>
          </a:p>
          <a:p>
            <a:r>
              <a:rPr lang="en-CA" sz="1000" dirty="0" smtClean="0"/>
              <a:t>Day, R. A., Paul, P., Williams, B., </a:t>
            </a:r>
            <a:r>
              <a:rPr lang="en-CA" sz="1000" dirty="0" err="1" smtClean="0"/>
              <a:t>Smeltzer</a:t>
            </a:r>
            <a:r>
              <a:rPr lang="en-CA" sz="1000" dirty="0" smtClean="0"/>
              <a:t>, C., &amp; Bare, B. (2010). </a:t>
            </a:r>
            <a:r>
              <a:rPr lang="en-CA" sz="1000" i="1" dirty="0" smtClean="0"/>
              <a:t>Textbook of Canadian medical-surgical nursing</a:t>
            </a:r>
            <a:r>
              <a:rPr lang="en-CA" sz="1000" dirty="0" smtClean="0"/>
              <a:t> (2</a:t>
            </a:r>
            <a:r>
              <a:rPr lang="en-CA" sz="1000" baseline="30000" dirty="0" smtClean="0"/>
              <a:t>nd</a:t>
            </a:r>
            <a:r>
              <a:rPr lang="en-CA" sz="1000" dirty="0" smtClean="0"/>
              <a:t> Canadian 	ed.). Philadelphia, PA: Lippincott Williams &amp; Wilkins. </a:t>
            </a:r>
          </a:p>
          <a:p>
            <a:r>
              <a:rPr lang="en-CA" sz="1000" dirty="0" smtClean="0"/>
              <a:t>Getty Images. (2012). </a:t>
            </a:r>
            <a:r>
              <a:rPr lang="en-CA" sz="1000" dirty="0" err="1" smtClean="0"/>
              <a:t>MedicImage</a:t>
            </a:r>
            <a:r>
              <a:rPr lang="en-CA" sz="1000" dirty="0" smtClean="0"/>
              <a:t>. Retrieved from http://www.gettyimages.ca</a:t>
            </a:r>
          </a:p>
          <a:p>
            <a:r>
              <a:rPr lang="en-CA" sz="1000" dirty="0" err="1" smtClean="0"/>
              <a:t>Highsmith</a:t>
            </a:r>
            <a:r>
              <a:rPr lang="en-CA" sz="1000" dirty="0" smtClean="0"/>
              <a:t>, J. T., &amp; </a:t>
            </a:r>
            <a:r>
              <a:rPr lang="en-CA" sz="1000" dirty="0" err="1" smtClean="0"/>
              <a:t>Highsmith</a:t>
            </a:r>
            <a:r>
              <a:rPr lang="en-CA" sz="1000" dirty="0" smtClean="0"/>
              <a:t>, M. J. (2007). Common skin pathology in LE prosthesis users. </a:t>
            </a:r>
            <a:r>
              <a:rPr lang="en-CA" sz="1000" i="1" dirty="0" smtClean="0"/>
              <a:t>Journal of the American Academy of </a:t>
            </a:r>
          </a:p>
          <a:p>
            <a:r>
              <a:rPr lang="en-CA" sz="1000" i="1" dirty="0" smtClean="0"/>
              <a:t>	Physician Assistants, 20</a:t>
            </a:r>
            <a:r>
              <a:rPr lang="en-CA" sz="1000" dirty="0" smtClean="0"/>
              <a:t>(11), 33-x1. </a:t>
            </a:r>
          </a:p>
          <a:p>
            <a:r>
              <a:rPr lang="en-CA" sz="1000" dirty="0" smtClean="0"/>
              <a:t>Jacobs, C., </a:t>
            </a:r>
            <a:r>
              <a:rPr lang="en-CA" sz="1000" dirty="0" err="1" smtClean="0"/>
              <a:t>Siozos</a:t>
            </a:r>
            <a:r>
              <a:rPr lang="en-CA" sz="1000" dirty="0" smtClean="0"/>
              <a:t>, P., </a:t>
            </a:r>
            <a:r>
              <a:rPr lang="en-CA" sz="1000" dirty="0" err="1" smtClean="0"/>
              <a:t>Raible</a:t>
            </a:r>
            <a:r>
              <a:rPr lang="en-CA" sz="1000" dirty="0" smtClean="0"/>
              <a:t>, C., </a:t>
            </a:r>
            <a:r>
              <a:rPr lang="en-CA" sz="1000" dirty="0" err="1" smtClean="0"/>
              <a:t>Wendl</a:t>
            </a:r>
            <a:r>
              <a:rPr lang="en-CA" sz="1000" dirty="0" smtClean="0"/>
              <a:t>, K., Frank, C., </a:t>
            </a:r>
            <a:r>
              <a:rPr lang="en-CA" sz="1000" dirty="0" err="1" smtClean="0"/>
              <a:t>Grutzner</a:t>
            </a:r>
            <a:r>
              <a:rPr lang="en-CA" sz="1000" dirty="0" smtClean="0"/>
              <a:t>, P. A., &amp; </a:t>
            </a:r>
            <a:r>
              <a:rPr lang="en-CA" sz="1000" dirty="0" err="1" smtClean="0"/>
              <a:t>Wolfl</a:t>
            </a:r>
            <a:r>
              <a:rPr lang="en-CA" sz="1000" dirty="0" smtClean="0"/>
              <a:t>, C. (2011). Amputation of a lower extremity after </a:t>
            </a:r>
          </a:p>
          <a:p>
            <a:r>
              <a:rPr lang="en-CA" sz="1000" dirty="0" smtClean="0"/>
              <a:t>	severe trauma. </a:t>
            </a:r>
            <a:r>
              <a:rPr lang="en-CA" sz="1000" i="1" dirty="0" smtClean="0"/>
              <a:t>Operative </a:t>
            </a:r>
            <a:r>
              <a:rPr lang="en-CA" sz="1000" i="1" dirty="0" err="1" smtClean="0"/>
              <a:t>Orthopadle</a:t>
            </a:r>
            <a:r>
              <a:rPr lang="en-CA" sz="1000" i="1" dirty="0" smtClean="0"/>
              <a:t> und </a:t>
            </a:r>
            <a:r>
              <a:rPr lang="en-CA" sz="1000" i="1" dirty="0" err="1" smtClean="0"/>
              <a:t>Traumatologie</a:t>
            </a:r>
            <a:r>
              <a:rPr lang="en-CA" sz="1000" i="1" dirty="0" smtClean="0"/>
              <a:t> (4)</a:t>
            </a:r>
            <a:r>
              <a:rPr lang="en-CA" sz="1000" dirty="0" smtClean="0"/>
              <a:t>, 306-317. doi:10.1007/s00064-011-0043-9</a:t>
            </a:r>
          </a:p>
          <a:p>
            <a:r>
              <a:rPr lang="en-CA" sz="1000" dirty="0" smtClean="0"/>
              <a:t>Kelly, M., &amp;, Dowling, M. (2008). Patient rehabilitation following lower limb amputation. </a:t>
            </a:r>
            <a:r>
              <a:rPr lang="en-CA" sz="1000" i="1" dirty="0" smtClean="0"/>
              <a:t>Nursing Standard, 22</a:t>
            </a:r>
            <a:r>
              <a:rPr lang="en-CA" sz="1000" dirty="0" smtClean="0"/>
              <a:t>(49), 35-40. </a:t>
            </a:r>
          </a:p>
          <a:p>
            <a:r>
              <a:rPr lang="en-CA" sz="1000" dirty="0" err="1" smtClean="0"/>
              <a:t>Kratz</a:t>
            </a:r>
            <a:r>
              <a:rPr lang="en-CA" sz="1000" dirty="0" smtClean="0"/>
              <a:t>, A., </a:t>
            </a:r>
            <a:r>
              <a:rPr lang="en-CA" sz="1000" dirty="0" err="1" smtClean="0"/>
              <a:t>Raichle</a:t>
            </a:r>
            <a:r>
              <a:rPr lang="en-CA" sz="1000" dirty="0" smtClean="0"/>
              <a:t>, K. A., Williams, R.M., Turner, A. P., Smith, D. G., &amp; </a:t>
            </a:r>
            <a:r>
              <a:rPr lang="en-CA" sz="1000" dirty="0" err="1" smtClean="0"/>
              <a:t>Ehde</a:t>
            </a:r>
            <a:r>
              <a:rPr lang="en-CA" sz="1000" dirty="0" smtClean="0"/>
              <a:t>, D. (2010). To lump or to split? Comparing individuals 	with traumatic and </a:t>
            </a:r>
            <a:r>
              <a:rPr lang="en-CA" sz="1000" dirty="0" err="1" smtClean="0"/>
              <a:t>nontraumatic</a:t>
            </a:r>
            <a:r>
              <a:rPr lang="en-CA" sz="1000" dirty="0" smtClean="0"/>
              <a:t> limb loss in the first year after amputation. </a:t>
            </a:r>
            <a:r>
              <a:rPr lang="en-CA" sz="1000" i="1" dirty="0" smtClean="0"/>
              <a:t>Rehabilitation Psychology, 55</a:t>
            </a:r>
            <a:r>
              <a:rPr lang="en-CA" sz="1000" dirty="0" smtClean="0"/>
              <a:t>(2), 	126-138. doi:10.1037/a0019492</a:t>
            </a:r>
          </a:p>
          <a:p>
            <a:r>
              <a:rPr lang="en-CA" sz="1000" dirty="0" smtClean="0"/>
              <a:t>Liu, F., Williams, R. M., Liu, H-E., &amp; </a:t>
            </a:r>
            <a:r>
              <a:rPr lang="en-CA" sz="1000" dirty="0" err="1" smtClean="0"/>
              <a:t>Chien</a:t>
            </a:r>
            <a:r>
              <a:rPr lang="en-CA" sz="1000" dirty="0" smtClean="0"/>
              <a:t>, N-H. (2010). The lived experience of persons with lower extremity amputation. </a:t>
            </a:r>
            <a:endParaRPr lang="en-CA" sz="1000" i="1" dirty="0" smtClean="0"/>
          </a:p>
          <a:p>
            <a:r>
              <a:rPr lang="en-CA" sz="1000" i="1" dirty="0" smtClean="0"/>
              <a:t>	Journal of Clinical Nursing, 19</a:t>
            </a:r>
            <a:r>
              <a:rPr lang="en-CA" sz="1000" dirty="0" smtClean="0"/>
              <a:t>, 2152-2161. doi:10.1111/j.1365-2702.2010.032.56.x</a:t>
            </a:r>
          </a:p>
          <a:p>
            <a:r>
              <a:rPr lang="en-CA" sz="1000" dirty="0" err="1" smtClean="0"/>
              <a:t>Melzack</a:t>
            </a:r>
            <a:r>
              <a:rPr lang="en-CA" sz="1000" dirty="0" smtClean="0"/>
              <a:t>, R., &amp; Wall, P. D. (1996). </a:t>
            </a:r>
            <a:r>
              <a:rPr lang="en-CA" sz="1000" i="1" dirty="0" smtClean="0"/>
              <a:t>The challenge of pain: A modern medical classic. </a:t>
            </a:r>
            <a:r>
              <a:rPr lang="en-CA" sz="1000" dirty="0" smtClean="0"/>
              <a:t>Toronto, ON: Penguin. </a:t>
            </a:r>
          </a:p>
          <a:p>
            <a:r>
              <a:rPr lang="en-CA" sz="1000" dirty="0" smtClean="0"/>
              <a:t>Pullen, R. (2010). Caring for a patient after amputation. </a:t>
            </a:r>
            <a:r>
              <a:rPr lang="en-CA" sz="1000" i="1" dirty="0" smtClean="0"/>
              <a:t>Nursing 2010</a:t>
            </a:r>
            <a:r>
              <a:rPr lang="en-CA" sz="1000" dirty="0" smtClean="0"/>
              <a:t>, 15. </a:t>
            </a:r>
          </a:p>
          <a:p>
            <a:r>
              <a:rPr lang="en-CA" sz="1000" dirty="0" err="1" smtClean="0"/>
              <a:t>Raichle</a:t>
            </a:r>
            <a:r>
              <a:rPr lang="en-CA" sz="1000" dirty="0" smtClean="0"/>
              <a:t>, K. A., Hanley, M. A., </a:t>
            </a:r>
            <a:r>
              <a:rPr lang="en-CA" sz="1000" dirty="0" err="1" smtClean="0"/>
              <a:t>Molton</a:t>
            </a:r>
            <a:r>
              <a:rPr lang="en-CA" sz="1000" dirty="0" smtClean="0"/>
              <a:t>, I., </a:t>
            </a:r>
            <a:r>
              <a:rPr lang="en-CA" sz="1000" dirty="0" err="1" smtClean="0"/>
              <a:t>Kadel</a:t>
            </a:r>
            <a:r>
              <a:rPr lang="en-CA" sz="1000" dirty="0" smtClean="0"/>
              <a:t>, N. J., Campbell, K., Phelps, E., </a:t>
            </a:r>
            <a:r>
              <a:rPr lang="en-CA" sz="1000" dirty="0" err="1" smtClean="0"/>
              <a:t>Ehde</a:t>
            </a:r>
            <a:r>
              <a:rPr lang="en-CA" sz="1000" dirty="0" smtClean="0"/>
              <a:t>, D., Smith, D. R. (2008). Prosthesis use in 	persons with lower and upper amputation. </a:t>
            </a:r>
            <a:r>
              <a:rPr lang="en-CA" sz="1000" i="1" dirty="0" smtClean="0"/>
              <a:t>Journal of Rehabilitation Research &amp; Development, 45</a:t>
            </a:r>
            <a:r>
              <a:rPr lang="en-CA" sz="1000" dirty="0" smtClean="0"/>
              <a:t>(7), 961-972. 	doi:10.1682/JRRD.2007.09.0151</a:t>
            </a:r>
          </a:p>
          <a:p>
            <a:r>
              <a:rPr lang="en-CA" sz="1000" dirty="0" smtClean="0"/>
              <a:t>Richardson, C. (2008). Nursing aspects of phantom limb pain following amputation. </a:t>
            </a:r>
            <a:r>
              <a:rPr lang="en-CA" sz="1000" i="1" dirty="0" smtClean="0"/>
              <a:t>British Journal of Nursing, 17</a:t>
            </a:r>
            <a:r>
              <a:rPr lang="en-CA" sz="1000" dirty="0" smtClean="0"/>
              <a:t>(7), 422-426.</a:t>
            </a:r>
          </a:p>
          <a:p>
            <a:r>
              <a:rPr lang="en-CA" sz="1000" dirty="0" smtClean="0"/>
              <a:t>Robinson, V., </a:t>
            </a:r>
            <a:r>
              <a:rPr lang="en-CA" sz="1000" dirty="0" err="1" smtClean="0"/>
              <a:t>Sansam</a:t>
            </a:r>
            <a:r>
              <a:rPr lang="en-CA" sz="1000" dirty="0" smtClean="0"/>
              <a:t>, K., </a:t>
            </a:r>
            <a:r>
              <a:rPr lang="en-CA" sz="1000" dirty="0" err="1" smtClean="0"/>
              <a:t>Hirst</a:t>
            </a:r>
            <a:r>
              <a:rPr lang="en-CA" sz="1000" dirty="0" smtClean="0"/>
              <a:t>, L., &amp; Neumann, V. (2010). Major lower limb amputation: What, why, and how to achieve the </a:t>
            </a:r>
          </a:p>
          <a:p>
            <a:r>
              <a:rPr lang="en-CA" sz="1000" dirty="0" smtClean="0"/>
              <a:t>	best results. </a:t>
            </a:r>
            <a:r>
              <a:rPr lang="en-CA" sz="1000" i="1" dirty="0" smtClean="0"/>
              <a:t>Orthopedics and Trauma, 24</a:t>
            </a:r>
            <a:r>
              <a:rPr lang="en-CA" sz="1000" dirty="0" smtClean="0"/>
              <a:t>(4), 276-285.</a:t>
            </a:r>
          </a:p>
          <a:p>
            <a:r>
              <a:rPr lang="en-CA" sz="1000" dirty="0" smtClean="0"/>
              <a:t>The War Amps of Canada. (2012). Retrieved from http://www.waramps.ca</a:t>
            </a:r>
          </a:p>
          <a:p>
            <a:endParaRPr lang="en-CA" sz="1000"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9144000" cy="831304"/>
          </a:xfrm>
        </p:spPr>
        <p:txBody>
          <a:bodyPr>
            <a:noAutofit/>
          </a:bodyPr>
          <a:lstStyle/>
          <a:p>
            <a:pPr algn="ctr"/>
            <a:r>
              <a:rPr lang="en-US" sz="4800" dirty="0" smtClean="0">
                <a:latin typeface="Arial Black" pitchFamily="34" charset="0"/>
              </a:rPr>
              <a:t>Progressive Arterial Disease</a:t>
            </a:r>
            <a:endParaRPr lang="en-US" sz="4800" dirty="0">
              <a:latin typeface="Arial Black" pitchFamily="34" charset="0"/>
            </a:endParaRPr>
          </a:p>
        </p:txBody>
      </p:sp>
      <p:sp>
        <p:nvSpPr>
          <p:cNvPr id="3" name="Content Placeholder 2"/>
          <p:cNvSpPr>
            <a:spLocks noGrp="1"/>
          </p:cNvSpPr>
          <p:nvPr>
            <p:ph sz="quarter" idx="4294967295"/>
          </p:nvPr>
        </p:nvSpPr>
        <p:spPr>
          <a:xfrm>
            <a:off x="251520" y="1556792"/>
            <a:ext cx="4251960" cy="4937760"/>
          </a:xfrm>
          <a:prstGeom prst="rect">
            <a:avLst/>
          </a:prstGeom>
        </p:spPr>
        <p:txBody>
          <a:bodyPr/>
          <a:lstStyle/>
          <a:p>
            <a:pPr>
              <a:buFont typeface="Wingdings" pitchFamily="2" charset="2"/>
              <a:buChar char="Ø"/>
            </a:pPr>
            <a:r>
              <a:rPr lang="en-US" dirty="0" smtClean="0"/>
              <a:t>Often due to Diabetes</a:t>
            </a:r>
          </a:p>
          <a:p>
            <a:pPr>
              <a:buFont typeface="Wingdings" pitchFamily="2" charset="2"/>
              <a:buChar char="Ø"/>
            </a:pPr>
            <a:endParaRPr lang="en-US" dirty="0" smtClean="0"/>
          </a:p>
          <a:p>
            <a:pPr>
              <a:buFont typeface="Wingdings" pitchFamily="2" charset="2"/>
              <a:buChar char="Ø"/>
            </a:pPr>
            <a:r>
              <a:rPr lang="en-US" dirty="0" smtClean="0"/>
              <a:t>Can lead to ulcers that may require amputation</a:t>
            </a:r>
          </a:p>
          <a:p>
            <a:pPr>
              <a:buFont typeface="Wingdings" pitchFamily="2" charset="2"/>
              <a:buChar char="Ø"/>
            </a:pPr>
            <a:endParaRPr lang="en-US" dirty="0" smtClean="0"/>
          </a:p>
          <a:p>
            <a:pPr>
              <a:buFont typeface="Wingdings" pitchFamily="2" charset="2"/>
              <a:buChar char="Ø"/>
            </a:pPr>
            <a:r>
              <a:rPr lang="en-US" dirty="0" smtClean="0"/>
              <a:t>Amputation is four times more likely in diabetics than non-diabetics</a:t>
            </a:r>
            <a:endParaRPr lang="en-US" dirty="0"/>
          </a:p>
        </p:txBody>
      </p:sp>
      <p:pic>
        <p:nvPicPr>
          <p:cNvPr id="6" name="Content Placeholder 4" descr="Figure1.jpg"/>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rcRect t="6451" b="6451"/>
          <a:stretch>
            <a:fillRect/>
          </a:stretch>
        </p:blipFill>
        <p:spPr>
          <a:xfrm>
            <a:off x="4499992" y="1556792"/>
            <a:ext cx="4251960" cy="4937760"/>
          </a:xfrm>
          <a:prstGeom prst="rect">
            <a:avLst/>
          </a:prstGeom>
        </p:spPr>
      </p:pic>
    </p:spTree>
    <p:extLst>
      <p:ext uri="{BB962C8B-B14F-4D97-AF65-F5344CB8AC3E}">
        <p14:creationId xmlns:p14="http://schemas.microsoft.com/office/powerpoint/2010/main" val="241255136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96944" cy="831304"/>
          </a:xfrm>
        </p:spPr>
        <p:txBody>
          <a:bodyPr>
            <a:normAutofit/>
          </a:bodyPr>
          <a:lstStyle/>
          <a:p>
            <a:pPr algn="ctr"/>
            <a:r>
              <a:rPr lang="en-US" sz="4800" dirty="0" smtClean="0">
                <a:latin typeface="Arial Black" pitchFamily="34" charset="0"/>
              </a:rPr>
              <a:t>Gangrene</a:t>
            </a:r>
            <a:endParaRPr lang="en-US" sz="4800" dirty="0">
              <a:latin typeface="Arial Black" pitchFamily="34" charset="0"/>
            </a:endParaRPr>
          </a:p>
        </p:txBody>
      </p:sp>
      <p:sp>
        <p:nvSpPr>
          <p:cNvPr id="3" name="Content Placeholder 2"/>
          <p:cNvSpPr>
            <a:spLocks noGrp="1"/>
          </p:cNvSpPr>
          <p:nvPr>
            <p:ph sz="quarter" idx="4294967295"/>
          </p:nvPr>
        </p:nvSpPr>
        <p:spPr>
          <a:xfrm>
            <a:off x="276225" y="1298448"/>
            <a:ext cx="4251960" cy="4937760"/>
          </a:xfrm>
          <a:prstGeom prst="rect">
            <a:avLst/>
          </a:prstGeom>
        </p:spPr>
        <p:txBody>
          <a:bodyPr>
            <a:normAutofit lnSpcReduction="10000"/>
          </a:bodyPr>
          <a:lstStyle/>
          <a:p>
            <a:pPr>
              <a:buFont typeface="Wingdings" pitchFamily="2" charset="2"/>
              <a:buChar char="Ø"/>
            </a:pPr>
            <a:r>
              <a:rPr lang="en-US" dirty="0" smtClean="0"/>
              <a:t>May require staged amputations</a:t>
            </a:r>
          </a:p>
          <a:p>
            <a:pPr>
              <a:buFont typeface="Wingdings" pitchFamily="2" charset="2"/>
              <a:buChar char="Ø"/>
            </a:pPr>
            <a:r>
              <a:rPr lang="en-US" dirty="0" smtClean="0"/>
              <a:t>Initially a guillotine amputation is done to remove the necrotic and infected tissue</a:t>
            </a:r>
          </a:p>
          <a:p>
            <a:pPr>
              <a:buFont typeface="Wingdings" pitchFamily="2" charset="2"/>
              <a:buChar char="Ø"/>
            </a:pPr>
            <a:r>
              <a:rPr lang="en-US" dirty="0" smtClean="0"/>
              <a:t>Sepsis is treated with systemic antibiotics </a:t>
            </a:r>
          </a:p>
          <a:p>
            <a:pPr>
              <a:buFont typeface="Wingdings" pitchFamily="2" charset="2"/>
              <a:buChar char="Ø"/>
            </a:pPr>
            <a:r>
              <a:rPr lang="en-US" dirty="0" smtClean="0"/>
              <a:t>After the infection is controlled and the patient’s condition has been stabilized, a definitive amputation with skin closure is performed </a:t>
            </a:r>
            <a:endParaRPr lang="en-US" dirty="0"/>
          </a:p>
        </p:txBody>
      </p:sp>
      <p:pic>
        <p:nvPicPr>
          <p:cNvPr id="13" name="Content Placeholder 12" descr="diabetic_gangrene.jpg"/>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rcRect t="8721" b="8721"/>
          <a:stretch>
            <a:fillRect/>
          </a:stretch>
        </p:blipFill>
        <p:spPr>
          <a:xfrm>
            <a:off x="4615815" y="1298448"/>
            <a:ext cx="4251960" cy="4937760"/>
          </a:xfrm>
          <a:prstGeom prst="rect">
            <a:avLst/>
          </a:prstGeom>
        </p:spPr>
      </p:pic>
    </p:spTree>
    <p:extLst>
      <p:ext uri="{BB962C8B-B14F-4D97-AF65-F5344CB8AC3E}">
        <p14:creationId xmlns:p14="http://schemas.microsoft.com/office/powerpoint/2010/main" val="3892812338"/>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0" descr="image_gangrene_amputated_toe.jpg"/>
          <p:cNvPicPr>
            <a:picLocks noChangeAspect="1"/>
          </p:cNvPicPr>
          <p:nvPr/>
        </p:nvPicPr>
        <p:blipFill>
          <a:blip r:embed="rId2" cstate="print">
            <a:extLst>
              <a:ext uri="{28A0092B-C50C-407E-A947-70E740481C1C}">
                <a14:useLocalDpi xmlns:a14="http://schemas.microsoft.com/office/drawing/2010/main" val="0"/>
              </a:ext>
            </a:extLst>
          </a:blip>
          <a:srcRect t="-18443" b="-18443"/>
          <a:stretch>
            <a:fillRect/>
          </a:stretch>
        </p:blipFill>
        <p:spPr>
          <a:xfrm>
            <a:off x="1484328" y="-339592"/>
            <a:ext cx="6347716" cy="7358560"/>
          </a:xfrm>
          <a:prstGeom prst="rect">
            <a:avLst/>
          </a:prstGeom>
        </p:spPr>
      </p:pic>
    </p:spTree>
    <p:extLst>
      <p:ext uri="{BB962C8B-B14F-4D97-AF65-F5344CB8AC3E}">
        <p14:creationId xmlns:p14="http://schemas.microsoft.com/office/powerpoint/2010/main" val="1509155292"/>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heme8">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Kontortema">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heme8">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Kontortema">
  <a:themeElements>
    <a:clrScheme name="Brugerdefineret 6">
      <a:dk1>
        <a:srgbClr val="FFFCF9"/>
      </a:dk1>
      <a:lt1>
        <a:sysClr val="window" lastClr="FFFFFF"/>
      </a:lt1>
      <a:dk2>
        <a:srgbClr val="D7D8D9"/>
      </a:dk2>
      <a:lt2>
        <a:srgbClr val="FFFFFF"/>
      </a:lt2>
      <a:accent1>
        <a:srgbClr val="E6E6E6"/>
      </a:accent1>
      <a:accent2>
        <a:srgbClr val="F9AF18"/>
      </a:accent2>
      <a:accent3>
        <a:srgbClr val="78C5DD"/>
      </a:accent3>
      <a:accent4>
        <a:srgbClr val="0081BE"/>
      </a:accent4>
      <a:accent5>
        <a:srgbClr val="FAB900"/>
      </a:accent5>
      <a:accent6>
        <a:srgbClr val="E7711C"/>
      </a:accent6>
      <a:hlink>
        <a:srgbClr val="7EB220"/>
      </a:hlink>
      <a:folHlink>
        <a:srgbClr val="7EB2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eme3">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Theme8</Template>
  <TotalTime>1430</TotalTime>
  <Words>6728</Words>
  <Application>Microsoft Office PowerPoint</Application>
  <PresentationFormat>On-screen Show (4:3)</PresentationFormat>
  <Paragraphs>489</Paragraphs>
  <Slides>60</Slides>
  <Notes>47</Notes>
  <HiddenSlides>0</HiddenSlides>
  <MMClips>0</MMClips>
  <ScaleCrop>false</ScaleCrop>
  <HeadingPairs>
    <vt:vector size="4" baseType="variant">
      <vt:variant>
        <vt:lpstr>Theme</vt:lpstr>
      </vt:variant>
      <vt:variant>
        <vt:i4>5</vt:i4>
      </vt:variant>
      <vt:variant>
        <vt:lpstr>Slide Titles</vt:lpstr>
      </vt:variant>
      <vt:variant>
        <vt:i4>60</vt:i4>
      </vt:variant>
    </vt:vector>
  </HeadingPairs>
  <TitlesOfParts>
    <vt:vector size="65" baseType="lpstr">
      <vt:lpstr>Theme8</vt:lpstr>
      <vt:lpstr>1_Kontortema</vt:lpstr>
      <vt:lpstr>1_Theme8</vt:lpstr>
      <vt:lpstr>2_Kontortema</vt:lpstr>
      <vt:lpstr>Theme3</vt:lpstr>
      <vt:lpstr>AMPUTATIONS </vt:lpstr>
      <vt:lpstr>Objectives</vt:lpstr>
      <vt:lpstr>Statistics </vt:lpstr>
      <vt:lpstr>PowerPoint Presentation</vt:lpstr>
      <vt:lpstr>Reasons for Amputations</vt:lpstr>
      <vt:lpstr>Traumatic Injury</vt:lpstr>
      <vt:lpstr>Progressive Arterial Disease</vt:lpstr>
      <vt:lpstr>Gangrene</vt:lpstr>
      <vt:lpstr>PowerPoint Presentation</vt:lpstr>
      <vt:lpstr>Prevention</vt:lpstr>
      <vt:lpstr>Sites for Amputation</vt:lpstr>
      <vt:lpstr>PowerPoint Presentation</vt:lpstr>
      <vt:lpstr>Types of Amputations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wrap a below the knee amputation</vt:lpstr>
      <vt:lpstr>How to wrap an above the knee amputation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Residual Limb</vt:lpstr>
      <vt:lpstr>Residual Limb</vt:lpstr>
      <vt:lpstr>Stump Care</vt:lpstr>
      <vt:lpstr>Stump Care</vt:lpstr>
      <vt:lpstr>Stump Care </vt:lpstr>
      <vt:lpstr>Prostheses</vt:lpstr>
      <vt:lpstr>Types of Prostheses</vt:lpstr>
      <vt:lpstr>Recreational Prosthetic Leg</vt:lpstr>
      <vt:lpstr>Prosthetic for Hip Disarticulation</vt:lpstr>
      <vt:lpstr>Myoelectric Arm</vt:lpstr>
      <vt:lpstr>PowerPoint Presentation</vt:lpstr>
      <vt:lpstr>Nursing Diagnoses</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AMPUTATIONS</dc:title>
  <dc:creator>Shaylynn</dc:creator>
  <cp:lastModifiedBy>STFX</cp:lastModifiedBy>
  <cp:revision>279</cp:revision>
  <dcterms:created xsi:type="dcterms:W3CDTF">2012-09-12T02:04:46Z</dcterms:created>
  <dcterms:modified xsi:type="dcterms:W3CDTF">2012-09-18T15:24:14Z</dcterms:modified>
</cp:coreProperties>
</file>