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2"/>
  </p:handoutMasterIdLst>
  <p:sldIdLst>
    <p:sldId id="256" r:id="rId2"/>
    <p:sldId id="257" r:id="rId3"/>
    <p:sldId id="259" r:id="rId4"/>
    <p:sldId id="260" r:id="rId5"/>
    <p:sldId id="258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EBCB9-816F-4933-8B8F-4E3894D3B9D3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3B306-74F1-4FBA-8F28-4D63103D4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848A-20F2-41F2-8E23-BC51E29E1C32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8D58C1-260F-4209-A81A-4505DBC72F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848A-20F2-41F2-8E23-BC51E29E1C32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58C1-260F-4209-A81A-4505DBC72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C8D58C1-260F-4209-A81A-4505DBC72F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848A-20F2-41F2-8E23-BC51E29E1C32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848A-20F2-41F2-8E23-BC51E29E1C32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C8D58C1-260F-4209-A81A-4505DBC72F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848A-20F2-41F2-8E23-BC51E29E1C32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8D58C1-260F-4209-A81A-4505DBC72F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E06848A-20F2-41F2-8E23-BC51E29E1C32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58C1-260F-4209-A81A-4505DBC72F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848A-20F2-41F2-8E23-BC51E29E1C32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C8D58C1-260F-4209-A81A-4505DBC72F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848A-20F2-41F2-8E23-BC51E29E1C32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C8D58C1-260F-4209-A81A-4505DBC72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848A-20F2-41F2-8E23-BC51E29E1C32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8D58C1-260F-4209-A81A-4505DBC72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8D58C1-260F-4209-A81A-4505DBC72F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848A-20F2-41F2-8E23-BC51E29E1C32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C8D58C1-260F-4209-A81A-4505DBC72F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E06848A-20F2-41F2-8E23-BC51E29E1C32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E06848A-20F2-41F2-8E23-BC51E29E1C32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8D58C1-260F-4209-A81A-4505DBC72F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Employees Roles in Service Delivery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103236" tIns="51618" rIns="103236" bIns="51618">
            <a:normAutofit fontScale="90000"/>
          </a:bodyPr>
          <a:lstStyle/>
          <a:p>
            <a:r>
              <a:rPr lang="en-US" sz="2700" b="1" dirty="0"/>
              <a:t>Human Resource Strategies </a:t>
            </a:r>
            <a:br>
              <a:rPr lang="en-US" sz="2700" b="1" dirty="0"/>
            </a:br>
            <a:r>
              <a:rPr lang="en-US" sz="2700" b="1" dirty="0"/>
              <a:t>Applications Exercise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103236" tIns="51618" rIns="103236" bIns="51618"/>
          <a:lstStyle/>
          <a:p>
            <a:r>
              <a:rPr lang="en-US" dirty="0"/>
              <a:t>Look at </a:t>
            </a:r>
            <a:r>
              <a:rPr lang="en-US"/>
              <a:t>Figure </a:t>
            </a:r>
            <a:r>
              <a:rPr lang="en-US" smtClean="0"/>
              <a:t>12.6. </a:t>
            </a:r>
            <a:r>
              <a:rPr lang="en-US" dirty="0"/>
              <a:t>Think of examples of companies you are familiar with that follow each of the four key strategies in the model.</a:t>
            </a:r>
          </a:p>
          <a:p>
            <a:pPr>
              <a:buFont typeface="Wingdings" pitchFamily="2" charset="2"/>
              <a:buNone/>
            </a:pPr>
            <a:endParaRPr lang="en-US" sz="4100" dirty="0"/>
          </a:p>
          <a:p>
            <a:r>
              <a:rPr lang="en-US" dirty="0"/>
              <a:t>In what particular areas do they excel (i.e. if they hire the right people, do they compete to be the preferred employer?)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Service Employees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Directly linked to Gap 3 discussed in chapter 2 – the most difficult gap to fill.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Service Employees:</a:t>
            </a:r>
          </a:p>
          <a:p>
            <a:pPr lvl="1"/>
            <a:r>
              <a:rPr lang="en-US" dirty="0" smtClean="0"/>
              <a:t>Are the service – e.g., hair cutting, personal training</a:t>
            </a:r>
          </a:p>
          <a:p>
            <a:pPr lvl="1"/>
            <a:r>
              <a:rPr lang="en-US" dirty="0" smtClean="0"/>
              <a:t>Are the organization in the customer’s eyes</a:t>
            </a:r>
          </a:p>
          <a:p>
            <a:pPr lvl="1"/>
            <a:r>
              <a:rPr lang="en-US" dirty="0" smtClean="0"/>
              <a:t>Are the brand – e.g., a flight attendant, </a:t>
            </a:r>
          </a:p>
          <a:p>
            <a:pPr lvl="1"/>
            <a:r>
              <a:rPr lang="en-US" dirty="0" smtClean="0"/>
              <a:t>Are the marketers – most service firms look to build relationships with their customers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53" name="Rectangle 21"/>
          <p:cNvSpPr>
            <a:spLocks noGrp="1" noChangeArrowheads="1"/>
          </p:cNvSpPr>
          <p:nvPr>
            <p:ph type="title"/>
          </p:nvPr>
        </p:nvSpPr>
        <p:spPr>
          <a:xfrm>
            <a:off x="1524000" y="457200"/>
            <a:ext cx="6858000" cy="533034"/>
          </a:xfrm>
        </p:spPr>
        <p:txBody>
          <a:bodyPr lIns="103236" tIns="51618" rIns="103236" bIns="51618"/>
          <a:lstStyle/>
          <a:p>
            <a:r>
              <a:rPr lang="en-US" sz="2700" dirty="0"/>
              <a:t>Provider Gap 3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991307" y="1329837"/>
            <a:ext cx="7187847" cy="5042755"/>
            <a:chOff x="562" y="870"/>
            <a:chExt cx="4075" cy="2753"/>
          </a:xfrm>
        </p:grpSpPr>
        <p:sp>
          <p:nvSpPr>
            <p:cNvPr id="223234" name="Line 2"/>
            <p:cNvSpPr>
              <a:spLocks noChangeShapeType="1"/>
            </p:cNvSpPr>
            <p:nvPr/>
          </p:nvSpPr>
          <p:spPr bwMode="auto">
            <a:xfrm>
              <a:off x="579" y="1784"/>
              <a:ext cx="405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235" name="Rectangle 3"/>
            <p:cNvSpPr>
              <a:spLocks noChangeArrowheads="1"/>
            </p:cNvSpPr>
            <p:nvPr/>
          </p:nvSpPr>
          <p:spPr bwMode="auto">
            <a:xfrm>
              <a:off x="2954" y="1401"/>
              <a:ext cx="741" cy="2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237" name="Rectangle 5"/>
            <p:cNvSpPr>
              <a:spLocks noChangeArrowheads="1"/>
            </p:cNvSpPr>
            <p:nvPr/>
          </p:nvSpPr>
          <p:spPr bwMode="auto">
            <a:xfrm>
              <a:off x="562" y="1116"/>
              <a:ext cx="619" cy="1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42177" tIns="16873" rIns="42177" bIns="16873">
              <a:spAutoFit/>
            </a:bodyPr>
            <a:lstStyle/>
            <a:p>
              <a:pPr defTabSz="914067" eaLnBrk="0" hangingPunct="0"/>
              <a:r>
                <a:rPr lang="en-US" sz="1400" dirty="0"/>
                <a:t>CUSTOMER</a:t>
              </a:r>
            </a:p>
          </p:txBody>
        </p:sp>
        <p:sp>
          <p:nvSpPr>
            <p:cNvPr id="223238" name="Rectangle 6"/>
            <p:cNvSpPr>
              <a:spLocks noChangeArrowheads="1"/>
            </p:cNvSpPr>
            <p:nvPr/>
          </p:nvSpPr>
          <p:spPr bwMode="auto">
            <a:xfrm>
              <a:off x="562" y="2073"/>
              <a:ext cx="554" cy="1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42177" tIns="16873" rIns="42177" bIns="16873">
              <a:spAutoFit/>
            </a:bodyPr>
            <a:lstStyle/>
            <a:p>
              <a:pPr defTabSz="914067" eaLnBrk="0" hangingPunct="0"/>
              <a:r>
                <a:rPr lang="en-US" sz="1400" dirty="0"/>
                <a:t>COMPANY</a:t>
              </a:r>
            </a:p>
          </p:txBody>
        </p:sp>
        <p:sp>
          <p:nvSpPr>
            <p:cNvPr id="223239" name="Line 7"/>
            <p:cNvSpPr>
              <a:spLocks noChangeShapeType="1"/>
            </p:cNvSpPr>
            <p:nvPr/>
          </p:nvSpPr>
          <p:spPr bwMode="auto">
            <a:xfrm flipV="1">
              <a:off x="1812" y="3477"/>
              <a:ext cx="840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240" name="Line 8"/>
            <p:cNvSpPr>
              <a:spLocks noChangeShapeType="1"/>
            </p:cNvSpPr>
            <p:nvPr/>
          </p:nvSpPr>
          <p:spPr bwMode="auto">
            <a:xfrm>
              <a:off x="1805" y="991"/>
              <a:ext cx="1139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241" name="Line 9"/>
            <p:cNvSpPr>
              <a:spLocks noChangeShapeType="1"/>
            </p:cNvSpPr>
            <p:nvPr/>
          </p:nvSpPr>
          <p:spPr bwMode="auto">
            <a:xfrm>
              <a:off x="3027" y="1131"/>
              <a:ext cx="0" cy="2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242" name="Line 10"/>
            <p:cNvSpPr>
              <a:spLocks noChangeShapeType="1"/>
            </p:cNvSpPr>
            <p:nvPr/>
          </p:nvSpPr>
          <p:spPr bwMode="auto">
            <a:xfrm>
              <a:off x="3007" y="2170"/>
              <a:ext cx="2" cy="4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243" name="Rectangle 11"/>
            <p:cNvSpPr>
              <a:spLocks noChangeArrowheads="1"/>
            </p:cNvSpPr>
            <p:nvPr/>
          </p:nvSpPr>
          <p:spPr bwMode="auto">
            <a:xfrm>
              <a:off x="2667" y="1948"/>
              <a:ext cx="1490" cy="170"/>
            </a:xfrm>
            <a:prstGeom prst="rect">
              <a:avLst/>
            </a:prstGeom>
            <a:solidFill>
              <a:srgbClr val="FFFFCC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42177" tIns="16873" rIns="42177" bIns="16873">
              <a:spAutoFit/>
            </a:bodyPr>
            <a:lstStyle/>
            <a:p>
              <a:pPr marL="342327" indent="-342327" algn="ctr" defTabSz="914067" eaLnBrk="0" hangingPunct="0">
                <a:spcAft>
                  <a:spcPct val="50000"/>
                </a:spcAft>
              </a:pPr>
              <a:r>
                <a:rPr lang="en-US" b="1" dirty="0"/>
                <a:t>Service Delivery</a:t>
              </a:r>
            </a:p>
          </p:txBody>
        </p:sp>
        <p:sp>
          <p:nvSpPr>
            <p:cNvPr id="223245" name="Rectangle 13"/>
            <p:cNvSpPr>
              <a:spLocks noChangeArrowheads="1"/>
            </p:cNvSpPr>
            <p:nvPr/>
          </p:nvSpPr>
          <p:spPr bwMode="auto">
            <a:xfrm>
              <a:off x="2148" y="2174"/>
              <a:ext cx="898" cy="4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42177" tIns="16873" rIns="42177" bIns="16873">
              <a:spAutoFit/>
            </a:bodyPr>
            <a:lstStyle/>
            <a:p>
              <a:pPr algn="ctr" defTabSz="914067" eaLnBrk="0" hangingPunct="0">
                <a:lnSpc>
                  <a:spcPct val="90000"/>
                </a:lnSpc>
              </a:pPr>
              <a:r>
                <a:rPr lang="en-US" dirty="0">
                  <a:solidFill>
                    <a:srgbClr val="FF0000"/>
                  </a:solidFill>
                </a:rPr>
                <a:t>Service Performance Gap</a:t>
              </a:r>
            </a:p>
          </p:txBody>
        </p:sp>
        <p:sp>
          <p:nvSpPr>
            <p:cNvPr id="223246" name="Line 14"/>
            <p:cNvSpPr>
              <a:spLocks noChangeShapeType="1"/>
            </p:cNvSpPr>
            <p:nvPr/>
          </p:nvSpPr>
          <p:spPr bwMode="auto">
            <a:xfrm flipV="1">
              <a:off x="3326" y="3103"/>
              <a:ext cx="0" cy="2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247" name="Line 15"/>
            <p:cNvSpPr>
              <a:spLocks noChangeShapeType="1"/>
            </p:cNvSpPr>
            <p:nvPr/>
          </p:nvSpPr>
          <p:spPr bwMode="auto">
            <a:xfrm flipV="1">
              <a:off x="3326" y="2170"/>
              <a:ext cx="0" cy="4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248" name="Line 16"/>
            <p:cNvSpPr>
              <a:spLocks noChangeShapeType="1"/>
            </p:cNvSpPr>
            <p:nvPr/>
          </p:nvSpPr>
          <p:spPr bwMode="auto">
            <a:xfrm flipV="1">
              <a:off x="3326" y="1657"/>
              <a:ext cx="0" cy="2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249" name="Rectangle 17"/>
            <p:cNvSpPr>
              <a:spLocks noChangeArrowheads="1"/>
            </p:cNvSpPr>
            <p:nvPr/>
          </p:nvSpPr>
          <p:spPr bwMode="auto">
            <a:xfrm>
              <a:off x="2671" y="2646"/>
              <a:ext cx="1485" cy="457"/>
            </a:xfrm>
            <a:prstGeom prst="rect">
              <a:avLst/>
            </a:prstGeom>
            <a:solidFill>
              <a:srgbClr val="FFFFCC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1386" tIns="44990" rIns="91386" bIns="44990"/>
            <a:lstStyle/>
            <a:p>
              <a:pPr algn="ctr" defTabSz="1023397" eaLnBrk="0" hangingPunct="0">
                <a:lnSpc>
                  <a:spcPct val="85000"/>
                </a:lnSpc>
              </a:pPr>
              <a:r>
                <a:rPr lang="en-US" b="1" dirty="0"/>
                <a:t>Customer-Driven</a:t>
              </a:r>
            </a:p>
            <a:p>
              <a:pPr algn="ctr" defTabSz="1023397" eaLnBrk="0" hangingPunct="0">
                <a:lnSpc>
                  <a:spcPct val="85000"/>
                </a:lnSpc>
              </a:pPr>
              <a:r>
                <a:rPr lang="en-US" b="1" dirty="0"/>
                <a:t> Service Designs and  Standards</a:t>
              </a:r>
            </a:p>
          </p:txBody>
        </p:sp>
        <p:sp>
          <p:nvSpPr>
            <p:cNvPr id="223250" name="Rectangle 18"/>
            <p:cNvSpPr>
              <a:spLocks noChangeArrowheads="1"/>
            </p:cNvSpPr>
            <p:nvPr/>
          </p:nvSpPr>
          <p:spPr bwMode="auto">
            <a:xfrm>
              <a:off x="2659" y="3353"/>
              <a:ext cx="1503" cy="27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251" name="Line 19"/>
            <p:cNvSpPr>
              <a:spLocks noChangeShapeType="1"/>
            </p:cNvSpPr>
            <p:nvPr/>
          </p:nvSpPr>
          <p:spPr bwMode="auto">
            <a:xfrm>
              <a:off x="1812" y="986"/>
              <a:ext cx="1" cy="24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254" name="Rectangle 22"/>
            <p:cNvSpPr>
              <a:spLocks noChangeArrowheads="1"/>
            </p:cNvSpPr>
            <p:nvPr/>
          </p:nvSpPr>
          <p:spPr bwMode="auto">
            <a:xfrm>
              <a:off x="2951" y="870"/>
              <a:ext cx="741" cy="2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412750" y="1600932"/>
            <a:ext cx="8286749" cy="4934683"/>
            <a:chOff x="234" y="922"/>
            <a:chExt cx="4698" cy="2694"/>
          </a:xfrm>
        </p:grpSpPr>
        <p:sp>
          <p:nvSpPr>
            <p:cNvPr id="259076" name="Freeform 4"/>
            <p:cNvSpPr>
              <a:spLocks/>
            </p:cNvSpPr>
            <p:nvPr/>
          </p:nvSpPr>
          <p:spPr bwMode="auto">
            <a:xfrm>
              <a:off x="1302" y="1266"/>
              <a:ext cx="1288" cy="1968"/>
            </a:xfrm>
            <a:custGeom>
              <a:avLst/>
              <a:gdLst/>
              <a:ahLst/>
              <a:cxnLst>
                <a:cxn ang="0">
                  <a:pos x="943" y="2709"/>
                </a:cxn>
                <a:cxn ang="0">
                  <a:pos x="0" y="3161"/>
                </a:cxn>
                <a:cxn ang="0">
                  <a:pos x="2829" y="0"/>
                </a:cxn>
                <a:cxn ang="0">
                  <a:pos x="2829" y="631"/>
                </a:cxn>
                <a:cxn ang="0">
                  <a:pos x="943" y="2709"/>
                </a:cxn>
              </a:cxnLst>
              <a:rect l="0" t="0" r="r" b="b"/>
              <a:pathLst>
                <a:path w="2829" h="3161">
                  <a:moveTo>
                    <a:pt x="943" y="2709"/>
                  </a:moveTo>
                  <a:lnTo>
                    <a:pt x="0" y="3161"/>
                  </a:lnTo>
                  <a:lnTo>
                    <a:pt x="2829" y="0"/>
                  </a:lnTo>
                  <a:lnTo>
                    <a:pt x="2829" y="631"/>
                  </a:lnTo>
                  <a:lnTo>
                    <a:pt x="943" y="2709"/>
                  </a:lnTo>
                  <a:close/>
                </a:path>
              </a:pathLst>
            </a:custGeom>
            <a:solidFill>
              <a:schemeClr val="accent2"/>
            </a:solidFill>
            <a:ln w="11176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077" name="Freeform 5"/>
            <p:cNvSpPr>
              <a:spLocks/>
            </p:cNvSpPr>
            <p:nvPr/>
          </p:nvSpPr>
          <p:spPr bwMode="auto">
            <a:xfrm>
              <a:off x="1342" y="3010"/>
              <a:ext cx="2501" cy="225"/>
            </a:xfrm>
            <a:custGeom>
              <a:avLst/>
              <a:gdLst/>
              <a:ahLst/>
              <a:cxnLst>
                <a:cxn ang="0">
                  <a:pos x="944" y="0"/>
                </a:cxn>
                <a:cxn ang="0">
                  <a:pos x="4620" y="0"/>
                </a:cxn>
                <a:cxn ang="0">
                  <a:pos x="5564" y="451"/>
                </a:cxn>
                <a:cxn ang="0">
                  <a:pos x="0" y="451"/>
                </a:cxn>
                <a:cxn ang="0">
                  <a:pos x="944" y="0"/>
                </a:cxn>
              </a:cxnLst>
              <a:rect l="0" t="0" r="r" b="b"/>
              <a:pathLst>
                <a:path w="5564" h="451">
                  <a:moveTo>
                    <a:pt x="944" y="0"/>
                  </a:moveTo>
                  <a:lnTo>
                    <a:pt x="4620" y="0"/>
                  </a:lnTo>
                  <a:lnTo>
                    <a:pt x="5564" y="451"/>
                  </a:lnTo>
                  <a:lnTo>
                    <a:pt x="0" y="451"/>
                  </a:lnTo>
                  <a:lnTo>
                    <a:pt x="944" y="0"/>
                  </a:lnTo>
                  <a:close/>
                </a:path>
              </a:pathLst>
            </a:custGeom>
            <a:solidFill>
              <a:schemeClr val="bg1"/>
            </a:solidFill>
            <a:ln w="11176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078" name="Freeform 6"/>
            <p:cNvSpPr>
              <a:spLocks/>
            </p:cNvSpPr>
            <p:nvPr/>
          </p:nvSpPr>
          <p:spPr bwMode="auto">
            <a:xfrm>
              <a:off x="2638" y="1266"/>
              <a:ext cx="1248" cy="1968"/>
            </a:xfrm>
            <a:custGeom>
              <a:avLst/>
              <a:gdLst/>
              <a:ahLst/>
              <a:cxnLst>
                <a:cxn ang="0">
                  <a:pos x="1887" y="2709"/>
                </a:cxn>
                <a:cxn ang="0">
                  <a:pos x="2829" y="3161"/>
                </a:cxn>
                <a:cxn ang="0">
                  <a:pos x="0" y="0"/>
                </a:cxn>
                <a:cxn ang="0">
                  <a:pos x="0" y="631"/>
                </a:cxn>
                <a:cxn ang="0">
                  <a:pos x="1887" y="2709"/>
                </a:cxn>
              </a:cxnLst>
              <a:rect l="0" t="0" r="r" b="b"/>
              <a:pathLst>
                <a:path w="2829" h="3161">
                  <a:moveTo>
                    <a:pt x="1887" y="2709"/>
                  </a:moveTo>
                  <a:lnTo>
                    <a:pt x="2829" y="3161"/>
                  </a:lnTo>
                  <a:lnTo>
                    <a:pt x="0" y="0"/>
                  </a:lnTo>
                  <a:lnTo>
                    <a:pt x="0" y="631"/>
                  </a:lnTo>
                  <a:lnTo>
                    <a:pt x="1887" y="2709"/>
                  </a:lnTo>
                  <a:close/>
                </a:path>
              </a:pathLst>
            </a:custGeom>
            <a:solidFill>
              <a:schemeClr val="accent1"/>
            </a:solidFill>
            <a:ln w="11176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079" name="Rectangle 7"/>
            <p:cNvSpPr>
              <a:spLocks noChangeArrowheads="1"/>
            </p:cNvSpPr>
            <p:nvPr/>
          </p:nvSpPr>
          <p:spPr bwMode="auto">
            <a:xfrm>
              <a:off x="234" y="1986"/>
              <a:ext cx="1788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50000"/>
                </a:spcBef>
              </a:pPr>
              <a:r>
                <a:rPr lang="en-US" sz="2300" dirty="0">
                  <a:solidFill>
                    <a:srgbClr val="FF0000"/>
                  </a:solidFill>
                </a:rPr>
                <a:t>Internal Marketing</a:t>
              </a:r>
            </a:p>
          </p:txBody>
        </p:sp>
        <p:sp>
          <p:nvSpPr>
            <p:cNvPr id="259080" name="Rectangle 8"/>
            <p:cNvSpPr>
              <a:spLocks noChangeArrowheads="1"/>
            </p:cNvSpPr>
            <p:nvPr/>
          </p:nvSpPr>
          <p:spPr bwMode="auto">
            <a:xfrm>
              <a:off x="1494" y="3252"/>
              <a:ext cx="2137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50000"/>
                </a:spcBef>
              </a:pPr>
              <a:r>
                <a:rPr lang="en-US" sz="2300" dirty="0">
                  <a:solidFill>
                    <a:srgbClr val="FF0000"/>
                  </a:solidFill>
                </a:rPr>
                <a:t>Interactive Marketing</a:t>
              </a:r>
            </a:p>
          </p:txBody>
        </p:sp>
        <p:sp>
          <p:nvSpPr>
            <p:cNvPr id="259081" name="Rectangle 9"/>
            <p:cNvSpPr>
              <a:spLocks noChangeArrowheads="1"/>
            </p:cNvSpPr>
            <p:nvPr/>
          </p:nvSpPr>
          <p:spPr bwMode="auto">
            <a:xfrm>
              <a:off x="3222" y="1986"/>
              <a:ext cx="1710" cy="2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50000"/>
                </a:spcBef>
              </a:pPr>
              <a:r>
                <a:rPr lang="en-US" sz="2300" dirty="0">
                  <a:solidFill>
                    <a:srgbClr val="FF0000"/>
                  </a:solidFill>
                </a:rPr>
                <a:t>External Marketing</a:t>
              </a:r>
            </a:p>
          </p:txBody>
        </p:sp>
        <p:sp>
          <p:nvSpPr>
            <p:cNvPr id="259082" name="Rectangle 10"/>
            <p:cNvSpPr>
              <a:spLocks noChangeArrowheads="1"/>
            </p:cNvSpPr>
            <p:nvPr/>
          </p:nvSpPr>
          <p:spPr bwMode="auto">
            <a:xfrm>
              <a:off x="3894" y="3038"/>
              <a:ext cx="792" cy="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000" dirty="0"/>
                <a:t>Customers</a:t>
              </a:r>
            </a:p>
          </p:txBody>
        </p:sp>
        <p:sp>
          <p:nvSpPr>
            <p:cNvPr id="259083" name="Rectangle 11"/>
            <p:cNvSpPr>
              <a:spLocks noChangeArrowheads="1"/>
            </p:cNvSpPr>
            <p:nvPr/>
          </p:nvSpPr>
          <p:spPr bwMode="auto">
            <a:xfrm>
              <a:off x="389" y="3002"/>
              <a:ext cx="804" cy="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000" dirty="0"/>
                <a:t>Employees</a:t>
              </a:r>
            </a:p>
          </p:txBody>
        </p:sp>
        <p:sp>
          <p:nvSpPr>
            <p:cNvPr id="259084" name="Rectangle 12"/>
            <p:cNvSpPr>
              <a:spLocks noChangeArrowheads="1"/>
            </p:cNvSpPr>
            <p:nvPr/>
          </p:nvSpPr>
          <p:spPr bwMode="auto">
            <a:xfrm>
              <a:off x="302" y="2211"/>
              <a:ext cx="1572" cy="18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i="1" dirty="0"/>
                <a:t>“Enabling the promise”</a:t>
              </a:r>
            </a:p>
          </p:txBody>
        </p:sp>
        <p:sp>
          <p:nvSpPr>
            <p:cNvPr id="259085" name="Rectangle 13"/>
            <p:cNvSpPr>
              <a:spLocks noChangeArrowheads="1"/>
            </p:cNvSpPr>
            <p:nvPr/>
          </p:nvSpPr>
          <p:spPr bwMode="auto">
            <a:xfrm>
              <a:off x="1638" y="3431"/>
              <a:ext cx="1824" cy="18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i="1"/>
                <a:t>“Delivering the promise”</a:t>
              </a:r>
            </a:p>
          </p:txBody>
        </p:sp>
        <p:sp>
          <p:nvSpPr>
            <p:cNvPr id="259086" name="Rectangle 14"/>
            <p:cNvSpPr>
              <a:spLocks noChangeArrowheads="1"/>
            </p:cNvSpPr>
            <p:nvPr/>
          </p:nvSpPr>
          <p:spPr bwMode="auto">
            <a:xfrm>
              <a:off x="3370" y="2211"/>
              <a:ext cx="1452" cy="18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i="1" dirty="0"/>
                <a:t>“Making the promise”</a:t>
              </a:r>
            </a:p>
          </p:txBody>
        </p:sp>
        <p:sp>
          <p:nvSpPr>
            <p:cNvPr id="259087" name="Rectangle 15"/>
            <p:cNvSpPr>
              <a:spLocks noChangeArrowheads="1"/>
            </p:cNvSpPr>
            <p:nvPr/>
          </p:nvSpPr>
          <p:spPr bwMode="auto">
            <a:xfrm>
              <a:off x="2074" y="922"/>
              <a:ext cx="1059" cy="35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0" tIns="44446" rIns="90480" bIns="44446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2000" dirty="0"/>
                <a:t>Company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en-US" sz="2000" dirty="0"/>
                <a:t>(Management)</a:t>
              </a:r>
            </a:p>
          </p:txBody>
        </p:sp>
      </p:grpSp>
      <p:sp>
        <p:nvSpPr>
          <p:cNvPr id="259088" name="Text Box 16"/>
          <p:cNvSpPr txBox="1">
            <a:spLocks noChangeArrowheads="1"/>
          </p:cNvSpPr>
          <p:nvPr/>
        </p:nvSpPr>
        <p:spPr bwMode="auto">
          <a:xfrm>
            <a:off x="141111" y="600808"/>
            <a:ext cx="1778000" cy="423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914067"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</a:rPr>
              <a:t>Figure 12.3</a:t>
            </a:r>
            <a:endParaRPr lang="en-CA" sz="2000" b="1" dirty="0">
              <a:solidFill>
                <a:schemeClr val="bg1"/>
              </a:solidFill>
            </a:endParaRPr>
          </a:p>
        </p:txBody>
      </p:sp>
      <p:sp>
        <p:nvSpPr>
          <p:cNvPr id="259089" name="Rectangle 17"/>
          <p:cNvSpPr>
            <a:spLocks noGrp="1" noChangeArrowheads="1"/>
          </p:cNvSpPr>
          <p:nvPr>
            <p:ph type="title"/>
          </p:nvPr>
        </p:nvSpPr>
        <p:spPr>
          <a:xfrm>
            <a:off x="1447800" y="457200"/>
            <a:ext cx="6858000" cy="533034"/>
          </a:xfrm>
          <a:noFill/>
          <a:ln/>
        </p:spPr>
        <p:txBody>
          <a:bodyPr lIns="103236" tIns="51618" rIns="103236" bIns="51618">
            <a:noAutofit/>
          </a:bodyPr>
          <a:lstStyle/>
          <a:p>
            <a:r>
              <a:rPr lang="en-US" sz="3200" dirty="0"/>
              <a:t>The Services Marketing Triangle</a:t>
            </a:r>
          </a:p>
        </p:txBody>
      </p:sp>
      <p:sp>
        <p:nvSpPr>
          <p:cNvPr id="259091" name="Rectangle 19"/>
          <p:cNvSpPr>
            <a:spLocks noChangeArrowheads="1"/>
          </p:cNvSpPr>
          <p:nvPr/>
        </p:nvSpPr>
        <p:spPr bwMode="auto">
          <a:xfrm>
            <a:off x="0" y="6575914"/>
            <a:ext cx="4947709" cy="442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914067" eaLnBrk="0" hangingPunct="0"/>
            <a:r>
              <a:rPr lang="en-US" sz="1100" i="1" dirty="0"/>
              <a:t> Source</a:t>
            </a:r>
            <a:r>
              <a:rPr lang="en-US" sz="1100" dirty="0"/>
              <a:t>:  Adapted from Mary Jo </a:t>
            </a:r>
            <a:r>
              <a:rPr lang="en-US" sz="1100" dirty="0" err="1"/>
              <a:t>Bitner</a:t>
            </a:r>
            <a:r>
              <a:rPr lang="en-US" sz="1100" dirty="0"/>
              <a:t>, Christian </a:t>
            </a:r>
            <a:r>
              <a:rPr lang="en-US" sz="1100" dirty="0" err="1"/>
              <a:t>Gronroos</a:t>
            </a:r>
            <a:r>
              <a:rPr lang="en-US" sz="1100" dirty="0"/>
              <a:t>, and Philip </a:t>
            </a:r>
            <a:r>
              <a:rPr lang="en-US" sz="1100" dirty="0" err="1"/>
              <a:t>Kotler</a:t>
            </a:r>
            <a:endParaRPr lang="en-US" sz="1100" dirty="0"/>
          </a:p>
        </p:txBody>
      </p:sp>
      <p:sp>
        <p:nvSpPr>
          <p:cNvPr id="259092" name="Text Box 20"/>
          <p:cNvSpPr txBox="1">
            <a:spLocks noChangeArrowheads="1"/>
          </p:cNvSpPr>
          <p:nvPr/>
        </p:nvSpPr>
        <p:spPr bwMode="auto">
          <a:xfrm>
            <a:off x="0" y="1360977"/>
            <a:ext cx="9144000" cy="388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914067">
              <a:spcBef>
                <a:spcPct val="50000"/>
              </a:spcBef>
            </a:pPr>
            <a:endParaRPr lang="en-CA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2400" dirty="0" smtClean="0"/>
              <a:t>Overall Strategic Assessment</a:t>
            </a:r>
            <a:endParaRPr lang="en-US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sz="2400" dirty="0" smtClean="0"/>
              <a:t>Specific Service Implementation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1"/>
            <a:r>
              <a:rPr lang="en-US" dirty="0" smtClean="0"/>
              <a:t>How is the service organization doing on all three sides of the triangle?</a:t>
            </a:r>
          </a:p>
          <a:p>
            <a:pPr lvl="1"/>
            <a:r>
              <a:rPr lang="en-US" dirty="0" smtClean="0"/>
              <a:t>Where are the weaknesses?</a:t>
            </a:r>
          </a:p>
          <a:p>
            <a:pPr lvl="1"/>
            <a:r>
              <a:rPr lang="en-US" dirty="0" smtClean="0"/>
              <a:t>What are the strengths?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/>
            <a:r>
              <a:rPr lang="en-US" dirty="0" smtClean="0"/>
              <a:t>What is being promoted and by whom?</a:t>
            </a:r>
          </a:p>
          <a:p>
            <a:pPr lvl="1"/>
            <a:r>
              <a:rPr lang="en-US" dirty="0" smtClean="0"/>
              <a:t>How will it be delivered and by whom?</a:t>
            </a:r>
          </a:p>
          <a:p>
            <a:pPr lvl="1"/>
            <a:r>
              <a:rPr lang="en-US" dirty="0" smtClean="0"/>
              <a:t>Are the supporting systems in place to deliver the promised service?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Service Marketing Triangle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5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2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315200" cy="864944"/>
          </a:xfrm>
        </p:spPr>
        <p:txBody>
          <a:bodyPr lIns="103236" tIns="51618" rIns="103236" bIns="51618">
            <a:noAutofit/>
          </a:bodyPr>
          <a:lstStyle/>
          <a:p>
            <a:r>
              <a:rPr lang="en-US" sz="2800" dirty="0"/>
              <a:t>Services Marketing </a:t>
            </a:r>
            <a:r>
              <a:rPr lang="en-US" sz="2800" dirty="0" smtClean="0"/>
              <a:t>Triangle Applications </a:t>
            </a:r>
            <a:r>
              <a:rPr lang="en-US" sz="2800" dirty="0"/>
              <a:t>Exercise</a:t>
            </a:r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30306" cy="4322885"/>
          </a:xfrm>
        </p:spPr>
        <p:txBody>
          <a:bodyPr lIns="103236" tIns="51618" rIns="103236" bIns="51618"/>
          <a:lstStyle/>
          <a:p>
            <a:r>
              <a:rPr lang="en-US" dirty="0" smtClean="0"/>
              <a:t>In small groups focus </a:t>
            </a:r>
            <a:r>
              <a:rPr lang="en-US" dirty="0"/>
              <a:t>on a service organization. In the context you are focusing on, who occupies each of the three points of the triangle?</a:t>
            </a:r>
          </a:p>
          <a:p>
            <a:r>
              <a:rPr lang="en-US" dirty="0"/>
              <a:t>How is each type of marketing being carried out currently?</a:t>
            </a:r>
          </a:p>
          <a:p>
            <a:r>
              <a:rPr lang="en-US" dirty="0"/>
              <a:t>Are the three sides of the triangle well aligned?</a:t>
            </a:r>
          </a:p>
          <a:p>
            <a:r>
              <a:rPr lang="en-US" dirty="0"/>
              <a:t>Are there specific challenges or barriers in any of the three areas?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227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227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7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27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7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27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7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227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227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7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227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7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227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7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227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227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7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227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7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227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7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2273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2273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73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2273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73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2273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73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2" grpId="0"/>
      <p:bldP spid="22733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457200"/>
            <a:ext cx="6858000" cy="533034"/>
          </a:xfrm>
        </p:spPr>
        <p:txBody>
          <a:bodyPr lIns="103236" tIns="51618" rIns="103236" bIns="51618"/>
          <a:lstStyle/>
          <a:p>
            <a:r>
              <a:rPr lang="en-US" sz="2700" dirty="0"/>
              <a:t>The Service Profit Chain</a:t>
            </a:r>
          </a:p>
        </p:txBody>
      </p:sp>
      <p:pic>
        <p:nvPicPr>
          <p:cNvPr id="229379" name="Picture 3" descr="zei71425_11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1" y="2754924"/>
            <a:ext cx="8734778" cy="2350111"/>
          </a:xfrm>
          <a:prstGeom prst="rect">
            <a:avLst/>
          </a:prstGeom>
          <a:noFill/>
        </p:spPr>
      </p:pic>
      <p:sp>
        <p:nvSpPr>
          <p:cNvPr id="229380" name="Rectangle 4"/>
          <p:cNvSpPr>
            <a:spLocks noChangeArrowheads="1"/>
          </p:cNvSpPr>
          <p:nvPr/>
        </p:nvSpPr>
        <p:spPr bwMode="auto">
          <a:xfrm>
            <a:off x="152400" y="6324600"/>
            <a:ext cx="6168319" cy="400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3" tIns="46032" rIns="92063" bIns="46032">
            <a:spAutoFit/>
          </a:bodyPr>
          <a:lstStyle/>
          <a:p>
            <a:pPr defTabSz="914067" eaLnBrk="0" hangingPunct="0"/>
            <a:r>
              <a:rPr lang="en-US" sz="1000" i="1" dirty="0"/>
              <a:t>Source</a:t>
            </a:r>
            <a:r>
              <a:rPr lang="en-US" sz="1000" dirty="0"/>
              <a:t>:  An exhibit from J. L. </a:t>
            </a:r>
            <a:r>
              <a:rPr lang="en-US" sz="1000" dirty="0" err="1"/>
              <a:t>Heskett</a:t>
            </a:r>
            <a:r>
              <a:rPr lang="en-US" sz="1000" dirty="0"/>
              <a:t>, T. O. Jones, W. E. </a:t>
            </a:r>
            <a:r>
              <a:rPr lang="en-US" sz="1000" dirty="0" err="1"/>
              <a:t>Sasser</a:t>
            </a:r>
            <a:r>
              <a:rPr lang="en-US" sz="1000" dirty="0"/>
              <a:t>, Jr., and L. A. Schlesinger, “Putting the Service-Profit Chain to Work,” </a:t>
            </a:r>
            <a:r>
              <a:rPr lang="en-US" sz="1000" i="1" dirty="0"/>
              <a:t>Harvard Business Review</a:t>
            </a:r>
            <a:r>
              <a:rPr lang="en-US" sz="1000" dirty="0"/>
              <a:t>, March-April 1994, p. 166.</a:t>
            </a:r>
          </a:p>
        </p:txBody>
      </p:sp>
      <p:sp>
        <p:nvSpPr>
          <p:cNvPr id="229383" name="Text Box 7"/>
          <p:cNvSpPr txBox="1">
            <a:spLocks noChangeArrowheads="1"/>
          </p:cNvSpPr>
          <p:nvPr/>
        </p:nvSpPr>
        <p:spPr bwMode="auto">
          <a:xfrm>
            <a:off x="112889" y="571500"/>
            <a:ext cx="1580444" cy="1027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914067"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</a:rPr>
              <a:t>Figure 12.5</a:t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CA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457200"/>
            <a:ext cx="6858000" cy="533034"/>
          </a:xfrm>
        </p:spPr>
        <p:txBody>
          <a:bodyPr lIns="103236" tIns="51618" rIns="103236" bIns="51618"/>
          <a:lstStyle/>
          <a:p>
            <a:r>
              <a:rPr lang="en-US" sz="2700" dirty="0"/>
              <a:t>Service Employees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103236" tIns="51618" rIns="103236" bIns="51618"/>
          <a:lstStyle/>
          <a:p>
            <a:r>
              <a:rPr lang="en-US" dirty="0"/>
              <a:t>Who are they?</a:t>
            </a:r>
          </a:p>
          <a:p>
            <a:pPr lvl="1"/>
            <a:r>
              <a:rPr lang="en-US" sz="2300" dirty="0"/>
              <a:t>“boundary spanners</a:t>
            </a:r>
            <a:r>
              <a:rPr lang="en-US" sz="2300" dirty="0" smtClean="0"/>
              <a:t>”, providing a link between external customers and internal operations of the organization</a:t>
            </a:r>
            <a:endParaRPr lang="en-US" sz="2300" dirty="0"/>
          </a:p>
          <a:p>
            <a:pPr lvl="1">
              <a:buFont typeface="Wingdings 2" pitchFamily="18" charset="2"/>
              <a:buNone/>
            </a:pPr>
            <a:endParaRPr lang="en-US" sz="2300" dirty="0"/>
          </a:p>
          <a:p>
            <a:r>
              <a:rPr lang="en-US" dirty="0"/>
              <a:t>What are </a:t>
            </a:r>
            <a:r>
              <a:rPr lang="en-US" dirty="0" smtClean="0"/>
              <a:t>their tasks/jobs </a:t>
            </a:r>
            <a:r>
              <a:rPr lang="en-US" dirty="0"/>
              <a:t>like?</a:t>
            </a:r>
          </a:p>
          <a:p>
            <a:pPr lvl="1"/>
            <a:r>
              <a:rPr lang="en-US" sz="2300" dirty="0"/>
              <a:t>emotional labor</a:t>
            </a:r>
          </a:p>
          <a:p>
            <a:pPr lvl="1"/>
            <a:r>
              <a:rPr lang="en-US" sz="2300" dirty="0"/>
              <a:t>many sources of potential conflict</a:t>
            </a:r>
          </a:p>
          <a:p>
            <a:pPr lvl="2"/>
            <a:r>
              <a:rPr lang="en-US" dirty="0" smtClean="0"/>
              <a:t>person/role conflict</a:t>
            </a:r>
            <a:endParaRPr lang="en-US" dirty="0"/>
          </a:p>
          <a:p>
            <a:pPr lvl="2"/>
            <a:r>
              <a:rPr lang="en-US" dirty="0" smtClean="0"/>
              <a:t>organization/client conflict</a:t>
            </a:r>
            <a:endParaRPr lang="en-US" dirty="0"/>
          </a:p>
          <a:p>
            <a:pPr lvl="2"/>
            <a:r>
              <a:rPr lang="en-US" dirty="0" smtClean="0"/>
              <a:t>Inter-client conflict</a:t>
            </a:r>
            <a:endParaRPr lang="en-US" dirty="0"/>
          </a:p>
          <a:p>
            <a:pPr lvl="1"/>
            <a:r>
              <a:rPr lang="en-US" sz="2300" dirty="0"/>
              <a:t>quality/productivity tradeoffs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1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920" name="Rectangle 88"/>
          <p:cNvSpPr>
            <a:spLocks noGrp="1" noChangeArrowheads="1"/>
          </p:cNvSpPr>
          <p:nvPr>
            <p:ph type="title"/>
          </p:nvPr>
        </p:nvSpPr>
        <p:spPr>
          <a:xfrm>
            <a:off x="1721556" y="457933"/>
            <a:ext cx="7041444" cy="533034"/>
          </a:xfrm>
        </p:spPr>
        <p:txBody>
          <a:bodyPr lIns="103236" tIns="51618" rIns="103236" bIns="51618">
            <a:normAutofit fontScale="90000"/>
          </a:bodyPr>
          <a:lstStyle/>
          <a:p>
            <a:r>
              <a:rPr lang="en-US" sz="2700" b="1" dirty="0"/>
              <a:t>Human Resource Strategies for Delivering Service Quality through People</a:t>
            </a:r>
          </a:p>
        </p:txBody>
      </p:sp>
      <p:sp>
        <p:nvSpPr>
          <p:cNvPr id="248932" name="Text Box 100"/>
          <p:cNvSpPr txBox="1">
            <a:spLocks noChangeArrowheads="1"/>
          </p:cNvSpPr>
          <p:nvPr/>
        </p:nvSpPr>
        <p:spPr bwMode="auto">
          <a:xfrm>
            <a:off x="0" y="542192"/>
            <a:ext cx="1933222" cy="719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914067"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</a:rPr>
              <a:t>Figure 12.7</a:t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CA" sz="2000" b="1" dirty="0">
              <a:solidFill>
                <a:schemeClr val="bg1"/>
              </a:solidFill>
            </a:endParaRPr>
          </a:p>
        </p:txBody>
      </p:sp>
      <p:sp>
        <p:nvSpPr>
          <p:cNvPr id="248937" name="Oval 105"/>
          <p:cNvSpPr>
            <a:spLocks noChangeArrowheads="1"/>
          </p:cNvSpPr>
          <p:nvPr/>
        </p:nvSpPr>
        <p:spPr bwMode="auto">
          <a:xfrm>
            <a:off x="2009070" y="1177804"/>
            <a:ext cx="5127624" cy="5290038"/>
          </a:xfrm>
          <a:prstGeom prst="ellipse">
            <a:avLst/>
          </a:prstGeom>
          <a:gradFill rotWithShape="1">
            <a:gsLst>
              <a:gs pos="0">
                <a:srgbClr val="F9EBF2">
                  <a:gamma/>
                  <a:shade val="46275"/>
                  <a:invGamma/>
                </a:srgbClr>
              </a:gs>
              <a:gs pos="100000">
                <a:srgbClr val="F9EBF2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3236" tIns="51618" rIns="103236" bIns="51618" anchor="ctr"/>
          <a:lstStyle/>
          <a:p>
            <a:endParaRPr lang="en-US"/>
          </a:p>
        </p:txBody>
      </p:sp>
      <p:sp>
        <p:nvSpPr>
          <p:cNvPr id="248938" name="Line 106"/>
          <p:cNvSpPr>
            <a:spLocks noChangeShapeType="1"/>
          </p:cNvSpPr>
          <p:nvPr/>
        </p:nvSpPr>
        <p:spPr bwMode="auto">
          <a:xfrm rot="11668377" flipH="1">
            <a:off x="4415014" y="1181467"/>
            <a:ext cx="289278" cy="529187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03236" tIns="51618" rIns="103236" bIns="51618"/>
          <a:lstStyle/>
          <a:p>
            <a:endParaRPr lang="en-US"/>
          </a:p>
        </p:txBody>
      </p:sp>
      <p:sp>
        <p:nvSpPr>
          <p:cNvPr id="248939" name="Line 107"/>
          <p:cNvSpPr>
            <a:spLocks noChangeShapeType="1"/>
          </p:cNvSpPr>
          <p:nvPr/>
        </p:nvSpPr>
        <p:spPr bwMode="auto">
          <a:xfrm rot="-33247039">
            <a:off x="4467932" y="1164981"/>
            <a:ext cx="185208" cy="53028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03236" tIns="51618" rIns="103236" bIns="51618"/>
          <a:lstStyle/>
          <a:p>
            <a:endParaRPr lang="en-US"/>
          </a:p>
        </p:txBody>
      </p:sp>
      <p:sp>
        <p:nvSpPr>
          <p:cNvPr id="248940" name="Line 108"/>
          <p:cNvSpPr>
            <a:spLocks noChangeShapeType="1"/>
          </p:cNvSpPr>
          <p:nvPr/>
        </p:nvSpPr>
        <p:spPr bwMode="auto">
          <a:xfrm rot="6270321" flipV="1">
            <a:off x="4510672" y="1247817"/>
            <a:ext cx="120894" cy="51170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03236" tIns="51618" rIns="103236" bIns="51618"/>
          <a:lstStyle/>
          <a:p>
            <a:endParaRPr lang="en-US"/>
          </a:p>
        </p:txBody>
      </p:sp>
      <p:sp>
        <p:nvSpPr>
          <p:cNvPr id="248941" name="Line 109"/>
          <p:cNvSpPr>
            <a:spLocks noChangeShapeType="1"/>
          </p:cNvSpPr>
          <p:nvPr/>
        </p:nvSpPr>
        <p:spPr bwMode="auto">
          <a:xfrm rot="36959733">
            <a:off x="4457246" y="1229668"/>
            <a:ext cx="243621" cy="51258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03236" tIns="51618" rIns="103236" bIns="51618"/>
          <a:lstStyle/>
          <a:p>
            <a:endParaRPr lang="en-US"/>
          </a:p>
        </p:txBody>
      </p:sp>
      <p:sp>
        <p:nvSpPr>
          <p:cNvPr id="248942" name="Oval 110"/>
          <p:cNvSpPr>
            <a:spLocks noChangeArrowheads="1"/>
          </p:cNvSpPr>
          <p:nvPr/>
        </p:nvSpPr>
        <p:spPr bwMode="auto">
          <a:xfrm>
            <a:off x="3187348" y="2394073"/>
            <a:ext cx="2769306" cy="2857500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72549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3236" tIns="51618" rIns="103236" bIns="51618" anchor="ctr"/>
          <a:lstStyle/>
          <a:p>
            <a:endParaRPr lang="en-US"/>
          </a:p>
        </p:txBody>
      </p:sp>
      <p:sp>
        <p:nvSpPr>
          <p:cNvPr id="248943" name="Text Box 111"/>
          <p:cNvSpPr txBox="1">
            <a:spLocks noChangeArrowheads="1"/>
          </p:cNvSpPr>
          <p:nvPr/>
        </p:nvSpPr>
        <p:spPr bwMode="auto">
          <a:xfrm>
            <a:off x="3915833" y="4447443"/>
            <a:ext cx="1298222" cy="781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100" b="1" dirty="0"/>
              <a:t>Provide</a:t>
            </a:r>
            <a:br>
              <a:rPr lang="en-US" sz="1100" b="1" dirty="0"/>
            </a:br>
            <a:r>
              <a:rPr lang="en-US" sz="1100" b="1" dirty="0"/>
              <a:t>needed support</a:t>
            </a:r>
            <a:br>
              <a:rPr lang="en-US" sz="1100" b="1" dirty="0"/>
            </a:br>
            <a:r>
              <a:rPr lang="en-US" sz="1100" b="1" dirty="0"/>
              <a:t>systems</a:t>
            </a:r>
          </a:p>
        </p:txBody>
      </p:sp>
      <p:sp>
        <p:nvSpPr>
          <p:cNvPr id="248944" name="Text Box 112"/>
          <p:cNvSpPr txBox="1">
            <a:spLocks noChangeArrowheads="1"/>
          </p:cNvSpPr>
          <p:nvPr/>
        </p:nvSpPr>
        <p:spPr bwMode="auto">
          <a:xfrm>
            <a:off x="4007556" y="2645020"/>
            <a:ext cx="1118306" cy="457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100" b="1" dirty="0"/>
              <a:t>Hire the</a:t>
            </a:r>
            <a:br>
              <a:rPr lang="en-US" sz="1100" b="1" dirty="0"/>
            </a:br>
            <a:r>
              <a:rPr lang="en-US" sz="1100" b="1" dirty="0"/>
              <a:t>right people</a:t>
            </a:r>
          </a:p>
        </p:txBody>
      </p:sp>
      <p:sp>
        <p:nvSpPr>
          <p:cNvPr id="248945" name="Text Box 113"/>
          <p:cNvSpPr txBox="1">
            <a:spLocks noChangeArrowheads="1"/>
          </p:cNvSpPr>
          <p:nvPr/>
        </p:nvSpPr>
        <p:spPr bwMode="auto">
          <a:xfrm>
            <a:off x="3130904" y="3474794"/>
            <a:ext cx="940152" cy="781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100" b="1" dirty="0"/>
              <a:t>Retain the</a:t>
            </a:r>
            <a:br>
              <a:rPr lang="en-US" sz="1100" b="1" dirty="0"/>
            </a:br>
            <a:r>
              <a:rPr lang="en-US" sz="1100" b="1" dirty="0"/>
              <a:t>best</a:t>
            </a:r>
            <a:br>
              <a:rPr lang="en-US" sz="1100" b="1" dirty="0"/>
            </a:br>
            <a:r>
              <a:rPr lang="en-US" sz="1100" b="1" dirty="0"/>
              <a:t>people</a:t>
            </a:r>
          </a:p>
        </p:txBody>
      </p:sp>
      <p:sp>
        <p:nvSpPr>
          <p:cNvPr id="248946" name="Text Box 114"/>
          <p:cNvSpPr txBox="1">
            <a:spLocks noChangeArrowheads="1"/>
          </p:cNvSpPr>
          <p:nvPr/>
        </p:nvSpPr>
        <p:spPr bwMode="auto">
          <a:xfrm>
            <a:off x="4954764" y="3300779"/>
            <a:ext cx="1001889" cy="98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100" b="1" dirty="0"/>
              <a:t>Develop</a:t>
            </a:r>
            <a:br>
              <a:rPr lang="en-US" sz="1100" b="1" dirty="0"/>
            </a:br>
            <a:r>
              <a:rPr lang="en-US" sz="1100" b="1" dirty="0"/>
              <a:t>people to</a:t>
            </a:r>
            <a:br>
              <a:rPr lang="en-US" sz="1100" b="1" dirty="0"/>
            </a:br>
            <a:r>
              <a:rPr lang="en-US" sz="1100" b="1" dirty="0"/>
              <a:t>deliver</a:t>
            </a:r>
            <a:br>
              <a:rPr lang="en-US" sz="1100" b="1" dirty="0"/>
            </a:br>
            <a:r>
              <a:rPr lang="en-US" sz="1100" b="1" dirty="0"/>
              <a:t>service</a:t>
            </a:r>
            <a:br>
              <a:rPr lang="en-US" sz="1100" b="1" dirty="0"/>
            </a:br>
            <a:r>
              <a:rPr lang="en-US" sz="1100" b="1" dirty="0"/>
              <a:t>quality</a:t>
            </a:r>
          </a:p>
        </p:txBody>
      </p:sp>
      <p:sp>
        <p:nvSpPr>
          <p:cNvPr id="248947" name="Text Box 115"/>
          <p:cNvSpPr txBox="1">
            <a:spLocks noChangeArrowheads="1"/>
          </p:cNvSpPr>
          <p:nvPr/>
        </p:nvSpPr>
        <p:spPr bwMode="auto">
          <a:xfrm>
            <a:off x="3887612" y="1357314"/>
            <a:ext cx="1365250" cy="873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dirty="0"/>
              <a:t>Hire for service</a:t>
            </a:r>
            <a:br>
              <a:rPr lang="en-US" sz="1000" b="1" dirty="0"/>
            </a:br>
            <a:r>
              <a:rPr lang="en-US" sz="1000" b="1" dirty="0"/>
              <a:t>competencies and</a:t>
            </a:r>
            <a:br>
              <a:rPr lang="en-US" sz="1000" b="1" dirty="0"/>
            </a:br>
            <a:r>
              <a:rPr lang="en-US" sz="1000" b="1" dirty="0"/>
              <a:t>service</a:t>
            </a:r>
            <a:br>
              <a:rPr lang="en-US" sz="1000" b="1" dirty="0"/>
            </a:br>
            <a:r>
              <a:rPr lang="en-US" sz="1000" b="1" dirty="0"/>
              <a:t>inclination</a:t>
            </a:r>
          </a:p>
        </p:txBody>
      </p:sp>
      <p:sp>
        <p:nvSpPr>
          <p:cNvPr id="248948" name="Text Box 116"/>
          <p:cNvSpPr txBox="1">
            <a:spLocks noChangeArrowheads="1"/>
          </p:cNvSpPr>
          <p:nvPr/>
        </p:nvSpPr>
        <p:spPr bwMode="auto">
          <a:xfrm>
            <a:off x="2952750" y="1785938"/>
            <a:ext cx="1001889" cy="719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dirty="0"/>
              <a:t>Compete for</a:t>
            </a:r>
            <a:br>
              <a:rPr lang="en-US" sz="1000" b="1" dirty="0"/>
            </a:br>
            <a:r>
              <a:rPr lang="en-US" sz="1000" b="1" dirty="0"/>
              <a:t>the best</a:t>
            </a:r>
            <a:br>
              <a:rPr lang="en-US" sz="1000" b="1" dirty="0"/>
            </a:br>
            <a:r>
              <a:rPr lang="en-US" sz="1000" b="1" dirty="0"/>
              <a:t>people</a:t>
            </a:r>
          </a:p>
        </p:txBody>
      </p:sp>
      <p:sp>
        <p:nvSpPr>
          <p:cNvPr id="248949" name="Text Box 117"/>
          <p:cNvSpPr txBox="1">
            <a:spLocks noChangeArrowheads="1"/>
          </p:cNvSpPr>
          <p:nvPr/>
        </p:nvSpPr>
        <p:spPr bwMode="auto">
          <a:xfrm>
            <a:off x="2245431" y="2432539"/>
            <a:ext cx="1054806" cy="1027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dirty="0"/>
              <a:t>Measure and</a:t>
            </a:r>
            <a:br>
              <a:rPr lang="en-US" sz="1000" b="1" dirty="0"/>
            </a:br>
            <a:r>
              <a:rPr lang="en-US" sz="1000" b="1" dirty="0"/>
              <a:t>reward strong</a:t>
            </a:r>
            <a:br>
              <a:rPr lang="en-US" sz="1000" b="1" dirty="0"/>
            </a:br>
            <a:r>
              <a:rPr lang="en-US" sz="1000" b="1" dirty="0"/>
              <a:t>service</a:t>
            </a:r>
            <a:br>
              <a:rPr lang="en-US" sz="1000" b="1" dirty="0"/>
            </a:br>
            <a:r>
              <a:rPr lang="en-US" sz="1000" b="1" dirty="0"/>
              <a:t>performers</a:t>
            </a:r>
          </a:p>
        </p:txBody>
      </p:sp>
      <p:sp>
        <p:nvSpPr>
          <p:cNvPr id="248950" name="Text Box 118"/>
          <p:cNvSpPr txBox="1">
            <a:spLocks noChangeArrowheads="1"/>
          </p:cNvSpPr>
          <p:nvPr/>
        </p:nvSpPr>
        <p:spPr bwMode="auto">
          <a:xfrm>
            <a:off x="2069043" y="3425337"/>
            <a:ext cx="1003652" cy="736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dirty="0"/>
              <a:t>Treat</a:t>
            </a:r>
            <a:br>
              <a:rPr lang="en-US" sz="1000" b="1" dirty="0"/>
            </a:br>
            <a:r>
              <a:rPr lang="en-US" sz="1000" b="1" dirty="0"/>
              <a:t>employees as</a:t>
            </a:r>
            <a:br>
              <a:rPr lang="en-US" sz="1000" b="1" dirty="0"/>
            </a:br>
            <a:r>
              <a:rPr lang="en-US" sz="1000" b="1" dirty="0"/>
              <a:t>customers</a:t>
            </a:r>
          </a:p>
        </p:txBody>
      </p:sp>
      <p:sp>
        <p:nvSpPr>
          <p:cNvPr id="248951" name="Text Box 119"/>
          <p:cNvSpPr txBox="1">
            <a:spLocks noChangeArrowheads="1"/>
          </p:cNvSpPr>
          <p:nvPr/>
        </p:nvSpPr>
        <p:spPr bwMode="auto">
          <a:xfrm>
            <a:off x="2301876" y="4436452"/>
            <a:ext cx="1061861" cy="1027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dirty="0"/>
              <a:t>Include</a:t>
            </a:r>
            <a:br>
              <a:rPr lang="en-US" sz="1000" b="1" dirty="0"/>
            </a:br>
            <a:r>
              <a:rPr lang="en-US" sz="1000" b="1" dirty="0"/>
              <a:t>employees in</a:t>
            </a:r>
            <a:br>
              <a:rPr lang="en-US" sz="1000" b="1" dirty="0"/>
            </a:br>
            <a:r>
              <a:rPr lang="en-US" sz="1000" b="1" dirty="0"/>
              <a:t>the company’s</a:t>
            </a:r>
            <a:br>
              <a:rPr lang="en-US" sz="1000" b="1" dirty="0"/>
            </a:br>
            <a:r>
              <a:rPr lang="en-US" sz="1000" b="1" dirty="0"/>
              <a:t>vision</a:t>
            </a:r>
          </a:p>
        </p:txBody>
      </p:sp>
      <p:sp>
        <p:nvSpPr>
          <p:cNvPr id="248952" name="Text Box 120"/>
          <p:cNvSpPr txBox="1">
            <a:spLocks noChangeArrowheads="1"/>
          </p:cNvSpPr>
          <p:nvPr/>
        </p:nvSpPr>
        <p:spPr bwMode="auto">
          <a:xfrm>
            <a:off x="2921000" y="5216770"/>
            <a:ext cx="1234722" cy="873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dirty="0"/>
              <a:t>Develop</a:t>
            </a:r>
            <a:br>
              <a:rPr lang="en-US" sz="1000" b="1" dirty="0"/>
            </a:br>
            <a:r>
              <a:rPr lang="en-US" sz="1000" b="1" dirty="0"/>
              <a:t>service-oriented</a:t>
            </a:r>
            <a:br>
              <a:rPr lang="en-US" sz="1000" b="1" dirty="0"/>
            </a:br>
            <a:r>
              <a:rPr lang="en-US" sz="1000" b="1" dirty="0"/>
              <a:t>internal</a:t>
            </a:r>
            <a:br>
              <a:rPr lang="en-US" sz="1000" b="1" dirty="0"/>
            </a:br>
            <a:r>
              <a:rPr lang="en-US" sz="1000" b="1" dirty="0"/>
              <a:t>processes</a:t>
            </a:r>
          </a:p>
        </p:txBody>
      </p:sp>
      <p:sp>
        <p:nvSpPr>
          <p:cNvPr id="248953" name="Text Box 121"/>
          <p:cNvSpPr txBox="1">
            <a:spLocks noChangeArrowheads="1"/>
          </p:cNvSpPr>
          <p:nvPr/>
        </p:nvSpPr>
        <p:spPr bwMode="auto">
          <a:xfrm>
            <a:off x="4004028" y="5438409"/>
            <a:ext cx="1118306" cy="89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dirty="0"/>
              <a:t>Provide</a:t>
            </a:r>
            <a:br>
              <a:rPr lang="en-US" sz="1000" b="1" dirty="0"/>
            </a:br>
            <a:r>
              <a:rPr lang="en-US" sz="1000" b="1" dirty="0"/>
              <a:t>supportive</a:t>
            </a:r>
            <a:br>
              <a:rPr lang="en-US" sz="1000" b="1" dirty="0"/>
            </a:br>
            <a:r>
              <a:rPr lang="en-US" sz="1000" b="1" dirty="0"/>
              <a:t>technology and</a:t>
            </a:r>
            <a:br>
              <a:rPr lang="en-US" sz="1000" b="1" dirty="0"/>
            </a:br>
            <a:r>
              <a:rPr lang="en-US" sz="1000" b="1" dirty="0"/>
              <a:t>equipment</a:t>
            </a:r>
          </a:p>
        </p:txBody>
      </p:sp>
      <p:sp>
        <p:nvSpPr>
          <p:cNvPr id="248954" name="Text Box 122"/>
          <p:cNvSpPr txBox="1">
            <a:spLocks noChangeArrowheads="1"/>
          </p:cNvSpPr>
          <p:nvPr/>
        </p:nvSpPr>
        <p:spPr bwMode="auto">
          <a:xfrm>
            <a:off x="4900084" y="5279048"/>
            <a:ext cx="1449917" cy="578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dirty="0"/>
              <a:t>Measure</a:t>
            </a:r>
            <a:br>
              <a:rPr lang="en-US" sz="1000" b="1" dirty="0"/>
            </a:br>
            <a:r>
              <a:rPr lang="en-US" sz="1000" b="1" dirty="0"/>
              <a:t>internal service</a:t>
            </a:r>
            <a:br>
              <a:rPr lang="en-US" sz="1000" b="1" dirty="0"/>
            </a:br>
            <a:r>
              <a:rPr lang="en-US" sz="1000" b="1" dirty="0"/>
              <a:t>quality</a:t>
            </a:r>
          </a:p>
        </p:txBody>
      </p:sp>
      <p:sp>
        <p:nvSpPr>
          <p:cNvPr id="248955" name="Text Box 123"/>
          <p:cNvSpPr txBox="1">
            <a:spLocks noChangeArrowheads="1"/>
          </p:cNvSpPr>
          <p:nvPr/>
        </p:nvSpPr>
        <p:spPr bwMode="auto">
          <a:xfrm>
            <a:off x="5780264" y="4582991"/>
            <a:ext cx="1001889" cy="421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dirty="0"/>
              <a:t>Promote</a:t>
            </a:r>
            <a:br>
              <a:rPr lang="en-US" sz="1000" b="1" dirty="0"/>
            </a:br>
            <a:r>
              <a:rPr lang="en-US" sz="1000" b="1" dirty="0"/>
              <a:t>teamwork</a:t>
            </a:r>
          </a:p>
        </p:txBody>
      </p:sp>
      <p:sp>
        <p:nvSpPr>
          <p:cNvPr id="248956" name="Text Box 124"/>
          <p:cNvSpPr txBox="1">
            <a:spLocks noChangeArrowheads="1"/>
          </p:cNvSpPr>
          <p:nvPr/>
        </p:nvSpPr>
        <p:spPr bwMode="auto">
          <a:xfrm>
            <a:off x="6020154" y="3592025"/>
            <a:ext cx="1003652" cy="421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dirty="0"/>
              <a:t>Empower employees</a:t>
            </a:r>
          </a:p>
        </p:txBody>
      </p:sp>
      <p:sp>
        <p:nvSpPr>
          <p:cNvPr id="248957" name="Text Box 125"/>
          <p:cNvSpPr txBox="1">
            <a:spLocks noChangeArrowheads="1"/>
          </p:cNvSpPr>
          <p:nvPr/>
        </p:nvSpPr>
        <p:spPr bwMode="auto">
          <a:xfrm>
            <a:off x="5647973" y="2434371"/>
            <a:ext cx="1224139" cy="736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dirty="0"/>
              <a:t>Train for</a:t>
            </a:r>
            <a:br>
              <a:rPr lang="en-US" sz="1000" b="1" dirty="0"/>
            </a:br>
            <a:r>
              <a:rPr lang="en-US" sz="1000" b="1" dirty="0"/>
              <a:t>technical and</a:t>
            </a:r>
            <a:br>
              <a:rPr lang="en-US" sz="1000" b="1" dirty="0"/>
            </a:br>
            <a:r>
              <a:rPr lang="en-US" sz="1000" b="1" dirty="0"/>
              <a:t>interactive</a:t>
            </a:r>
            <a:br>
              <a:rPr lang="en-US" sz="1000" b="1" dirty="0"/>
            </a:br>
            <a:r>
              <a:rPr lang="en-US" sz="1000" b="1" dirty="0"/>
              <a:t>skills</a:t>
            </a:r>
          </a:p>
        </p:txBody>
      </p:sp>
      <p:sp>
        <p:nvSpPr>
          <p:cNvPr id="248958" name="Text Box 126"/>
          <p:cNvSpPr txBox="1">
            <a:spLocks noChangeArrowheads="1"/>
          </p:cNvSpPr>
          <p:nvPr/>
        </p:nvSpPr>
        <p:spPr bwMode="auto">
          <a:xfrm>
            <a:off x="5037667" y="1785938"/>
            <a:ext cx="1000126" cy="578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dirty="0"/>
              <a:t>Be the preferred</a:t>
            </a:r>
            <a:br>
              <a:rPr lang="en-US" sz="1000" b="1" dirty="0"/>
            </a:br>
            <a:r>
              <a:rPr lang="en-US" sz="1000" b="1" dirty="0"/>
              <a:t>employer</a:t>
            </a:r>
          </a:p>
        </p:txBody>
      </p:sp>
      <p:sp>
        <p:nvSpPr>
          <p:cNvPr id="248959" name="Line 127"/>
          <p:cNvSpPr>
            <a:spLocks noChangeShapeType="1"/>
          </p:cNvSpPr>
          <p:nvPr/>
        </p:nvSpPr>
        <p:spPr bwMode="auto">
          <a:xfrm rot="7968937" flipV="1">
            <a:off x="4562265" y="1252056"/>
            <a:ext cx="1832" cy="514702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103236" tIns="51618" rIns="103236" bIns="51618"/>
          <a:lstStyle/>
          <a:p>
            <a:endParaRPr lang="en-US"/>
          </a:p>
        </p:txBody>
      </p:sp>
      <p:sp>
        <p:nvSpPr>
          <p:cNvPr id="248960" name="Line 128"/>
          <p:cNvSpPr>
            <a:spLocks noChangeShapeType="1"/>
          </p:cNvSpPr>
          <p:nvPr/>
        </p:nvSpPr>
        <p:spPr bwMode="auto">
          <a:xfrm rot="13368389" flipH="1">
            <a:off x="4468453" y="1207523"/>
            <a:ext cx="29986" cy="531385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103236" tIns="51618" rIns="103236" bIns="51618"/>
          <a:lstStyle/>
          <a:p>
            <a:endParaRPr lang="en-US"/>
          </a:p>
        </p:txBody>
      </p:sp>
      <p:grpSp>
        <p:nvGrpSpPr>
          <p:cNvPr id="2" name="Group 129"/>
          <p:cNvGrpSpPr>
            <a:grpSpLocks/>
          </p:cNvGrpSpPr>
          <p:nvPr/>
        </p:nvGrpSpPr>
        <p:grpSpPr bwMode="auto">
          <a:xfrm>
            <a:off x="4034015" y="3245827"/>
            <a:ext cx="1060097" cy="1093544"/>
            <a:chOff x="2415" y="2004"/>
            <a:chExt cx="601" cy="597"/>
          </a:xfrm>
        </p:grpSpPr>
        <p:sp>
          <p:nvSpPr>
            <p:cNvPr id="248962" name="Oval 130"/>
            <p:cNvSpPr>
              <a:spLocks noChangeArrowheads="1"/>
            </p:cNvSpPr>
            <p:nvPr/>
          </p:nvSpPr>
          <p:spPr bwMode="auto">
            <a:xfrm>
              <a:off x="2415" y="2004"/>
              <a:ext cx="601" cy="5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963" name="Text Box 131"/>
            <p:cNvSpPr txBox="1">
              <a:spLocks noChangeArrowheads="1"/>
            </p:cNvSpPr>
            <p:nvPr/>
          </p:nvSpPr>
          <p:spPr bwMode="auto">
            <a:xfrm>
              <a:off x="2415" y="2067"/>
              <a:ext cx="601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 dirty="0"/>
                <a:t>Customer-</a:t>
              </a:r>
              <a:br>
                <a:rPr lang="en-US" sz="1200" b="1" dirty="0"/>
              </a:br>
              <a:r>
                <a:rPr lang="en-US" sz="1200" b="1" dirty="0"/>
                <a:t>Oriented</a:t>
              </a:r>
              <a:br>
                <a:rPr lang="en-US" sz="1200" b="1" dirty="0"/>
              </a:br>
              <a:r>
                <a:rPr lang="en-US" sz="1200" b="1" dirty="0"/>
                <a:t>Service</a:t>
              </a:r>
              <a:br>
                <a:rPr lang="en-US" sz="1200" b="1" dirty="0"/>
              </a:br>
              <a:r>
                <a:rPr lang="en-US" sz="1200" b="1" dirty="0"/>
                <a:t>Delivery</a:t>
              </a: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8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8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48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8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48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8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48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48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4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48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8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48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4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48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4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48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48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48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48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4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48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4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48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8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48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48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48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48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248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48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248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24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248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248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248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24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248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24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248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248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248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248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24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248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24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248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248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937" grpId="0" animBg="1"/>
      <p:bldP spid="248937" grpId="1" animBg="1"/>
      <p:bldP spid="248938" grpId="0" animBg="1"/>
      <p:bldP spid="248938" grpId="1" animBg="1"/>
      <p:bldP spid="248939" grpId="0" animBg="1"/>
      <p:bldP spid="248939" grpId="1" animBg="1"/>
      <p:bldP spid="248940" grpId="0" animBg="1"/>
      <p:bldP spid="248940" grpId="1" animBg="1"/>
      <p:bldP spid="248941" grpId="0" animBg="1"/>
      <p:bldP spid="248941" grpId="1" animBg="1"/>
      <p:bldP spid="248942" grpId="0" animBg="1"/>
      <p:bldP spid="248942" grpId="1" animBg="1"/>
      <p:bldP spid="248943" grpId="0"/>
      <p:bldP spid="248943" grpId="1"/>
      <p:bldP spid="248944" grpId="0"/>
      <p:bldP spid="248944" grpId="1"/>
      <p:bldP spid="248945" grpId="0"/>
      <p:bldP spid="248945" grpId="1"/>
      <p:bldP spid="248946" grpId="0"/>
      <p:bldP spid="248946" grpId="1"/>
      <p:bldP spid="248947" grpId="0"/>
      <p:bldP spid="248947" grpId="1"/>
      <p:bldP spid="248948" grpId="0"/>
      <p:bldP spid="248948" grpId="1"/>
      <p:bldP spid="248949" grpId="0"/>
      <p:bldP spid="248949" grpId="1"/>
      <p:bldP spid="248950" grpId="0"/>
      <p:bldP spid="248950" grpId="1"/>
      <p:bldP spid="248951" grpId="0"/>
      <p:bldP spid="248951" grpId="1"/>
      <p:bldP spid="248952" grpId="0"/>
      <p:bldP spid="248952" grpId="1"/>
      <p:bldP spid="248953" grpId="0"/>
      <p:bldP spid="248953" grpId="1"/>
      <p:bldP spid="248954" grpId="0"/>
      <p:bldP spid="248954" grpId="1"/>
      <p:bldP spid="248955" grpId="0"/>
      <p:bldP spid="248955" grpId="1"/>
      <p:bldP spid="248956" grpId="0"/>
      <p:bldP spid="248956" grpId="1"/>
      <p:bldP spid="248957" grpId="0"/>
      <p:bldP spid="248957" grpId="1"/>
      <p:bldP spid="248958" grpId="0"/>
      <p:bldP spid="248958" grpId="1"/>
      <p:bldP spid="248959" grpId="0" animBg="1"/>
      <p:bldP spid="248959" grpId="1" animBg="1"/>
      <p:bldP spid="24896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109</TotalTime>
  <Words>462</Words>
  <Application>Microsoft Office PowerPoint</Application>
  <PresentationFormat>On-screen Show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Employees Roles in Service Delivery</vt:lpstr>
      <vt:lpstr>Importance of Service Employees</vt:lpstr>
      <vt:lpstr>Provider Gap 3</vt:lpstr>
      <vt:lpstr>The Services Marketing Triangle</vt:lpstr>
      <vt:lpstr>Using the Service Marketing Triangle</vt:lpstr>
      <vt:lpstr>Services Marketing Triangle Applications Exercise</vt:lpstr>
      <vt:lpstr>The Service Profit Chain</vt:lpstr>
      <vt:lpstr>Service Employees</vt:lpstr>
      <vt:lpstr>Human Resource Strategies for Delivering Service Quality through People</vt:lpstr>
      <vt:lpstr>Human Resource Strategies  Applications Exercise</vt:lpstr>
    </vt:vector>
  </TitlesOfParts>
  <Company>St. Francis Xavier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Employees Roles in Service Delivery</dc:title>
  <dc:creator>Denton</dc:creator>
  <cp:lastModifiedBy>Denton</cp:lastModifiedBy>
  <cp:revision>10</cp:revision>
  <dcterms:created xsi:type="dcterms:W3CDTF">2010-09-27T15:51:08Z</dcterms:created>
  <dcterms:modified xsi:type="dcterms:W3CDTF">2010-10-01T12:27:59Z</dcterms:modified>
</cp:coreProperties>
</file>