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5" r:id="rId7"/>
    <p:sldId id="263" r:id="rId8"/>
    <p:sldId id="266" r:id="rId9"/>
    <p:sldId id="264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5E684-8262-4F23-B6DB-BDA6A59202CD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593F9-082A-4F4E-8E2B-AEA64407CF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698B-CE77-4697-A46F-1D6C82460EE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6D71F8-1D0F-40E7-A931-8FF3B84E55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698B-CE77-4697-A46F-1D6C82460EE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71F8-1D0F-40E7-A931-8FF3B84E55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A6D71F8-1D0F-40E7-A931-8FF3B84E55C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698B-CE77-4697-A46F-1D6C82460EE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698B-CE77-4697-A46F-1D6C82460EE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A6D71F8-1D0F-40E7-A931-8FF3B84E55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698B-CE77-4697-A46F-1D6C82460EE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6D71F8-1D0F-40E7-A931-8FF3B84E55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AFC698B-CE77-4697-A46F-1D6C82460EE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D71F8-1D0F-40E7-A931-8FF3B84E55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698B-CE77-4697-A46F-1D6C82460EE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A6D71F8-1D0F-40E7-A931-8FF3B84E55C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698B-CE77-4697-A46F-1D6C82460EE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A6D71F8-1D0F-40E7-A931-8FF3B84E5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698B-CE77-4697-A46F-1D6C82460EE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6D71F8-1D0F-40E7-A931-8FF3B84E5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6D71F8-1D0F-40E7-A931-8FF3B84E55C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698B-CE77-4697-A46F-1D6C82460EE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A6D71F8-1D0F-40E7-A931-8FF3B84E55C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AFC698B-CE77-4697-A46F-1D6C82460EE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AFC698B-CE77-4697-A46F-1D6C82460EE7}" type="datetimeFigureOut">
              <a:rPr lang="en-US" smtClean="0"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6D71F8-1D0F-40E7-A931-8FF3B84E55C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Customer Expectations of Service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Influence Adequate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Predicted Service</a:t>
            </a:r>
          </a:p>
          <a:p>
            <a:r>
              <a:rPr lang="en-US" dirty="0" smtClean="0"/>
              <a:t>Explicit service promises</a:t>
            </a:r>
          </a:p>
          <a:p>
            <a:r>
              <a:rPr lang="en-US" dirty="0" smtClean="0"/>
              <a:t>Implicit service promises</a:t>
            </a:r>
          </a:p>
          <a:p>
            <a:r>
              <a:rPr lang="en-US" dirty="0" smtClean="0"/>
              <a:t>Word of mouth communication</a:t>
            </a:r>
          </a:p>
          <a:p>
            <a:r>
              <a:rPr lang="en-US" dirty="0" smtClean="0"/>
              <a:t>Past experiences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Expectations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Influenced by the type and meaning of service</a:t>
            </a:r>
          </a:p>
          <a:p>
            <a:r>
              <a:rPr lang="en-US" dirty="0" smtClean="0"/>
              <a:t>Meaning or the significance of the service</a:t>
            </a:r>
          </a:p>
          <a:p>
            <a:r>
              <a:rPr lang="en-US" dirty="0" smtClean="0"/>
              <a:t>Expectations are influenced by a reference point that the customer holds – </a:t>
            </a:r>
            <a:r>
              <a:rPr lang="en-US" i="1" dirty="0" smtClean="0"/>
              <a:t>examples?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72587"/>
            <a:ext cx="7756526" cy="533034"/>
          </a:xfrm>
        </p:spPr>
        <p:txBody>
          <a:bodyPr lIns="103236" tIns="51618" rIns="103236" bIns="51618">
            <a:normAutofit/>
          </a:bodyPr>
          <a:lstStyle/>
          <a:p>
            <a:r>
              <a:rPr lang="en-US" sz="2700" b="1" dirty="0"/>
              <a:t>Possible Levels of </a:t>
            </a:r>
            <a:r>
              <a:rPr lang="en-US" sz="2700" b="1" dirty="0" smtClean="0"/>
              <a:t>Customer </a:t>
            </a:r>
            <a:r>
              <a:rPr lang="en-US" sz="2700" b="1" dirty="0"/>
              <a:t>Expectations</a:t>
            </a:r>
            <a:endParaRPr lang="en-CA" sz="2700" b="1" dirty="0"/>
          </a:p>
        </p:txBody>
      </p:sp>
      <p:pic>
        <p:nvPicPr>
          <p:cNvPr id="130053" name="Picture 5" descr="zei71425_03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00200"/>
            <a:ext cx="5638800" cy="510686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0400" y="762000"/>
            <a:ext cx="5486400" cy="914400"/>
          </a:xfrm>
        </p:spPr>
        <p:txBody>
          <a:bodyPr/>
          <a:lstStyle/>
          <a:p>
            <a:r>
              <a:rPr lang="en-US" b="0" dirty="0" smtClean="0"/>
              <a:t>Service Levels and Zones of Tolerance</a:t>
            </a:r>
            <a:endParaRPr lang="en-US" b="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>
          <a:xfrm>
            <a:off x="3429000" y="1981200"/>
            <a:ext cx="5181600" cy="3733800"/>
          </a:xfrm>
        </p:spPr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81000" y="1143000"/>
            <a:ext cx="2514600" cy="5105400"/>
          </a:xfrm>
        </p:spPr>
        <p:txBody>
          <a:bodyPr/>
          <a:lstStyle/>
          <a:p>
            <a:r>
              <a:rPr lang="en-US" i="1" u="sng" dirty="0" smtClean="0"/>
              <a:t>Desired service</a:t>
            </a:r>
            <a:r>
              <a:rPr lang="en-US" u="sng" dirty="0" smtClean="0"/>
              <a:t> </a:t>
            </a:r>
            <a:r>
              <a:rPr lang="en-US" dirty="0" smtClean="0"/>
              <a:t>is the level of service that a customer hopes to receive.</a:t>
            </a:r>
          </a:p>
          <a:p>
            <a:endParaRPr lang="en-US" dirty="0" smtClean="0"/>
          </a:p>
          <a:p>
            <a:r>
              <a:rPr lang="en-US" i="1" u="sng" dirty="0" smtClean="0"/>
              <a:t>Adequate service</a:t>
            </a:r>
            <a:r>
              <a:rPr lang="en-US" u="sng" dirty="0" smtClean="0"/>
              <a:t> </a:t>
            </a:r>
            <a:r>
              <a:rPr lang="en-US" dirty="0" smtClean="0"/>
              <a:t>is a threshold of acceptable service.</a:t>
            </a:r>
          </a:p>
          <a:p>
            <a:endParaRPr lang="en-US" dirty="0" smtClean="0"/>
          </a:p>
          <a:p>
            <a:r>
              <a:rPr lang="en-US" i="1" u="sng" dirty="0" smtClean="0"/>
              <a:t>Zone of tolerance</a:t>
            </a:r>
            <a:r>
              <a:rPr lang="en-US" u="sng" dirty="0" smtClean="0"/>
              <a:t> </a:t>
            </a:r>
            <a:r>
              <a:rPr lang="en-US" dirty="0" smtClean="0"/>
              <a:t>is the variation in service that customers recognize and are willing to accept.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48200" y="2209800"/>
            <a:ext cx="1730375" cy="1981200"/>
          </a:xfrm>
          <a:prstGeom prst="rect">
            <a:avLst/>
          </a:prstGeom>
          <a:solidFill>
            <a:srgbClr val="FF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403600" y="2428875"/>
            <a:ext cx="481013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332163" y="2366963"/>
            <a:ext cx="1630362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72000" y="3962400"/>
            <a:ext cx="1851025" cy="271462"/>
          </a:xfrm>
          <a:prstGeom prst="rect">
            <a:avLst/>
          </a:prstGeom>
          <a:solidFill>
            <a:schemeClr val="folHlink"/>
          </a:solidFill>
          <a:ln w="25400">
            <a:solidFill>
              <a:srgbClr val="414141"/>
            </a:solidFill>
            <a:miter lim="800000"/>
            <a:headEnd/>
            <a:tailEnd/>
          </a:ln>
          <a:effectLst/>
        </p:spPr>
        <p:txBody>
          <a:bodyPr lIns="33742" tIns="12653" rIns="33742" bIns="12653">
            <a:spAutoFit/>
          </a:bodyPr>
          <a:lstStyle/>
          <a:p>
            <a:pPr marL="239713" indent="-239713" algn="ctr" defTabSz="639763" eaLnBrk="0" hangingPunct="0"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</a:rPr>
              <a:t>Adequate</a:t>
            </a:r>
            <a:r>
              <a:rPr lang="en-US" b="1"/>
              <a:t> </a:t>
            </a:r>
            <a:r>
              <a:rPr lang="en-US" b="1">
                <a:solidFill>
                  <a:schemeClr val="bg1"/>
                </a:solidFill>
              </a:rPr>
              <a:t>Service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572000" y="2209800"/>
            <a:ext cx="1851025" cy="271462"/>
          </a:xfrm>
          <a:prstGeom prst="rect">
            <a:avLst/>
          </a:prstGeom>
          <a:solidFill>
            <a:schemeClr val="folHlink"/>
          </a:solidFill>
          <a:ln w="25400">
            <a:solidFill>
              <a:srgbClr val="414141"/>
            </a:solidFill>
            <a:miter lim="800000"/>
            <a:headEnd/>
            <a:tailEnd/>
          </a:ln>
          <a:effectLst/>
        </p:spPr>
        <p:txBody>
          <a:bodyPr lIns="33742" tIns="12653" rIns="33742" bIns="12653">
            <a:spAutoFit/>
          </a:bodyPr>
          <a:lstStyle/>
          <a:p>
            <a:pPr marL="239713" indent="-239713" algn="ctr" defTabSz="639763" eaLnBrk="0" hangingPunct="0">
              <a:lnSpc>
                <a:spcPct val="90000"/>
              </a:lnSpc>
            </a:pPr>
            <a:r>
              <a:rPr lang="en-US" b="1" dirty="0">
                <a:solidFill>
                  <a:schemeClr val="bg1"/>
                </a:solidFill>
              </a:rPr>
              <a:t>Desired Service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724400" y="2819400"/>
            <a:ext cx="1524000" cy="578099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80138" tIns="39366" rIns="80138" bIns="39366">
            <a:spAutoFit/>
          </a:bodyPr>
          <a:lstStyle/>
          <a:p>
            <a:pPr algn="ctr" defTabSz="809625" eaLnBrk="0" hangingPunct="0">
              <a:lnSpc>
                <a:spcPct val="90000"/>
              </a:lnSpc>
            </a:pPr>
            <a:r>
              <a:rPr lang="en-US" b="1" dirty="0"/>
              <a:t>Zone of</a:t>
            </a:r>
          </a:p>
          <a:p>
            <a:pPr algn="ctr" defTabSz="809625" eaLnBrk="0" hangingPunct="0">
              <a:lnSpc>
                <a:spcPct val="90000"/>
              </a:lnSpc>
            </a:pPr>
            <a:r>
              <a:rPr lang="en-US" b="1" dirty="0"/>
              <a:t>Tolerance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89073"/>
            <a:ext cx="8366126" cy="533033"/>
          </a:xfrm>
        </p:spPr>
        <p:txBody>
          <a:bodyPr lIns="103236" tIns="51618" rIns="103236" bIns="51618">
            <a:normAutofit/>
          </a:bodyPr>
          <a:lstStyle/>
          <a:p>
            <a:r>
              <a:rPr lang="en-US" sz="2700" dirty="0"/>
              <a:t>Zones of Tolerance for </a:t>
            </a:r>
            <a:r>
              <a:rPr lang="en-US" sz="2700" dirty="0" smtClean="0"/>
              <a:t>Different Service Dimensions</a:t>
            </a:r>
            <a:endParaRPr lang="en-CA" sz="2700" dirty="0"/>
          </a:p>
        </p:txBody>
      </p:sp>
      <p:sp>
        <p:nvSpPr>
          <p:cNvPr id="133124" name="Line 4"/>
          <p:cNvSpPr>
            <a:spLocks noChangeShapeType="1"/>
          </p:cNvSpPr>
          <p:nvPr/>
        </p:nvSpPr>
        <p:spPr bwMode="auto">
          <a:xfrm>
            <a:off x="1587500" y="1643063"/>
            <a:ext cx="0" cy="408842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>
            <a:off x="1575153" y="5718663"/>
            <a:ext cx="667984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2111376" y="5731486"/>
            <a:ext cx="2000250" cy="33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6" tIns="44444" rIns="90476" bIns="44444">
            <a:spAutoFit/>
          </a:bodyPr>
          <a:lstStyle/>
          <a:p>
            <a:pPr algn="ctr" defTabSz="914067" eaLnBrk="0" hangingPunct="0"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Reliability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5773209" y="5742477"/>
            <a:ext cx="2222500" cy="33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6" tIns="44444" rIns="90476" bIns="44444">
            <a:spAutoFit/>
          </a:bodyPr>
          <a:lstStyle/>
          <a:p>
            <a:pPr algn="ctr" defTabSz="914067" eaLnBrk="0" hangingPunct="0"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</a:rPr>
              <a:t>Tangibles</a:t>
            </a:r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auto">
          <a:xfrm>
            <a:off x="181682" y="2368429"/>
            <a:ext cx="1370541" cy="654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6" tIns="44444" rIns="90476" bIns="44444">
            <a:spAutoFit/>
          </a:bodyPr>
          <a:lstStyle/>
          <a:p>
            <a:pPr algn="ctr" defTabSz="914067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hlink"/>
                </a:solidFill>
              </a:rPr>
              <a:t>Level </a:t>
            </a:r>
          </a:p>
          <a:p>
            <a:pPr algn="ctr" defTabSz="914067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hlink"/>
                </a:solidFill>
              </a:rPr>
              <a:t>of </a:t>
            </a:r>
          </a:p>
          <a:p>
            <a:pPr algn="ctr" defTabSz="914067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1600" dirty="0">
                <a:solidFill>
                  <a:schemeClr val="hlink"/>
                </a:solidFill>
              </a:rPr>
              <a:t>Expectation</a:t>
            </a:r>
          </a:p>
        </p:txBody>
      </p:sp>
      <p:sp>
        <p:nvSpPr>
          <p:cNvPr id="133129" name="Rectangle 9"/>
          <p:cNvSpPr>
            <a:spLocks noChangeArrowheads="1"/>
          </p:cNvSpPr>
          <p:nvPr/>
        </p:nvSpPr>
        <p:spPr bwMode="auto">
          <a:xfrm>
            <a:off x="0" y="6451356"/>
            <a:ext cx="5949598" cy="3975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6" tIns="44444" rIns="90476" bIns="44444">
            <a:spAutoFit/>
          </a:bodyPr>
          <a:lstStyle/>
          <a:p>
            <a:pPr defTabSz="914067"/>
            <a:r>
              <a:rPr lang="en-US" sz="1000" i="1" dirty="0"/>
              <a:t>Source</a:t>
            </a:r>
            <a:r>
              <a:rPr lang="en-US" sz="1000" dirty="0"/>
              <a:t>:  L. L. Berry, A. </a:t>
            </a:r>
            <a:r>
              <a:rPr lang="en-US" sz="1000" dirty="0" err="1"/>
              <a:t>Parasuraman</a:t>
            </a:r>
            <a:r>
              <a:rPr lang="en-US" sz="1000" dirty="0"/>
              <a:t>, and V. A. </a:t>
            </a:r>
            <a:r>
              <a:rPr lang="en-US" sz="1000" dirty="0" err="1"/>
              <a:t>Zeithaml</a:t>
            </a:r>
            <a:r>
              <a:rPr lang="en-US" sz="1000" dirty="0"/>
              <a:t>, “Ten Lessons for Improving Service Quality,” </a:t>
            </a:r>
            <a:r>
              <a:rPr lang="en-US" sz="1000" i="1" dirty="0"/>
              <a:t>Marketing Science Institute, </a:t>
            </a:r>
            <a:r>
              <a:rPr lang="en-US" sz="1000" dirty="0"/>
              <a:t>Report No. 93-104 (May 1993).</a:t>
            </a:r>
          </a:p>
        </p:txBody>
      </p:sp>
      <p:sp>
        <p:nvSpPr>
          <p:cNvPr id="133130" name="Rectangle 10"/>
          <p:cNvSpPr>
            <a:spLocks noChangeArrowheads="1"/>
          </p:cNvSpPr>
          <p:nvPr/>
        </p:nvSpPr>
        <p:spPr bwMode="auto">
          <a:xfrm>
            <a:off x="2298348" y="2018568"/>
            <a:ext cx="534458" cy="2014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3131" name="Rectangle 11"/>
          <p:cNvSpPr>
            <a:spLocks noChangeArrowheads="1"/>
          </p:cNvSpPr>
          <p:nvPr/>
        </p:nvSpPr>
        <p:spPr bwMode="auto">
          <a:xfrm>
            <a:off x="2218973" y="1947131"/>
            <a:ext cx="1811514" cy="33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3132" name="Rectangle 12"/>
          <p:cNvSpPr>
            <a:spLocks noChangeArrowheads="1"/>
          </p:cNvSpPr>
          <p:nvPr/>
        </p:nvSpPr>
        <p:spPr bwMode="auto">
          <a:xfrm>
            <a:off x="2095501" y="3355731"/>
            <a:ext cx="2056694" cy="222748"/>
          </a:xfrm>
          <a:prstGeom prst="rect">
            <a:avLst/>
          </a:prstGeom>
          <a:solidFill>
            <a:schemeClr val="folHlink"/>
          </a:solidFill>
          <a:ln w="25400">
            <a:solidFill>
              <a:srgbClr val="41414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38095" tIns="14285" rIns="38095" bIns="14285">
            <a:spAutoFit/>
          </a:bodyPr>
          <a:lstStyle/>
          <a:p>
            <a:pPr marL="270636" indent="-270636" algn="ctr" defTabSz="722292" eaLnBrk="0" hangingPunct="0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</a:rPr>
              <a:t>Adequate Service</a:t>
            </a:r>
          </a:p>
        </p:txBody>
      </p:sp>
      <p:sp>
        <p:nvSpPr>
          <p:cNvPr id="133133" name="Rectangle 13"/>
          <p:cNvSpPr>
            <a:spLocks noChangeArrowheads="1"/>
          </p:cNvSpPr>
          <p:nvPr/>
        </p:nvSpPr>
        <p:spPr bwMode="auto">
          <a:xfrm>
            <a:off x="2095501" y="1831731"/>
            <a:ext cx="2056694" cy="222748"/>
          </a:xfrm>
          <a:prstGeom prst="rect">
            <a:avLst/>
          </a:prstGeom>
          <a:solidFill>
            <a:schemeClr val="folHlink"/>
          </a:solidFill>
          <a:ln w="25400">
            <a:solidFill>
              <a:srgbClr val="41414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38095" tIns="14285" rIns="38095" bIns="14285">
            <a:spAutoFit/>
          </a:bodyPr>
          <a:lstStyle/>
          <a:p>
            <a:pPr marL="270636" indent="-270636" algn="ctr" defTabSz="722292" eaLnBrk="0" hangingPunct="0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</a:rPr>
              <a:t>Desired Service</a:t>
            </a:r>
          </a:p>
        </p:txBody>
      </p:sp>
      <p:sp>
        <p:nvSpPr>
          <p:cNvPr id="133134" name="Rectangle 14"/>
          <p:cNvSpPr>
            <a:spLocks noChangeArrowheads="1"/>
          </p:cNvSpPr>
          <p:nvPr/>
        </p:nvSpPr>
        <p:spPr bwMode="auto">
          <a:xfrm>
            <a:off x="5753806" y="2606554"/>
            <a:ext cx="2286000" cy="597144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3135" name="Rectangle 15"/>
          <p:cNvSpPr>
            <a:spLocks noChangeArrowheads="1"/>
          </p:cNvSpPr>
          <p:nvPr/>
        </p:nvSpPr>
        <p:spPr bwMode="auto">
          <a:xfrm>
            <a:off x="5968514" y="2723784"/>
            <a:ext cx="1835415" cy="335977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76" tIns="44444" rIns="90476" bIns="44444">
            <a:spAutoFit/>
          </a:bodyPr>
          <a:lstStyle/>
          <a:p>
            <a:pPr algn="ctr" defTabSz="914067" eaLnBrk="0" hangingPunct="0"/>
            <a:r>
              <a:rPr lang="en-US" sz="1600" b="1" dirty="0">
                <a:solidFill>
                  <a:schemeClr val="bg1"/>
                </a:solidFill>
              </a:rPr>
              <a:t>Desired Service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753806" y="4698391"/>
            <a:ext cx="2286000" cy="595312"/>
            <a:chOff x="3262" y="2610"/>
            <a:chExt cx="1296" cy="325"/>
          </a:xfrm>
        </p:grpSpPr>
        <p:sp>
          <p:nvSpPr>
            <p:cNvPr id="133137" name="Rectangle 17"/>
            <p:cNvSpPr>
              <a:spLocks noChangeArrowheads="1"/>
            </p:cNvSpPr>
            <p:nvPr/>
          </p:nvSpPr>
          <p:spPr bwMode="auto">
            <a:xfrm>
              <a:off x="3262" y="2610"/>
              <a:ext cx="1296" cy="325"/>
            </a:xfrm>
            <a:prstGeom prst="rect">
              <a:avLst/>
            </a:prstGeom>
            <a:solidFill>
              <a:schemeClr val="folHlink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8" name="Rectangle 18"/>
            <p:cNvSpPr>
              <a:spLocks noChangeArrowheads="1"/>
            </p:cNvSpPr>
            <p:nvPr/>
          </p:nvSpPr>
          <p:spPr bwMode="auto">
            <a:xfrm>
              <a:off x="3299" y="2669"/>
              <a:ext cx="1209" cy="161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80138" tIns="39366" rIns="80138" bIns="39366">
              <a:spAutoFit/>
            </a:bodyPr>
            <a:lstStyle/>
            <a:p>
              <a:pPr algn="ctr" defTabSz="914067" eaLnBrk="0" hangingPunct="0"/>
              <a:r>
                <a:rPr lang="en-US" sz="1400" b="1" dirty="0">
                  <a:solidFill>
                    <a:schemeClr val="bg1"/>
                  </a:solidFill>
                </a:rPr>
                <a:t>Adequate Service</a:t>
              </a:r>
            </a:p>
          </p:txBody>
        </p:sp>
      </p:grpSp>
      <p:sp>
        <p:nvSpPr>
          <p:cNvPr id="133139" name="Rectangle 19"/>
          <p:cNvSpPr>
            <a:spLocks noChangeArrowheads="1"/>
          </p:cNvSpPr>
          <p:nvPr/>
        </p:nvSpPr>
        <p:spPr bwMode="auto">
          <a:xfrm>
            <a:off x="5827889" y="3211025"/>
            <a:ext cx="2159000" cy="149286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76" tIns="44444" rIns="90476" bIns="44444" anchor="ctr"/>
          <a:lstStyle/>
          <a:p>
            <a:pPr algn="ctr" defTabSz="914067" eaLnBrk="0" hangingPunct="0"/>
            <a:r>
              <a:rPr lang="en-US" b="1" dirty="0"/>
              <a:t>Zone </a:t>
            </a:r>
          </a:p>
          <a:p>
            <a:pPr algn="ctr" defTabSz="914067" eaLnBrk="0" hangingPunct="0"/>
            <a:r>
              <a:rPr lang="en-US" b="1" dirty="0"/>
              <a:t>of </a:t>
            </a:r>
          </a:p>
          <a:p>
            <a:pPr algn="ctr" defTabSz="914067" eaLnBrk="0" hangingPunct="0"/>
            <a:r>
              <a:rPr lang="en-US" b="1" dirty="0"/>
              <a:t>Tolerance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148417" y="2080846"/>
            <a:ext cx="1950861" cy="1274885"/>
            <a:chOff x="1218" y="1199"/>
            <a:chExt cx="1106" cy="696"/>
          </a:xfrm>
        </p:grpSpPr>
        <p:sp>
          <p:nvSpPr>
            <p:cNvPr id="133141" name="Rectangle 21"/>
            <p:cNvSpPr>
              <a:spLocks noChangeArrowheads="1"/>
            </p:cNvSpPr>
            <p:nvPr/>
          </p:nvSpPr>
          <p:spPr bwMode="auto">
            <a:xfrm>
              <a:off x="1218" y="1199"/>
              <a:ext cx="1106" cy="696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42" name="Rectangle 22"/>
            <p:cNvSpPr>
              <a:spLocks noChangeArrowheads="1"/>
            </p:cNvSpPr>
            <p:nvPr/>
          </p:nvSpPr>
          <p:spPr bwMode="auto">
            <a:xfrm>
              <a:off x="1381" y="1313"/>
              <a:ext cx="822" cy="4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80138" tIns="39366" rIns="80138" bIns="39366">
              <a:spAutoFit/>
            </a:bodyPr>
            <a:lstStyle/>
            <a:p>
              <a:pPr algn="ctr" defTabSz="914067" eaLnBrk="0" hangingPunct="0">
                <a:lnSpc>
                  <a:spcPct val="90000"/>
                </a:lnSpc>
              </a:pPr>
              <a:r>
                <a:rPr lang="en-US" b="1" dirty="0"/>
                <a:t>Zone</a:t>
              </a:r>
            </a:p>
            <a:p>
              <a:pPr algn="ctr" defTabSz="914067" eaLnBrk="0" hangingPunct="0">
                <a:lnSpc>
                  <a:spcPct val="90000"/>
                </a:lnSpc>
              </a:pPr>
              <a:r>
                <a:rPr lang="en-US" b="1" dirty="0"/>
                <a:t>of</a:t>
              </a:r>
            </a:p>
            <a:p>
              <a:pPr algn="ctr" defTabSz="914067" eaLnBrk="0" hangingPunct="0">
                <a:lnSpc>
                  <a:spcPct val="90000"/>
                </a:lnSpc>
              </a:pPr>
              <a:r>
                <a:rPr lang="en-US" b="1" dirty="0"/>
                <a:t>Tolerance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nimBg="1"/>
      <p:bldP spid="133125" grpId="0" animBg="1"/>
      <p:bldP spid="133126" grpId="0"/>
      <p:bldP spid="133127" grpId="0"/>
      <p:bldP spid="133128" grpId="0"/>
      <p:bldP spid="133129" grpId="0"/>
      <p:bldP spid="133130" grpId="0" animBg="1"/>
      <p:bldP spid="133131" grpId="0" animBg="1"/>
      <p:bldP spid="133132" grpId="0" animBg="1"/>
      <p:bldP spid="133133" grpId="0" animBg="1"/>
      <p:bldP spid="133134" grpId="0" animBg="1"/>
      <p:bldP spid="133135" grpId="0" animBg="1"/>
      <p:bldP spid="1331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451726" cy="511419"/>
          </a:xfrm>
        </p:spPr>
        <p:txBody>
          <a:bodyPr lIns="103236" tIns="51618" rIns="103236" bIns="51618">
            <a:noAutofit/>
          </a:bodyPr>
          <a:lstStyle/>
          <a:p>
            <a:r>
              <a:rPr lang="en-US" sz="2800" dirty="0"/>
              <a:t>Factors That Influence Desired Service</a:t>
            </a:r>
            <a:endParaRPr lang="en-CA" sz="2800" dirty="0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1531056" y="2254862"/>
            <a:ext cx="1929694" cy="787644"/>
          </a:xfrm>
          <a:prstGeom prst="rect">
            <a:avLst/>
          </a:prstGeom>
          <a:solidFill>
            <a:srgbClr val="CCFFCC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 wrap="none" lIns="90476" tIns="44444" rIns="90476" bIns="44444" anchor="ctr"/>
          <a:lstStyle/>
          <a:p>
            <a:pPr algn="ctr" defTabSz="914067" eaLnBrk="0" hangingPunct="0"/>
            <a:r>
              <a:rPr lang="en-US" sz="1600" b="1" dirty="0"/>
              <a:t>Lasting Service</a:t>
            </a:r>
          </a:p>
          <a:p>
            <a:pPr algn="ctr" defTabSz="914067" eaLnBrk="0" hangingPunct="0"/>
            <a:r>
              <a:rPr lang="en-US" sz="1600" b="1" dirty="0"/>
              <a:t>Intensifiers</a:t>
            </a: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1531056" y="3549895"/>
            <a:ext cx="1929694" cy="787644"/>
          </a:xfrm>
          <a:prstGeom prst="rect">
            <a:avLst/>
          </a:prstGeom>
          <a:solidFill>
            <a:srgbClr val="CCFFCC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  <p:txBody>
          <a:bodyPr wrap="none" lIns="90476" tIns="44444" rIns="90476" bIns="44444" anchor="ctr"/>
          <a:lstStyle/>
          <a:p>
            <a:pPr algn="ctr" defTabSz="914067" eaLnBrk="0" hangingPunct="0"/>
            <a:r>
              <a:rPr lang="en-US" sz="1600" b="1" dirty="0"/>
              <a:t>Personal Needs</a:t>
            </a:r>
          </a:p>
        </p:txBody>
      </p:sp>
      <p:sp>
        <p:nvSpPr>
          <p:cNvPr id="134150" name="Line 6"/>
          <p:cNvSpPr>
            <a:spLocks noChangeShapeType="1"/>
          </p:cNvSpPr>
          <p:nvPr/>
        </p:nvSpPr>
        <p:spPr bwMode="auto">
          <a:xfrm flipH="1">
            <a:off x="4115153" y="2667000"/>
            <a:ext cx="0" cy="121993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4151" name="Line 7"/>
          <p:cNvSpPr>
            <a:spLocks noChangeShapeType="1"/>
          </p:cNvSpPr>
          <p:nvPr/>
        </p:nvSpPr>
        <p:spPr bwMode="auto">
          <a:xfrm flipH="1">
            <a:off x="3460751" y="3886933"/>
            <a:ext cx="65969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4152" name="Line 8"/>
          <p:cNvSpPr>
            <a:spLocks noChangeShapeType="1"/>
          </p:cNvSpPr>
          <p:nvPr/>
        </p:nvSpPr>
        <p:spPr bwMode="auto">
          <a:xfrm>
            <a:off x="4120445" y="3295284"/>
            <a:ext cx="116945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5408084" y="3588361"/>
            <a:ext cx="2127250" cy="149286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76" tIns="44444" rIns="90476" bIns="44444" anchor="ctr"/>
          <a:lstStyle/>
          <a:p>
            <a:pPr algn="ctr" defTabSz="914067" eaLnBrk="0" hangingPunct="0"/>
            <a:r>
              <a:rPr lang="en-US" b="1" dirty="0"/>
              <a:t>Zone </a:t>
            </a:r>
          </a:p>
          <a:p>
            <a:pPr algn="ctr" defTabSz="914067" eaLnBrk="0" hangingPunct="0"/>
            <a:r>
              <a:rPr lang="en-US" b="1" dirty="0"/>
              <a:t>of </a:t>
            </a:r>
          </a:p>
          <a:p>
            <a:pPr algn="ctr" defTabSz="914067" eaLnBrk="0" hangingPunct="0"/>
            <a:r>
              <a:rPr lang="en-US" b="1" dirty="0"/>
              <a:t>Tolerance</a:t>
            </a:r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5334000" y="2983891"/>
            <a:ext cx="2286000" cy="597144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5459265" y="3088298"/>
            <a:ext cx="2038998" cy="366755"/>
          </a:xfrm>
          <a:prstGeom prst="rect">
            <a:avLst/>
          </a:prstGeom>
          <a:solidFill>
            <a:srgbClr val="99CCFF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76" tIns="44444" rIns="90476" bIns="44444">
            <a:spAutoFit/>
          </a:bodyPr>
          <a:lstStyle/>
          <a:p>
            <a:pPr algn="ctr" defTabSz="914067" eaLnBrk="0" hangingPunct="0"/>
            <a:r>
              <a:rPr lang="en-US" b="1" dirty="0"/>
              <a:t>Desired Service</a:t>
            </a:r>
          </a:p>
        </p:txBody>
      </p:sp>
      <p:sp>
        <p:nvSpPr>
          <p:cNvPr id="134156" name="Rectangle 12"/>
          <p:cNvSpPr>
            <a:spLocks noChangeArrowheads="1"/>
          </p:cNvSpPr>
          <p:nvPr/>
        </p:nvSpPr>
        <p:spPr bwMode="auto">
          <a:xfrm>
            <a:off x="5334000" y="5042756"/>
            <a:ext cx="2286000" cy="595312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4157" name="Rectangle 13"/>
          <p:cNvSpPr>
            <a:spLocks noChangeArrowheads="1"/>
          </p:cNvSpPr>
          <p:nvPr/>
        </p:nvSpPr>
        <p:spPr bwMode="auto">
          <a:xfrm>
            <a:off x="5409848" y="5150827"/>
            <a:ext cx="2134306" cy="335977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  <a:effectLst/>
        </p:spPr>
        <p:txBody>
          <a:bodyPr lIns="90476" tIns="44444" rIns="90476" bIns="44444">
            <a:spAutoFit/>
          </a:bodyPr>
          <a:lstStyle/>
          <a:p>
            <a:pPr algn="ctr" defTabSz="914067" eaLnBrk="0" hangingPunct="0"/>
            <a:r>
              <a:rPr lang="en-US" sz="1600" b="1" dirty="0">
                <a:solidFill>
                  <a:schemeClr val="bg1"/>
                </a:solidFill>
              </a:rPr>
              <a:t>Adequate Service</a:t>
            </a:r>
          </a:p>
        </p:txBody>
      </p:sp>
      <p:sp>
        <p:nvSpPr>
          <p:cNvPr id="134158" name="Line 14"/>
          <p:cNvSpPr>
            <a:spLocks noChangeShapeType="1"/>
          </p:cNvSpPr>
          <p:nvPr/>
        </p:nvSpPr>
        <p:spPr bwMode="auto">
          <a:xfrm flipH="1">
            <a:off x="3453695" y="2667000"/>
            <a:ext cx="661459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1" y="485409"/>
            <a:ext cx="1837972" cy="42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27" tIns="51613" rIns="103227" bIns="51613">
            <a:spAutoFit/>
          </a:bodyPr>
          <a:lstStyle/>
          <a:p>
            <a:pPr defTabSz="914067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Figure 4.6</a:t>
            </a:r>
            <a:endParaRPr lang="en-CA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animBg="1"/>
      <p:bldP spid="134149" grpId="0" animBg="1"/>
      <p:bldP spid="134150" grpId="0" animBg="1"/>
      <p:bldP spid="134151" grpId="0" animBg="1"/>
      <p:bldP spid="134152" grpId="0" animBg="1"/>
      <p:bldP spid="134153" grpId="0" animBg="1"/>
      <p:bldP spid="134154" grpId="0" animBg="1"/>
      <p:bldP spid="134155" grpId="0" animBg="1"/>
      <p:bldP spid="134156" grpId="0" animBg="1"/>
      <p:bldP spid="134157" grpId="0" animBg="1"/>
      <p:bldP spid="1341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Factors that Influence Desired Service Expectations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Lasting Service Intensifiers</a:t>
            </a:r>
          </a:p>
          <a:p>
            <a:r>
              <a:rPr lang="en-US" dirty="0" smtClean="0"/>
              <a:t>Individual, stable factors that lead the customer to a higher understanding of the service.  This can be driven by another person or a group of people.</a:t>
            </a:r>
          </a:p>
          <a:p>
            <a:pPr>
              <a:buNone/>
            </a:pPr>
            <a:r>
              <a:rPr lang="en-US" i="1" dirty="0" smtClean="0"/>
              <a:t>Personal Needs</a:t>
            </a:r>
          </a:p>
          <a:p>
            <a:r>
              <a:rPr lang="en-US" dirty="0" smtClean="0"/>
              <a:t>Lasting service intensifiers are also driven by an individual’s personal service philosophy.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6858000" cy="533034"/>
          </a:xfrm>
        </p:spPr>
        <p:txBody>
          <a:bodyPr lIns="103236" tIns="51618" rIns="103236" bIns="51618">
            <a:normAutofit/>
          </a:bodyPr>
          <a:lstStyle/>
          <a:p>
            <a:r>
              <a:rPr lang="en-US" sz="2800" dirty="0"/>
              <a:t>Factors That Influence Adequate Service</a:t>
            </a:r>
            <a:endParaRPr lang="en-CA" sz="2800" dirty="0"/>
          </a:p>
        </p:txBody>
      </p:sp>
      <p:sp>
        <p:nvSpPr>
          <p:cNvPr id="135172" name="Text Box 4"/>
          <p:cNvSpPr txBox="1">
            <a:spLocks noChangeArrowheads="1"/>
          </p:cNvSpPr>
          <p:nvPr/>
        </p:nvSpPr>
        <p:spPr bwMode="auto">
          <a:xfrm>
            <a:off x="127000" y="531203"/>
            <a:ext cx="1709209" cy="42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27" tIns="51613" rIns="103227" bIns="51613">
            <a:spAutoFit/>
          </a:bodyPr>
          <a:lstStyle/>
          <a:p>
            <a:pPr defTabSz="914067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Figure 4.7</a:t>
            </a:r>
            <a:endParaRPr lang="en-CA" sz="2000" b="1" dirty="0">
              <a:solidFill>
                <a:schemeClr val="bg1"/>
              </a:solidFill>
            </a:endParaRP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352778" y="4191001"/>
            <a:ext cx="2014361" cy="787644"/>
          </a:xfrm>
          <a:prstGeom prst="rect">
            <a:avLst/>
          </a:prstGeom>
          <a:solidFill>
            <a:srgbClr val="CCFFCC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lIns="90476" tIns="44444" rIns="90476" bIns="44444" anchor="ctr"/>
          <a:lstStyle/>
          <a:p>
            <a:pPr algn="ctr" defTabSz="914067" eaLnBrk="0" hangingPunct="0"/>
            <a:r>
              <a:rPr lang="en-US" sz="1600" b="1" dirty="0"/>
              <a:t>Self-Perceived</a:t>
            </a:r>
          </a:p>
          <a:p>
            <a:pPr algn="ctr" defTabSz="914067" eaLnBrk="0" hangingPunct="0"/>
            <a:r>
              <a:rPr lang="en-US" sz="1600" b="1" dirty="0"/>
              <a:t>Service Role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352778" y="5486035"/>
            <a:ext cx="2014361" cy="787644"/>
          </a:xfrm>
          <a:prstGeom prst="rect">
            <a:avLst/>
          </a:prstGeom>
          <a:solidFill>
            <a:srgbClr val="CCFFCC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lIns="90476" tIns="44444" rIns="90476" bIns="44444" anchor="ctr"/>
          <a:lstStyle/>
          <a:p>
            <a:pPr algn="ctr" defTabSz="914067" eaLnBrk="0" hangingPunct="0"/>
            <a:r>
              <a:rPr lang="en-US" sz="1600" b="1" dirty="0"/>
              <a:t>Situational </a:t>
            </a:r>
          </a:p>
          <a:p>
            <a:pPr algn="ctr" defTabSz="914067" eaLnBrk="0" hangingPunct="0"/>
            <a:r>
              <a:rPr lang="en-US" sz="1600" b="1" dirty="0"/>
              <a:t>Factors</a:t>
            </a:r>
          </a:p>
        </p:txBody>
      </p:sp>
      <p:sp>
        <p:nvSpPr>
          <p:cNvPr id="135175" name="Line 7"/>
          <p:cNvSpPr>
            <a:spLocks noChangeShapeType="1"/>
          </p:cNvSpPr>
          <p:nvPr/>
        </p:nvSpPr>
        <p:spPr bwMode="auto">
          <a:xfrm>
            <a:off x="2416528" y="4623288"/>
            <a:ext cx="55915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5176" name="Line 8"/>
          <p:cNvSpPr>
            <a:spLocks noChangeShapeType="1"/>
          </p:cNvSpPr>
          <p:nvPr/>
        </p:nvSpPr>
        <p:spPr bwMode="auto">
          <a:xfrm>
            <a:off x="3002139" y="4648933"/>
            <a:ext cx="0" cy="11668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5177" name="Line 9"/>
          <p:cNvSpPr>
            <a:spLocks noChangeShapeType="1"/>
          </p:cNvSpPr>
          <p:nvPr/>
        </p:nvSpPr>
        <p:spPr bwMode="auto">
          <a:xfrm flipH="1">
            <a:off x="2367140" y="5841390"/>
            <a:ext cx="65969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5178" name="Line 10"/>
          <p:cNvSpPr>
            <a:spLocks noChangeShapeType="1"/>
          </p:cNvSpPr>
          <p:nvPr/>
        </p:nvSpPr>
        <p:spPr bwMode="auto">
          <a:xfrm>
            <a:off x="3005667" y="4883394"/>
            <a:ext cx="712611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352778" y="2971068"/>
            <a:ext cx="2014361" cy="787644"/>
          </a:xfrm>
          <a:prstGeom prst="rect">
            <a:avLst/>
          </a:prstGeom>
          <a:solidFill>
            <a:srgbClr val="CCFFCC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lIns="90476" tIns="44444" rIns="90476" bIns="44444" anchor="ctr"/>
          <a:lstStyle/>
          <a:p>
            <a:pPr algn="ctr" defTabSz="914067" eaLnBrk="0" hangingPunct="0"/>
            <a:r>
              <a:rPr lang="en-US" sz="1600" b="1" dirty="0"/>
              <a:t>Perceived Service</a:t>
            </a:r>
          </a:p>
          <a:p>
            <a:pPr algn="ctr" defTabSz="914067" eaLnBrk="0" hangingPunct="0"/>
            <a:r>
              <a:rPr lang="en-US" sz="1600" b="1" dirty="0"/>
              <a:t>Alternatives</a:t>
            </a:r>
          </a:p>
        </p:txBody>
      </p:sp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352778" y="1676035"/>
            <a:ext cx="2014361" cy="787644"/>
          </a:xfrm>
          <a:prstGeom prst="rect">
            <a:avLst/>
          </a:prstGeom>
          <a:solidFill>
            <a:srgbClr val="CCFFCC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lIns="90476" tIns="44444" rIns="90476" bIns="44444" anchor="ctr"/>
          <a:lstStyle/>
          <a:p>
            <a:pPr algn="ctr" defTabSz="914067" eaLnBrk="0" hangingPunct="0"/>
            <a:r>
              <a:rPr lang="en-US" sz="1600" b="1" dirty="0"/>
              <a:t>Temporary Service</a:t>
            </a:r>
          </a:p>
          <a:p>
            <a:pPr algn="ctr" defTabSz="914067" eaLnBrk="0" hangingPunct="0"/>
            <a:r>
              <a:rPr lang="en-US" sz="1600" b="1" dirty="0"/>
              <a:t>Intensifiers</a:t>
            </a:r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 flipV="1">
            <a:off x="3002139" y="2005746"/>
            <a:ext cx="0" cy="26431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5182" name="Line 14"/>
          <p:cNvSpPr>
            <a:spLocks noChangeShapeType="1"/>
          </p:cNvSpPr>
          <p:nvPr/>
        </p:nvSpPr>
        <p:spPr bwMode="auto">
          <a:xfrm flipH="1">
            <a:off x="2367140" y="2031390"/>
            <a:ext cx="65969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5183" name="Line 15"/>
          <p:cNvSpPr>
            <a:spLocks noChangeShapeType="1"/>
          </p:cNvSpPr>
          <p:nvPr/>
        </p:nvSpPr>
        <p:spPr bwMode="auto">
          <a:xfrm flipH="1">
            <a:off x="2367140" y="3403356"/>
            <a:ext cx="659694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5184" name="Rectangle 16"/>
          <p:cNvSpPr>
            <a:spLocks noChangeArrowheads="1"/>
          </p:cNvSpPr>
          <p:nvPr/>
        </p:nvSpPr>
        <p:spPr bwMode="auto">
          <a:xfrm>
            <a:off x="3802944" y="3104784"/>
            <a:ext cx="2116667" cy="1494692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76" tIns="44444" rIns="90476" bIns="44444" anchor="ctr"/>
          <a:lstStyle/>
          <a:p>
            <a:pPr algn="ctr" defTabSz="914067" eaLnBrk="0" hangingPunct="0"/>
            <a:r>
              <a:rPr lang="en-US" b="1" dirty="0"/>
              <a:t>Zone </a:t>
            </a:r>
          </a:p>
          <a:p>
            <a:pPr algn="ctr" defTabSz="914067" eaLnBrk="0" hangingPunct="0"/>
            <a:r>
              <a:rPr lang="en-US" b="1" dirty="0"/>
              <a:t>of </a:t>
            </a:r>
          </a:p>
          <a:p>
            <a:pPr algn="ctr" defTabSz="914067" eaLnBrk="0" hangingPunct="0"/>
            <a:r>
              <a:rPr lang="en-US" b="1" dirty="0"/>
              <a:t>Tolerance</a:t>
            </a:r>
          </a:p>
        </p:txBody>
      </p:sp>
      <p:sp>
        <p:nvSpPr>
          <p:cNvPr id="135185" name="Rectangle 17"/>
          <p:cNvSpPr>
            <a:spLocks noChangeArrowheads="1"/>
          </p:cNvSpPr>
          <p:nvPr/>
        </p:nvSpPr>
        <p:spPr bwMode="auto">
          <a:xfrm>
            <a:off x="3718278" y="2502145"/>
            <a:ext cx="2286000" cy="597144"/>
          </a:xfrm>
          <a:prstGeom prst="rect">
            <a:avLst/>
          </a:prstGeom>
          <a:solidFill>
            <a:schemeClr val="folHlink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5186" name="Rectangle 18"/>
          <p:cNvSpPr>
            <a:spLocks noChangeArrowheads="1"/>
          </p:cNvSpPr>
          <p:nvPr/>
        </p:nvSpPr>
        <p:spPr bwMode="auto">
          <a:xfrm>
            <a:off x="3843543" y="2606554"/>
            <a:ext cx="2038998" cy="366755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76" tIns="44444" rIns="90476" bIns="44444">
            <a:spAutoFit/>
          </a:bodyPr>
          <a:lstStyle/>
          <a:p>
            <a:pPr algn="ctr" defTabSz="914067" eaLnBrk="0" hangingPunct="0"/>
            <a:r>
              <a:rPr lang="en-US" b="1" dirty="0">
                <a:solidFill>
                  <a:schemeClr val="bg1"/>
                </a:solidFill>
              </a:rPr>
              <a:t>Desired Service</a:t>
            </a:r>
          </a:p>
        </p:txBody>
      </p:sp>
      <p:sp>
        <p:nvSpPr>
          <p:cNvPr id="135187" name="Rectangle 19"/>
          <p:cNvSpPr>
            <a:spLocks noChangeArrowheads="1"/>
          </p:cNvSpPr>
          <p:nvPr/>
        </p:nvSpPr>
        <p:spPr bwMode="auto">
          <a:xfrm>
            <a:off x="3718278" y="4559179"/>
            <a:ext cx="2286000" cy="597144"/>
          </a:xfrm>
          <a:prstGeom prst="rect">
            <a:avLst/>
          </a:prstGeom>
          <a:solidFill>
            <a:srgbClr val="99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5188" name="Rectangle 20"/>
          <p:cNvSpPr>
            <a:spLocks noChangeArrowheads="1"/>
          </p:cNvSpPr>
          <p:nvPr/>
        </p:nvSpPr>
        <p:spPr bwMode="auto">
          <a:xfrm>
            <a:off x="3795889" y="4667250"/>
            <a:ext cx="2132542" cy="335977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/>
            <a:tailEnd/>
          </a:ln>
          <a:effectLst/>
        </p:spPr>
        <p:txBody>
          <a:bodyPr lIns="90476" tIns="44444" rIns="90476" bIns="44444">
            <a:spAutoFit/>
          </a:bodyPr>
          <a:lstStyle/>
          <a:p>
            <a:pPr algn="ctr" defTabSz="914067" eaLnBrk="0" hangingPunct="0"/>
            <a:r>
              <a:rPr lang="en-US" sz="1600" b="1" dirty="0"/>
              <a:t>Adequate Service</a:t>
            </a:r>
          </a:p>
        </p:txBody>
      </p:sp>
      <p:sp>
        <p:nvSpPr>
          <p:cNvPr id="135189" name="Line 21"/>
          <p:cNvSpPr>
            <a:spLocks noChangeShapeType="1"/>
          </p:cNvSpPr>
          <p:nvPr/>
        </p:nvSpPr>
        <p:spPr bwMode="auto">
          <a:xfrm>
            <a:off x="6023682" y="4885227"/>
            <a:ext cx="70202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35190" name="Rectangle 22"/>
          <p:cNvSpPr>
            <a:spLocks noChangeArrowheads="1"/>
          </p:cNvSpPr>
          <p:nvPr/>
        </p:nvSpPr>
        <p:spPr bwMode="auto">
          <a:xfrm>
            <a:off x="6768043" y="4498731"/>
            <a:ext cx="2014361" cy="787644"/>
          </a:xfrm>
          <a:prstGeom prst="rect">
            <a:avLst/>
          </a:prstGeom>
          <a:solidFill>
            <a:srgbClr val="CCFFCC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45791" dir="2021404" algn="ctr" rotWithShape="0">
              <a:schemeClr val="bg2"/>
            </a:outerShdw>
          </a:effectLst>
        </p:spPr>
        <p:txBody>
          <a:bodyPr wrap="none" lIns="90476" tIns="44444" rIns="90476" bIns="44444" anchor="ctr"/>
          <a:lstStyle/>
          <a:p>
            <a:pPr algn="ctr" defTabSz="914067" eaLnBrk="0" hangingPunct="0"/>
            <a:r>
              <a:rPr lang="en-US" sz="1600" b="1" dirty="0"/>
              <a:t>Predicted</a:t>
            </a:r>
          </a:p>
          <a:p>
            <a:pPr algn="ctr" defTabSz="914067" eaLnBrk="0" hangingPunct="0"/>
            <a:r>
              <a:rPr lang="en-US" sz="1600" b="1" dirty="0"/>
              <a:t>Service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nimBg="1"/>
      <p:bldP spid="135174" grpId="0" animBg="1"/>
      <p:bldP spid="135175" grpId="0" animBg="1"/>
      <p:bldP spid="135176" grpId="0" animBg="1"/>
      <p:bldP spid="135177" grpId="0" animBg="1"/>
      <p:bldP spid="135178" grpId="0" animBg="1"/>
      <p:bldP spid="135179" grpId="0" animBg="1"/>
      <p:bldP spid="135180" grpId="0" animBg="1"/>
      <p:bldP spid="135181" grpId="0" animBg="1"/>
      <p:bldP spid="135182" grpId="0" animBg="1"/>
      <p:bldP spid="135183" grpId="0" animBg="1"/>
      <p:bldP spid="135184" grpId="0" animBg="1"/>
      <p:bldP spid="135185" grpId="0" animBg="1"/>
      <p:bldP spid="135186" grpId="0" animBg="1"/>
      <p:bldP spid="135187" grpId="0" animBg="1"/>
      <p:bldP spid="135188" grpId="0" animBg="1"/>
      <p:bldP spid="135189" grpId="0" animBg="1"/>
      <p:bldP spid="1351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Influence Adequate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i="1" dirty="0" smtClean="0"/>
              <a:t>Temporary Service Intensifiers</a:t>
            </a:r>
          </a:p>
          <a:p>
            <a:r>
              <a:rPr lang="en-US" sz="2400" dirty="0" smtClean="0"/>
              <a:t>Short-term individual factors that make a customer more aware of the need for service</a:t>
            </a:r>
          </a:p>
          <a:p>
            <a:pPr>
              <a:buNone/>
            </a:pPr>
            <a:r>
              <a:rPr lang="en-US" sz="2400" i="1" dirty="0" smtClean="0"/>
              <a:t>Perceived Service Alternatives</a:t>
            </a:r>
          </a:p>
          <a:p>
            <a:r>
              <a:rPr lang="en-US" sz="2400" dirty="0" smtClean="0"/>
              <a:t>Other service providers that may perform the same or similar services</a:t>
            </a:r>
          </a:p>
          <a:p>
            <a:pPr>
              <a:buNone/>
            </a:pPr>
            <a:r>
              <a:rPr lang="en-US" sz="2400" i="1" dirty="0" smtClean="0"/>
              <a:t>Self-perceived service role</a:t>
            </a:r>
          </a:p>
          <a:p>
            <a:r>
              <a:rPr lang="en-US" sz="2400" dirty="0" smtClean="0"/>
              <a:t>Customer involvement in the delivery of the service</a:t>
            </a:r>
          </a:p>
          <a:p>
            <a:pPr>
              <a:buNone/>
            </a:pPr>
            <a:r>
              <a:rPr lang="en-US" sz="2400" i="1" dirty="0" smtClean="0"/>
              <a:t>Situational Factors</a:t>
            </a:r>
          </a:p>
          <a:p>
            <a:r>
              <a:rPr lang="en-US" sz="2400" dirty="0" smtClean="0"/>
              <a:t>Usually factors beyond the control of the service provider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89</TotalTime>
  <Words>338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Customer Expectations of Service</vt:lpstr>
      <vt:lpstr>Customer Expectations of Service</vt:lpstr>
      <vt:lpstr>Possible Levels of Customer Expectations</vt:lpstr>
      <vt:lpstr>Service Levels and Zones of Tolerance</vt:lpstr>
      <vt:lpstr>Zones of Tolerance for Different Service Dimensions</vt:lpstr>
      <vt:lpstr>Factors That Influence Desired Service</vt:lpstr>
      <vt:lpstr>Factors that Influence Desired Service Expectations</vt:lpstr>
      <vt:lpstr>Factors That Influence Adequate Service</vt:lpstr>
      <vt:lpstr>Factors that Influence Adequate Service</vt:lpstr>
      <vt:lpstr>Factors that Influence Adequate Service</vt:lpstr>
    </vt:vector>
  </TitlesOfParts>
  <Company>St. Francis Xavier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Expectations of Service</dc:title>
  <dc:creator>Denton</dc:creator>
  <cp:lastModifiedBy>Denton</cp:lastModifiedBy>
  <cp:revision>13</cp:revision>
  <dcterms:created xsi:type="dcterms:W3CDTF">2010-09-24T11:10:58Z</dcterms:created>
  <dcterms:modified xsi:type="dcterms:W3CDTF">2010-09-24T12:40:06Z</dcterms:modified>
</cp:coreProperties>
</file>