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260" r:id="rId4"/>
    <p:sldId id="294" r:id="rId5"/>
    <p:sldId id="295" r:id="rId6"/>
    <p:sldId id="262" r:id="rId7"/>
    <p:sldId id="264" r:id="rId8"/>
    <p:sldId id="296" r:id="rId9"/>
    <p:sldId id="266" r:id="rId10"/>
    <p:sldId id="291" r:id="rId11"/>
    <p:sldId id="290" r:id="rId12"/>
    <p:sldId id="270" r:id="rId13"/>
    <p:sldId id="271" r:id="rId14"/>
    <p:sldId id="297" r:id="rId15"/>
    <p:sldId id="298" r:id="rId16"/>
    <p:sldId id="282" r:id="rId17"/>
    <p:sldId id="300" r:id="rId18"/>
    <p:sldId id="285" r:id="rId19"/>
    <p:sldId id="288" r:id="rId20"/>
    <p:sldId id="287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9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21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9" y="8830321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7537E5-FCA9-41C4-9FE5-C24232130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3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89" y="0"/>
            <a:ext cx="3037212" cy="46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7" y="4415160"/>
            <a:ext cx="5141588" cy="418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5"/>
            <a:ext cx="3037212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89" y="8831895"/>
            <a:ext cx="3037212" cy="46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9FC6DC-838E-4DF4-83CA-A1E61C25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64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2D018-18F2-4C8B-80EC-9E209AF8C4D1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6438"/>
            <a:ext cx="4603750" cy="345281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394691"/>
            <a:ext cx="5141588" cy="4237231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B6A55-6649-46FC-9956-3A8DC0D0F935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6438"/>
            <a:ext cx="4603750" cy="3452812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394691"/>
            <a:ext cx="5141588" cy="4237231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02AB2-8C59-49DC-B05B-73B9AD4849A1}" type="slidenum">
              <a:rPr lang="en-US"/>
              <a:pPr/>
              <a:t>18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6438"/>
            <a:ext cx="4603750" cy="34528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394691"/>
            <a:ext cx="5141588" cy="4237231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BC8EE-F554-47DB-8927-637335C674F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6438"/>
            <a:ext cx="4603750" cy="345281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394691"/>
            <a:ext cx="5141588" cy="4237231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2EB83A-30A0-44EB-9177-5D9A2C845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23DA8-4D57-4839-873B-E816FC24F8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5F8F7-31FA-432B-9716-E6567F3E3F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F97D-0B52-4AB9-84E8-8963C2AD2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B655F-B6B8-490D-8839-790012C16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DA441-3B09-4F72-87EB-3B0A8E7E0F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01D77-17B0-4F07-9F2F-143685DB4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91B86-6635-49A0-B0B1-C438E6DB7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B7CAC-A85B-4A96-A4C1-B42BBE297E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D6D86-0F84-471B-95B4-4DB0A43B3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C3F3E-5B93-4D07-ACD8-540877A6D6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5355ED5C-99C8-4425-A362-BFE00FFFC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992A7525-A9E3-4D6A-9B41-CBEAFB068D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DU5LKoC1A8&amp;NR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ughboy.com/" TargetMode="External"/><Relationship Id="rId2" Type="http://schemas.openxmlformats.org/officeDocument/2006/relationships/hyperlink" Target="http://www.greengiant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www.animationlibrary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juno\danthony$\BSAD%20434_Winter%202010\Istructors%20Manual\ClowPPTch07\Koestler%20Crystal%2030.m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juno\danthony$\BSAD%20434_Winter%202010\Istructors%20Manual\ClowPPTch07\Waterfront.m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Advertising Strategies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2209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Executional</a:t>
            </a:r>
            <a:r>
              <a:rPr lang="en-US" dirty="0" smtClean="0"/>
              <a:t> Frameworks</a:t>
            </a:r>
          </a:p>
          <a:p>
            <a:r>
              <a:rPr lang="en-US" dirty="0" smtClean="0"/>
              <a:t>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533400" y="228600"/>
            <a:ext cx="6400800" cy="609600"/>
          </a:xfrm>
          <a:prstGeom prst="rect">
            <a:avLst/>
          </a:prstGeom>
          <a:solidFill>
            <a:srgbClr val="3333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457200" y="258763"/>
            <a:ext cx="38100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dirty="0">
                <a:solidFill>
                  <a:srgbClr val="FFFFFF"/>
                </a:solidFill>
                <a:latin typeface="Arial" charset="0"/>
              </a:rPr>
              <a:t>F I G U R E    7 . 2</a:t>
            </a: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609600" y="914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1800" dirty="0">
                <a:solidFill>
                  <a:srgbClr val="FFC000"/>
                </a:solidFill>
                <a:latin typeface="Arial" charset="0"/>
              </a:rPr>
              <a:t>The Hierarchy of Effects Model, Message Strategies, and Advertising Components</a:t>
            </a:r>
          </a:p>
        </p:txBody>
      </p:sp>
      <p:pic>
        <p:nvPicPr>
          <p:cNvPr id="11269" name="Picture 9" descr="Fig07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1066800" y="2133600"/>
            <a:ext cx="6400800" cy="454992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i="1" dirty="0" err="1" smtClean="0"/>
              <a:t>Executional</a:t>
            </a:r>
            <a:r>
              <a:rPr lang="en-US" i="1" dirty="0" smtClean="0"/>
              <a:t> Frameworks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1752600"/>
          </a:xfrm>
        </p:spPr>
        <p:txBody>
          <a:bodyPr/>
          <a:lstStyle/>
          <a:p>
            <a:r>
              <a:rPr lang="en-US" smtClean="0"/>
              <a:t>An executional framework is the manner in which an ad appeal (Chapter 6) is presented.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1143000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2200" i="1" dirty="0" smtClean="0"/>
              <a:t>Figure 7-3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Executional</a:t>
            </a:r>
            <a:r>
              <a:rPr lang="en-US" i="1" dirty="0" smtClean="0"/>
              <a:t> Frameworks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676400"/>
            <a:ext cx="4954588" cy="4876800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dirty="0" smtClean="0"/>
              <a:t>Animation</a:t>
            </a:r>
          </a:p>
          <a:p>
            <a:r>
              <a:rPr lang="en-US" dirty="0" smtClean="0"/>
              <a:t>Slice-of-life</a:t>
            </a:r>
          </a:p>
          <a:p>
            <a:r>
              <a:rPr lang="en-US" dirty="0" smtClean="0"/>
              <a:t>Dramatization</a:t>
            </a:r>
          </a:p>
          <a:p>
            <a:pPr lvl="1"/>
            <a:r>
              <a:rPr lang="en-US" sz="1800" dirty="0" smtClean="0">
                <a:hlinkClick r:id="rId3"/>
              </a:rPr>
              <a:t>http://www.youtube.com/watch?v=1DU5LKoC1A8&amp;NR=1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Testimonial</a:t>
            </a:r>
          </a:p>
          <a:p>
            <a:r>
              <a:rPr lang="en-US" dirty="0" smtClean="0"/>
              <a:t>Authoritative 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Fantasy</a:t>
            </a:r>
          </a:p>
          <a:p>
            <a:r>
              <a:rPr lang="en-US" dirty="0" smtClean="0"/>
              <a:t>Informative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4038600" cy="6858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Animation</a:t>
            </a:r>
            <a:endParaRPr lang="en-US" dirty="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3368675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Originally only used by firms with a small advertising budget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Use has increased due to computer graphics technology.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3800475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/>
              <a:t>Some Web sites to explore</a:t>
            </a:r>
          </a:p>
          <a:p>
            <a:pPr>
              <a:buFontTx/>
              <a:buChar char="•"/>
            </a:pPr>
            <a:r>
              <a:rPr lang="en-US" sz="2000">
                <a:hlinkClick r:id="rId2"/>
              </a:rPr>
              <a:t>Http://www.greengiant.com</a:t>
            </a:r>
            <a:r>
              <a:rPr lang="en-US" sz="2000"/>
              <a:t> </a:t>
            </a:r>
          </a:p>
          <a:p>
            <a:pPr>
              <a:buFontTx/>
              <a:buChar char="•"/>
            </a:pPr>
            <a:r>
              <a:rPr lang="en-US" sz="2000">
                <a:hlinkClick r:id="rId3"/>
              </a:rPr>
              <a:t>Http://www.doughboy.com</a:t>
            </a:r>
            <a:r>
              <a:rPr lang="en-US" sz="2000"/>
              <a:t> </a:t>
            </a:r>
          </a:p>
          <a:p>
            <a:pPr>
              <a:buFontTx/>
              <a:buChar char="•"/>
            </a:pPr>
            <a:r>
              <a:rPr lang="en-US" sz="2000">
                <a:hlinkClick r:id="rId4"/>
              </a:rPr>
              <a:t>Http://www.animationlibrary.com</a:t>
            </a:r>
            <a:r>
              <a:rPr lang="en-US" sz="2000"/>
              <a:t> </a:t>
            </a:r>
          </a:p>
        </p:txBody>
      </p:sp>
      <p:pic>
        <p:nvPicPr>
          <p:cNvPr id="20485" name="Picture 5" descr="clow+ex10-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4"/>
          <p:cNvSpPr>
            <a:spLocks noChangeArrowheads="1"/>
          </p:cNvSpPr>
          <p:nvPr/>
        </p:nvSpPr>
        <p:spPr bwMode="auto">
          <a:xfrm>
            <a:off x="838200" y="3505200"/>
            <a:ext cx="1219200" cy="914400"/>
          </a:xfrm>
          <a:prstGeom prst="ellipse">
            <a:avLst/>
          </a:prstGeom>
          <a:solidFill>
            <a:srgbClr val="FDF9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</a:rPr>
              <a:t>Encounter</a:t>
            </a: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16387" name="Oval 5"/>
          <p:cNvSpPr>
            <a:spLocks noChangeArrowheads="1"/>
          </p:cNvSpPr>
          <p:nvPr/>
        </p:nvSpPr>
        <p:spPr bwMode="auto">
          <a:xfrm>
            <a:off x="2514600" y="3276600"/>
            <a:ext cx="1828800" cy="1447800"/>
          </a:xfrm>
          <a:prstGeom prst="ellipse">
            <a:avLst/>
          </a:prstGeom>
          <a:solidFill>
            <a:srgbClr val="FDF9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Problem</a:t>
            </a:r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4800600" y="2971800"/>
            <a:ext cx="1752600" cy="2133600"/>
          </a:xfrm>
          <a:prstGeom prst="ellipse">
            <a:avLst/>
          </a:prstGeom>
          <a:solidFill>
            <a:srgbClr val="FDF9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</a:rPr>
              <a:t>Interaction</a:t>
            </a:r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7010400" y="2362200"/>
            <a:ext cx="1828800" cy="3352800"/>
          </a:xfrm>
          <a:prstGeom prst="ellipse">
            <a:avLst/>
          </a:prstGeom>
          <a:solidFill>
            <a:srgbClr val="FDF9A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</a:rPr>
              <a:t>Solution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2057400" y="3962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43434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65532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33400" y="228600"/>
            <a:ext cx="5562600" cy="609600"/>
          </a:xfrm>
          <a:prstGeom prst="rect">
            <a:avLst/>
          </a:prstGeom>
          <a:solidFill>
            <a:srgbClr val="3333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33400" y="258763"/>
            <a:ext cx="39624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F I G U R E    7. 4</a:t>
            </a:r>
          </a:p>
        </p:txBody>
      </p:sp>
      <p:sp>
        <p:nvSpPr>
          <p:cNvPr id="16395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5105400" cy="45720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400" smtClean="0"/>
              <a:t>Components of a Slice-of-Life 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838200"/>
          </a:xfrm>
        </p:spPr>
        <p:txBody>
          <a:bodyPr/>
          <a:lstStyle/>
          <a:p>
            <a:r>
              <a:rPr lang="en-US" sz="4000" i="1" dirty="0" smtClean="0">
                <a:solidFill>
                  <a:srgbClr val="FFFF00"/>
                </a:solidFill>
              </a:rPr>
              <a:t>Sources of Spokespersons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219200" y="3429000"/>
            <a:ext cx="1749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latin typeface="Arial" charset="0"/>
                <a:cs typeface="Arial" charset="0"/>
              </a:rPr>
              <a:t>Source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181600" y="2286000"/>
            <a:ext cx="32718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  <a:cs typeface="Arial" charset="0"/>
              </a:rPr>
              <a:t>Celebrities</a:t>
            </a:r>
          </a:p>
          <a:p>
            <a:endParaRPr lang="en-US" sz="3200" b="1">
              <a:latin typeface="Arial" charset="0"/>
              <a:cs typeface="Arial" charset="0"/>
            </a:endParaRPr>
          </a:p>
          <a:p>
            <a:r>
              <a:rPr lang="en-US" sz="3200" b="1">
                <a:latin typeface="Arial" charset="0"/>
                <a:cs typeface="Arial" charset="0"/>
              </a:rPr>
              <a:t>CEOs</a:t>
            </a:r>
          </a:p>
          <a:p>
            <a:endParaRPr lang="en-US" sz="3200" b="1">
              <a:latin typeface="Arial" charset="0"/>
              <a:cs typeface="Arial" charset="0"/>
            </a:endParaRPr>
          </a:p>
          <a:p>
            <a:r>
              <a:rPr lang="en-US" sz="3200" b="1">
                <a:latin typeface="Arial" charset="0"/>
                <a:cs typeface="Arial" charset="0"/>
              </a:rPr>
              <a:t>Experts</a:t>
            </a:r>
          </a:p>
          <a:p>
            <a:endParaRPr lang="en-US" sz="3200" b="1">
              <a:latin typeface="Arial" charset="0"/>
              <a:cs typeface="Arial" charset="0"/>
            </a:endParaRPr>
          </a:p>
          <a:p>
            <a:r>
              <a:rPr lang="en-US" sz="3200" b="1">
                <a:latin typeface="Arial" charset="0"/>
                <a:cs typeface="Arial" charset="0"/>
              </a:rPr>
              <a:t>Typical persons</a:t>
            </a: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2971800" y="2514600"/>
            <a:ext cx="2209800" cy="1295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2971800" y="3505200"/>
            <a:ext cx="2286000" cy="304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048000" y="3810000"/>
            <a:ext cx="2133600" cy="762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971800" y="3810000"/>
            <a:ext cx="2209800" cy="1752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Characteristics of Effective Spokespeople</a:t>
            </a:r>
            <a:endParaRPr 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/>
          <a:p>
            <a:r>
              <a:rPr lang="en-US" smtClean="0"/>
              <a:t>Attractiveness</a:t>
            </a:r>
          </a:p>
          <a:p>
            <a:pPr lvl="1"/>
            <a:r>
              <a:rPr lang="en-US" smtClean="0"/>
              <a:t>Physical</a:t>
            </a:r>
          </a:p>
          <a:p>
            <a:pPr lvl="1"/>
            <a:r>
              <a:rPr lang="en-US" smtClean="0"/>
              <a:t>Personality</a:t>
            </a:r>
          </a:p>
          <a:p>
            <a:r>
              <a:rPr lang="en-US" smtClean="0"/>
              <a:t>Likability</a:t>
            </a:r>
          </a:p>
          <a:p>
            <a:r>
              <a:rPr lang="en-US" smtClean="0"/>
              <a:t>Trustworthiness</a:t>
            </a:r>
          </a:p>
          <a:p>
            <a:r>
              <a:rPr lang="en-US" smtClean="0"/>
              <a:t>Expertise</a:t>
            </a:r>
          </a:p>
          <a:p>
            <a:r>
              <a:rPr lang="en-US" smtClean="0"/>
              <a:t>Credibility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Matching Source Types and Characteristics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305800" cy="464820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Celebrities</a:t>
            </a:r>
          </a:p>
          <a:p>
            <a:pPr lvl="2"/>
            <a:r>
              <a:rPr lang="en-US" sz="1800" dirty="0" smtClean="0"/>
              <a:t>Tend to score high in credibility</a:t>
            </a:r>
          </a:p>
          <a:p>
            <a:pPr lvl="2"/>
            <a:r>
              <a:rPr lang="en-US" sz="1800" dirty="0" smtClean="0"/>
              <a:t>Negative publicity</a:t>
            </a:r>
          </a:p>
          <a:p>
            <a:pPr lvl="2"/>
            <a:r>
              <a:rPr lang="en-US" sz="1800" dirty="0" smtClean="0"/>
              <a:t>Endorsement of too many products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CEO</a:t>
            </a:r>
          </a:p>
          <a:p>
            <a:pPr lvl="2"/>
            <a:r>
              <a:rPr lang="en-US" sz="1800" dirty="0" smtClean="0"/>
              <a:t>Trustworthy, expertise, and some credibility</a:t>
            </a:r>
          </a:p>
          <a:p>
            <a:pPr lvl="2"/>
            <a:r>
              <a:rPr lang="en-US" sz="1800" dirty="0" smtClean="0"/>
              <a:t>Must exercise care in selection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Expert</a:t>
            </a:r>
          </a:p>
          <a:p>
            <a:pPr lvl="2"/>
            <a:r>
              <a:rPr lang="en-US" sz="1800" dirty="0" smtClean="0"/>
              <a:t>Seek experts who are attractive, likable, trustworthy</a:t>
            </a:r>
          </a:p>
          <a:p>
            <a:pPr lvl="2"/>
            <a:r>
              <a:rPr lang="en-US" sz="1800" dirty="0" smtClean="0"/>
              <a:t>Valid credentials important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Typical person</a:t>
            </a:r>
          </a:p>
          <a:p>
            <a:pPr lvl="2"/>
            <a:r>
              <a:rPr lang="en-US" sz="1600" dirty="0" smtClean="0"/>
              <a:t>Multiple typical persons increase credibility</a:t>
            </a:r>
          </a:p>
          <a:p>
            <a:pPr lvl="2"/>
            <a:r>
              <a:rPr lang="en-US" sz="1600" dirty="0" smtClean="0"/>
              <a:t>Real-person</a:t>
            </a:r>
          </a:p>
          <a:p>
            <a:pPr lvl="2"/>
            <a:r>
              <a:rPr lang="en-US" sz="1600" dirty="0" smtClean="0"/>
              <a:t>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4000" i="1" dirty="0" smtClean="0"/>
              <a:t>Principles of Effective Advertising</a:t>
            </a:r>
            <a:endParaRPr lang="en-US" sz="40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6629400" cy="4114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Visual consistency</a:t>
            </a:r>
          </a:p>
          <a:p>
            <a:r>
              <a:rPr lang="en-US" smtClean="0"/>
              <a:t>Campaign duration</a:t>
            </a:r>
          </a:p>
          <a:p>
            <a:r>
              <a:rPr lang="en-US" smtClean="0"/>
              <a:t>Repeated taglines</a:t>
            </a:r>
          </a:p>
          <a:p>
            <a:r>
              <a:rPr lang="en-US" smtClean="0"/>
              <a:t>Consistent positioning</a:t>
            </a:r>
          </a:p>
          <a:p>
            <a:r>
              <a:rPr lang="en-US" smtClean="0"/>
              <a:t>Simplicity</a:t>
            </a:r>
          </a:p>
          <a:p>
            <a:r>
              <a:rPr lang="en-US" smtClean="0"/>
              <a:t>Identifiable selling point</a:t>
            </a:r>
          </a:p>
          <a:p>
            <a:r>
              <a:rPr lang="en-US" smtClean="0"/>
              <a:t>Effective flow of message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Beating Ad Clutter</a:t>
            </a:r>
            <a:endParaRPr lang="en-US" sz="40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6781800" cy="4191000"/>
          </a:xfrm>
        </p:spPr>
        <p:txBody>
          <a:bodyPr/>
          <a:lstStyle/>
          <a:p>
            <a:r>
              <a:rPr lang="en-US" dirty="0" smtClean="0"/>
              <a:t>Use repetition</a:t>
            </a:r>
          </a:p>
          <a:p>
            <a:r>
              <a:rPr lang="en-US" dirty="0" smtClean="0"/>
              <a:t>Variability Theory</a:t>
            </a:r>
          </a:p>
          <a:p>
            <a:r>
              <a:rPr lang="en-US" dirty="0" smtClean="0"/>
              <a:t>Use multiple mediums.</a:t>
            </a:r>
          </a:p>
          <a:p>
            <a:r>
              <a:rPr lang="en-US" dirty="0" smtClean="0"/>
              <a:t>Create ads that gain attention – </a:t>
            </a:r>
            <a:r>
              <a:rPr lang="en-US" i="1" dirty="0" smtClean="0">
                <a:solidFill>
                  <a:schemeClr val="tx2"/>
                </a:solidFill>
              </a:rPr>
              <a:t>any dangers of this?</a:t>
            </a:r>
          </a:p>
          <a:p>
            <a:r>
              <a:rPr lang="en-US" dirty="0" smtClean="0"/>
              <a:t>Create ads that relate to the target audience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Message Strategies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Message strategies are used to deliver a </a:t>
            </a:r>
            <a:r>
              <a:rPr lang="en-US" i="1" smtClean="0">
                <a:solidFill>
                  <a:schemeClr val="tx2"/>
                </a:solidFill>
              </a:rPr>
              <a:t>message theme</a:t>
            </a:r>
            <a:r>
              <a:rPr lang="en-US" smtClean="0"/>
              <a:t> (Chapter 5)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1066800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3600" i="1" dirty="0" smtClean="0"/>
              <a:t>Which taglines can you identify?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696200" cy="4419600"/>
          </a:xfrm>
          <a:noFill/>
        </p:spPr>
        <p:txBody>
          <a:bodyPr lIns="92075" tIns="46038" rIns="92075" bIns="46038">
            <a:normAutofit/>
          </a:bodyPr>
          <a:lstStyle/>
          <a:p>
            <a:r>
              <a:rPr lang="en-US" sz="2400" dirty="0" smtClean="0"/>
              <a:t>It’s everywhere you want to be.</a:t>
            </a:r>
          </a:p>
          <a:p>
            <a:r>
              <a:rPr lang="en-US" sz="2400" dirty="0" smtClean="0"/>
              <a:t>Just do it.</a:t>
            </a:r>
          </a:p>
          <a:p>
            <a:r>
              <a:rPr lang="en-US" sz="2400" dirty="0" smtClean="0"/>
              <a:t>You’re in good hands.</a:t>
            </a:r>
          </a:p>
          <a:p>
            <a:r>
              <a:rPr lang="en-US" sz="2400" dirty="0" smtClean="0"/>
              <a:t>The brushing that works between brushings.</a:t>
            </a:r>
          </a:p>
          <a:p>
            <a:r>
              <a:rPr lang="en-US" sz="2400" dirty="0" smtClean="0"/>
              <a:t>What can brown do for you?</a:t>
            </a:r>
          </a:p>
          <a:p>
            <a:r>
              <a:rPr lang="en-US" sz="2400" dirty="0" smtClean="0"/>
              <a:t>A different kind of company. A different kind of car.</a:t>
            </a:r>
          </a:p>
          <a:p>
            <a:r>
              <a:rPr lang="en-US" sz="2400" dirty="0" smtClean="0"/>
              <a:t>When you care enough to send the very best.</a:t>
            </a:r>
          </a:p>
          <a:p>
            <a:r>
              <a:rPr lang="en-US" sz="2400" dirty="0" smtClean="0"/>
              <a:t>It takes a licking and keeps on ticking.</a:t>
            </a:r>
          </a:p>
          <a:p>
            <a:r>
              <a:rPr lang="en-US" sz="2400" dirty="0" smtClean="0"/>
              <a:t>What can brown do for you?</a:t>
            </a:r>
          </a:p>
          <a:p>
            <a:r>
              <a:rPr lang="en-US" sz="2400" dirty="0" smtClean="0"/>
              <a:t>Can you hear me now?</a:t>
            </a:r>
          </a:p>
          <a:p>
            <a:r>
              <a:rPr lang="en-US" sz="2400" dirty="0" smtClean="0"/>
              <a:t>I’m loving it!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838200"/>
          </a:xfrm>
        </p:spPr>
        <p:txBody>
          <a:bodyPr/>
          <a:lstStyle/>
          <a:p>
            <a:r>
              <a:rPr lang="en-US" i="1" dirty="0" smtClean="0"/>
              <a:t>Message Strategies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62200" y="3124200"/>
            <a:ext cx="4724400" cy="2971800"/>
          </a:xfrm>
        </p:spPr>
        <p:txBody>
          <a:bodyPr/>
          <a:lstStyle/>
          <a:p>
            <a:r>
              <a:rPr lang="en-US" smtClean="0"/>
              <a:t>Generic</a:t>
            </a:r>
          </a:p>
          <a:p>
            <a:r>
              <a:rPr lang="en-US" smtClean="0"/>
              <a:t>Preemptive</a:t>
            </a:r>
          </a:p>
          <a:p>
            <a:r>
              <a:rPr lang="en-US" smtClean="0"/>
              <a:t>Unique Selling Proposition</a:t>
            </a:r>
          </a:p>
          <a:p>
            <a:r>
              <a:rPr lang="en-US" smtClean="0"/>
              <a:t>Hyperbole</a:t>
            </a:r>
          </a:p>
          <a:p>
            <a:r>
              <a:rPr lang="en-US" smtClean="0"/>
              <a:t>Comparative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66"/>
                </a:solidFill>
              </a:rPr>
              <a:t>Cognitive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528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 dirty="0"/>
              <a:t>Affective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Conative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239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Brand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286000" y="1752600"/>
            <a:ext cx="10668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i="1" dirty="0" smtClean="0">
                <a:solidFill>
                  <a:srgbClr val="FFFF00"/>
                </a:solidFill>
              </a:rPr>
              <a:t>Generic Cognitive Message Strategy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81000" y="2514600"/>
            <a:ext cx="32004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An ad for Koestler Granite &amp; Marble using a generic cognitive message strategy.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6537325" y="46370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181600" y="5791200"/>
            <a:ext cx="20939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/>
              <a:t>Click picture for video.</a:t>
            </a:r>
          </a:p>
        </p:txBody>
      </p:sp>
      <p:pic>
        <p:nvPicPr>
          <p:cNvPr id="83978" name="Koestler Crystal 30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981200"/>
            <a:ext cx="5105400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39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397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Waterfront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05000"/>
            <a:ext cx="4953000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371600"/>
          </a:xfrm>
        </p:spPr>
        <p:txBody>
          <a:bodyPr/>
          <a:lstStyle/>
          <a:p>
            <a:pPr algn="l"/>
            <a:r>
              <a:rPr lang="en-US" sz="3600" i="1" smtClean="0">
                <a:solidFill>
                  <a:srgbClr val="FFFF00"/>
                </a:solidFill>
              </a:rPr>
              <a:t>Preemptive Cognitive Message Strategy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304800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An ad for the Waterfront Grill created by Sartor Associates using a pre-emptive cognitive message strategy.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537325" y="463708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15000" y="5845175"/>
            <a:ext cx="20939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/>
              <a:t>Click picture for video.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49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99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499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838200"/>
          </a:xfrm>
        </p:spPr>
        <p:txBody>
          <a:bodyPr/>
          <a:lstStyle/>
          <a:p>
            <a:r>
              <a:rPr lang="en-US" i="1" dirty="0" smtClean="0"/>
              <a:t>Message Strategies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62200" y="3124200"/>
            <a:ext cx="4724400" cy="2971800"/>
          </a:xfrm>
        </p:spPr>
        <p:txBody>
          <a:bodyPr/>
          <a:lstStyle/>
          <a:p>
            <a:r>
              <a:rPr lang="en-US" smtClean="0"/>
              <a:t>Resonance</a:t>
            </a:r>
          </a:p>
          <a:p>
            <a:r>
              <a:rPr lang="en-US" smtClean="0"/>
              <a:t>Emotional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716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Cognitive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66"/>
                </a:solidFill>
              </a:rPr>
              <a:t>Affective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34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Conative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239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Brand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267200" y="1752600"/>
            <a:ext cx="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838200"/>
          </a:xfrm>
        </p:spPr>
        <p:txBody>
          <a:bodyPr/>
          <a:lstStyle/>
          <a:p>
            <a:r>
              <a:rPr lang="en-US" i="1" dirty="0" smtClean="0"/>
              <a:t>Message Strategies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62200" y="3124200"/>
            <a:ext cx="4724400" cy="2971800"/>
          </a:xfrm>
        </p:spPr>
        <p:txBody>
          <a:bodyPr/>
          <a:lstStyle/>
          <a:p>
            <a:r>
              <a:rPr lang="en-US" smtClean="0"/>
              <a:t>Action-inducing</a:t>
            </a:r>
          </a:p>
          <a:p>
            <a:r>
              <a:rPr lang="en-US" smtClean="0"/>
              <a:t>Promotional support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716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Cognitive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Affective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66"/>
                </a:solidFill>
              </a:rPr>
              <a:t>Conative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Brand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5486400" y="1752600"/>
            <a:ext cx="76200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 autoUpdateAnimBg="0"/>
      <p:bldP spid="102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CD10DFB3-F734-448D-BAC1-1D002A9EE3C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3140075" cy="2227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/>
              <a:t>An advertisement by Fisher Boy encouraging consumers to enter the contest.</a:t>
            </a:r>
            <a:endParaRPr lang="en-US">
              <a:solidFill>
                <a:srgbClr val="FFFF66"/>
              </a:solidFill>
            </a:endParaRPr>
          </a:p>
        </p:txBody>
      </p:sp>
      <p:pic>
        <p:nvPicPr>
          <p:cNvPr id="9220" name="Picture 4" descr="clow+ex12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02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990600"/>
          </a:xfrm>
        </p:spPr>
        <p:txBody>
          <a:bodyPr/>
          <a:lstStyle/>
          <a:p>
            <a:r>
              <a:rPr lang="en-US" i="1" smtClean="0"/>
              <a:t>Message Strategies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362200" y="3124200"/>
            <a:ext cx="4724400" cy="2971800"/>
          </a:xfrm>
        </p:spPr>
        <p:txBody>
          <a:bodyPr/>
          <a:lstStyle/>
          <a:p>
            <a:r>
              <a:rPr lang="en-US" dirty="0" smtClean="0"/>
              <a:t>Brand user</a:t>
            </a:r>
          </a:p>
          <a:p>
            <a:r>
              <a:rPr lang="en-US" dirty="0" smtClean="0"/>
              <a:t>Brand image</a:t>
            </a:r>
          </a:p>
          <a:p>
            <a:r>
              <a:rPr lang="en-US" dirty="0" smtClean="0"/>
              <a:t>Brand usage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716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Cognitive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3528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Affective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/>
              <a:t>Conative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239000" y="1219200"/>
            <a:ext cx="1905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66"/>
                </a:solidFill>
              </a:rPr>
              <a:t>Brand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6400800" y="1752600"/>
            <a:ext cx="1676400" cy="990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821</TotalTime>
  <Words>445</Words>
  <Application>Microsoft Office PowerPoint</Application>
  <PresentationFormat>On-screen Show (4:3)</PresentationFormat>
  <Paragraphs>135</Paragraphs>
  <Slides>20</Slides>
  <Notes>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Advertising Strategies</vt:lpstr>
      <vt:lpstr>Message Strategies</vt:lpstr>
      <vt:lpstr>Message Strategies</vt:lpstr>
      <vt:lpstr>Generic Cognitive Message Strategy</vt:lpstr>
      <vt:lpstr>Preemptive Cognitive Message Strategy</vt:lpstr>
      <vt:lpstr>Message Strategies</vt:lpstr>
      <vt:lpstr>Message Strategies</vt:lpstr>
      <vt:lpstr>PowerPoint Presentation</vt:lpstr>
      <vt:lpstr>Message Strategies</vt:lpstr>
      <vt:lpstr>PowerPoint Presentation</vt:lpstr>
      <vt:lpstr>Executional Frameworks</vt:lpstr>
      <vt:lpstr>Figure 7-3 Executional Frameworks</vt:lpstr>
      <vt:lpstr>Animation</vt:lpstr>
      <vt:lpstr>Components of a Slice-of-Life Ad</vt:lpstr>
      <vt:lpstr>Sources of Spokespersons</vt:lpstr>
      <vt:lpstr>Characteristics of Effective Spokespeople</vt:lpstr>
      <vt:lpstr>Matching Source Types and Characteristics</vt:lpstr>
      <vt:lpstr>Principles of Effective Advertising</vt:lpstr>
      <vt:lpstr>Beating Ad Clutter</vt:lpstr>
      <vt:lpstr>Which taglines can you identify?</vt:lpstr>
    </vt:vector>
  </TitlesOfParts>
  <Company>Nipissing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Strategies</dc:title>
  <dc:creator>Denton Anthony</dc:creator>
  <cp:lastModifiedBy>danthony</cp:lastModifiedBy>
  <cp:revision>36</cp:revision>
  <cp:lastPrinted>2012-03-05T20:34:41Z</cp:lastPrinted>
  <dcterms:created xsi:type="dcterms:W3CDTF">2002-10-28T00:14:44Z</dcterms:created>
  <dcterms:modified xsi:type="dcterms:W3CDTF">2012-03-06T12:04:26Z</dcterms:modified>
</cp:coreProperties>
</file>