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</p:sldIdLst>
  <p:sldSz cx="9144000" cy="6858000" type="screen4x3"/>
  <p:notesSz cx="7010400" cy="92964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1349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25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E699D5-4D41-418E-A79B-89C1D31E2748}" type="datetimeFigureOut">
              <a:rPr lang="en-CA"/>
              <a:pPr>
                <a:defRPr/>
              </a:pPr>
              <a:t>2021-02-22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65F455-0FCA-4772-86B7-90CB74DD19D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A309B0-8389-41E3-A9AD-27262863029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B05BA5-F55C-461A-B6ED-8B69002469D4}" type="slidenum">
              <a:rPr lang="en-CA" altLang="en-US" smtClean="0"/>
              <a:pPr/>
              <a:t>1</a:t>
            </a:fld>
            <a:endParaRPr lang="en-CA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2CF3DA-604C-4B2F-AA00-DE2644C8C1FC}" type="slidenum">
              <a:rPr lang="en-CA" altLang="en-US" smtClean="0"/>
              <a:pPr/>
              <a:t>2</a:t>
            </a:fld>
            <a:endParaRPr lang="en-CA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593179-300C-4F62-A525-21DB4E962457}" type="slidenum">
              <a:rPr lang="en-CA" altLang="en-US" smtClean="0"/>
              <a:pPr/>
              <a:t>3</a:t>
            </a:fld>
            <a:endParaRPr lang="en-CA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0D376D-8DE8-41A4-A213-90DD084E5702}" type="slidenum">
              <a:rPr lang="en-CA" altLang="en-US" smtClean="0">
                <a:solidFill>
                  <a:srgbClr val="000000"/>
                </a:solidFill>
              </a:rPr>
              <a:pPr/>
              <a:t>4</a:t>
            </a:fld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23670C-E5C5-49FE-B9F9-97C2FA200DA7}" type="slidenum">
              <a:rPr lang="en-CA" altLang="en-US" smtClean="0"/>
              <a:pPr/>
              <a:t>5</a:t>
            </a:fld>
            <a:endParaRPr lang="en-CA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9E9A45-91F9-4C83-B955-E7926DA1346F}" type="slidenum">
              <a:rPr lang="en-CA" altLang="en-US" smtClean="0"/>
              <a:pPr/>
              <a:t>6</a:t>
            </a:fld>
            <a:endParaRPr lang="en-CA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7B361C-F34B-478A-A030-10410B51D26C}" type="slidenum">
              <a:rPr lang="en-CA" altLang="en-US" smtClean="0"/>
              <a:pPr/>
              <a:t>7</a:t>
            </a:fld>
            <a:endParaRPr lang="en-CA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8A982E-884F-4936-AF04-43B0A0A5E67B}" type="slidenum">
              <a:rPr lang="en-CA" altLang="en-US" smtClean="0">
                <a:solidFill>
                  <a:srgbClr val="000000"/>
                </a:solidFill>
              </a:rPr>
              <a:pPr/>
              <a:t>8</a:t>
            </a:fld>
            <a:endParaRPr lang="en-CA" altLang="en-US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8A982E-884F-4936-AF04-43B0A0A5E67B}" type="slidenum">
              <a:rPr kumimoji="0" lang="en-C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797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9C07-150D-4382-AA42-6819D7D7E15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2038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CB70F-6C4A-4F15-880D-5AE2EB92972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4219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029C0-EC41-49D6-A804-16C56BA2581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4595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79469-6703-486A-BBA2-6971A7D2250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6599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1523A-29E2-4EA8-9062-161D24F9205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5120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C20EA-D93F-4CBF-AEB6-0F48BD050B3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3914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29EA9-7CF8-4E3F-B9A0-81D02005FE6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7373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DDCA-590B-40BE-9DB8-264263F7CD8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2265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8A221-1CFE-45D8-9F95-403A3C8B6C8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6916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08BBF-7EC1-4635-A133-3A996E3524B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0646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6A35D-5463-4463-A15E-71759776B96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498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75796C4-A568-489A-87BF-C195F595CDB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4400">
                <a:solidFill>
                  <a:srgbClr val="CCFF99"/>
                </a:solidFill>
              </a:rPr>
              <a:t>Measuring Claw Curvature</a:t>
            </a:r>
          </a:p>
        </p:txBody>
      </p:sp>
      <p:pic>
        <p:nvPicPr>
          <p:cNvPr id="4099" name="Picture 14" descr="sharpi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809750"/>
            <a:ext cx="4319587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talonSn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6626225" cy="455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1109663" y="4551363"/>
            <a:ext cx="3595687" cy="1101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98525" y="5572125"/>
            <a:ext cx="236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643438" y="4348163"/>
            <a:ext cx="236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203575" y="5661025"/>
            <a:ext cx="236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030413" y="2836863"/>
            <a:ext cx="236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rot="16200000" flipV="1">
            <a:off x="1308894" y="4088607"/>
            <a:ext cx="2867025" cy="8778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7019925" y="1773238"/>
            <a:ext cx="2035175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 b="1"/>
              <a:t>Step 1</a:t>
            </a:r>
            <a:r>
              <a:rPr lang="en-CA" altLang="en-US" sz="1800"/>
              <a:t>. Draw chord AB from the tip of the claw (A) to the anterior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margin of the tubercle at the base of the phalanx (B).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 b="1"/>
              <a:t>Step 2</a:t>
            </a:r>
            <a:r>
              <a:rPr lang="en-CA" altLang="en-US" sz="1800"/>
              <a:t>. Draw chord CD half way between A and B,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perpendicular to chord AB.</a:t>
            </a:r>
          </a:p>
        </p:txBody>
      </p:sp>
      <p:sp>
        <p:nvSpPr>
          <p:cNvPr id="6154" name="Rectangle 1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4400"/>
              <a:t>Measuring Claw Curvature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/>
      <p:bldP spid="3081" grpId="0"/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talonSn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060575"/>
            <a:ext cx="6626225" cy="455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Line 5"/>
          <p:cNvSpPr>
            <a:spLocks noChangeShapeType="1"/>
          </p:cNvSpPr>
          <p:nvPr/>
        </p:nvSpPr>
        <p:spPr bwMode="auto">
          <a:xfrm flipV="1">
            <a:off x="1090613" y="4838700"/>
            <a:ext cx="3595687" cy="1101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879475" y="5859463"/>
            <a:ext cx="236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4624388" y="4635500"/>
            <a:ext cx="236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2947988" y="5572125"/>
            <a:ext cx="236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2011363" y="3124200"/>
            <a:ext cx="236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 rot="16200000" flipV="1">
            <a:off x="1432719" y="4233069"/>
            <a:ext cx="2416175" cy="7127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000875" y="2060575"/>
            <a:ext cx="203517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 b="1"/>
              <a:t>Step 3</a:t>
            </a:r>
            <a:r>
              <a:rPr lang="en-CA" altLang="en-US" sz="1800"/>
              <a:t>. Draw in chords AX and XB.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 b="1"/>
              <a:t>Step 4</a:t>
            </a:r>
            <a:r>
              <a:rPr lang="en-CA" altLang="en-US" sz="1800"/>
              <a:t>. Perpendiculars are drawn to bisect AX (EE’) and XB (E’E”). Note that they must cross each other (at E).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1095375" y="4197350"/>
            <a:ext cx="1436688" cy="1751013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rot="16200000" flipV="1">
            <a:off x="3297237" y="3441701"/>
            <a:ext cx="631825" cy="214630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463800" y="3932238"/>
            <a:ext cx="236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b="1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rot="10800000" flipV="1">
            <a:off x="2979738" y="2825750"/>
            <a:ext cx="1096962" cy="36195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rot="16200000" flipV="1">
            <a:off x="1329532" y="4287044"/>
            <a:ext cx="1865312" cy="227965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976688" y="2563813"/>
            <a:ext cx="433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chemeClr val="accent2"/>
                </a:solidFill>
              </a:rPr>
              <a:t>E’’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968625" y="6148388"/>
            <a:ext cx="360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chemeClr val="accent2"/>
                </a:solidFill>
              </a:rPr>
              <a:t>E’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879475" y="4364038"/>
            <a:ext cx="236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chemeClr val="accent2"/>
                </a:solidFill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7187" grpId="0"/>
      <p:bldP spid="7188" grpId="0"/>
      <p:bldP spid="71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talonSn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73263"/>
            <a:ext cx="6626225" cy="455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Line 5"/>
          <p:cNvSpPr>
            <a:spLocks noChangeShapeType="1"/>
          </p:cNvSpPr>
          <p:nvPr/>
        </p:nvSpPr>
        <p:spPr bwMode="auto">
          <a:xfrm flipV="1">
            <a:off x="1038225" y="4751388"/>
            <a:ext cx="3595688" cy="1101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827088" y="5772150"/>
            <a:ext cx="236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4572000" y="4548188"/>
            <a:ext cx="236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2895600" y="5484813"/>
            <a:ext cx="236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1958975" y="3036888"/>
            <a:ext cx="236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 rot="16200000" flipV="1">
            <a:off x="1380331" y="4145757"/>
            <a:ext cx="2416175" cy="7127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948488" y="1973263"/>
            <a:ext cx="2035175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 b="1">
                <a:solidFill>
                  <a:srgbClr val="000000"/>
                </a:solidFill>
              </a:rPr>
              <a:t>Step 5</a:t>
            </a:r>
            <a:r>
              <a:rPr lang="en-CA" altLang="en-US" sz="1800">
                <a:solidFill>
                  <a:srgbClr val="000000"/>
                </a:solidFill>
              </a:rPr>
              <a:t>. Draw the final two chords AE’ and E’B.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 b="1">
                <a:solidFill>
                  <a:srgbClr val="000000"/>
                </a:solidFill>
              </a:rPr>
              <a:t>Step 6</a:t>
            </a:r>
            <a:r>
              <a:rPr lang="en-CA" altLang="en-US" sz="1800">
                <a:solidFill>
                  <a:srgbClr val="000000"/>
                </a:solidFill>
              </a:rPr>
              <a:t>. With a protractor, measure the angle between AE’ and E’B.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1042988" y="4110038"/>
            <a:ext cx="1436687" cy="1751012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rot="16200000" flipV="1">
            <a:off x="3244850" y="3354388"/>
            <a:ext cx="631825" cy="2146300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411413" y="3844925"/>
            <a:ext cx="236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b="1" dirty="0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rot="10800000" flipV="1">
            <a:off x="2927350" y="2738438"/>
            <a:ext cx="1096963" cy="36195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 rot="16200000" flipV="1">
            <a:off x="1277143" y="4199732"/>
            <a:ext cx="1865313" cy="227965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924300" y="2476500"/>
            <a:ext cx="433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>
                <a:solidFill>
                  <a:srgbClr val="333399"/>
                </a:solidFill>
              </a:rPr>
              <a:t>E’’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916238" y="6061075"/>
            <a:ext cx="360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dirty="0">
                <a:solidFill>
                  <a:srgbClr val="333399"/>
                </a:solidFill>
              </a:rPr>
              <a:t>E’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827088" y="4276725"/>
            <a:ext cx="236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dirty="0">
                <a:solidFill>
                  <a:srgbClr val="333399"/>
                </a:solidFill>
              </a:rPr>
              <a:t>E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1042988" y="5861050"/>
            <a:ext cx="1982787" cy="149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3040063" y="4751388"/>
            <a:ext cx="1584325" cy="12636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6" grpId="0"/>
      <p:bldP spid="10247" grpId="0"/>
      <p:bldP spid="10248" grpId="0" animBg="1"/>
      <p:bldP spid="7180" grpId="0" animBg="1"/>
      <p:bldP spid="7181" grpId="0" animBg="1"/>
      <p:bldP spid="7182" grpId="0"/>
      <p:bldP spid="7182" grpId="1"/>
      <p:bldP spid="7184" grpId="0" animBg="1"/>
      <p:bldP spid="7185" grpId="0" animBg="1"/>
      <p:bldP spid="7187" grpId="0"/>
      <p:bldP spid="7187" grpId="1"/>
      <p:bldP spid="7188" grpId="0"/>
      <p:bldP spid="7189" grpId="0"/>
      <p:bldP spid="718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23118"/>
            <a:ext cx="5256584" cy="65224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3608" y="102582"/>
            <a:ext cx="705678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CA" dirty="0"/>
              <a:t>Try the technique on a few of the following claws. You can add lines here in this file, but I don’t think you can get PowerPoint to give you an angle. Hold your protractor up to the screen to get the angle.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63888" y="3573016"/>
            <a:ext cx="237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Pileated Woodpecker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1476375" y="1268413"/>
            <a:ext cx="2590800" cy="2224087"/>
            <a:chOff x="1475656" y="1268760"/>
            <a:chExt cx="2592288" cy="2223121"/>
          </a:xfrm>
        </p:grpSpPr>
        <p:pic>
          <p:nvPicPr>
            <p:cNvPr id="1229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680" t="14706" r="29185" b="64706"/>
            <a:stretch>
              <a:fillRect/>
            </a:stretch>
          </p:blipFill>
          <p:spPr bwMode="auto">
            <a:xfrm>
              <a:off x="1475656" y="1763689"/>
              <a:ext cx="2592288" cy="1728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TextBox 3"/>
            <p:cNvSpPr txBox="1">
              <a:spLocks noChangeArrowheads="1"/>
            </p:cNvSpPr>
            <p:nvPr/>
          </p:nvSpPr>
          <p:spPr bwMode="auto">
            <a:xfrm>
              <a:off x="1547664" y="1268760"/>
              <a:ext cx="15911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Atlantic Puffin</a:t>
              </a:r>
              <a:endParaRPr lang="en-CA" altLang="en-US"/>
            </a:p>
          </p:txBody>
        </p:sp>
      </p:grpSp>
      <p:grpSp>
        <p:nvGrpSpPr>
          <p:cNvPr id="12291" name="Group 6"/>
          <p:cNvGrpSpPr>
            <a:grpSpLocks/>
          </p:cNvGrpSpPr>
          <p:nvPr/>
        </p:nvGrpSpPr>
        <p:grpSpPr bwMode="auto">
          <a:xfrm>
            <a:off x="4716463" y="682625"/>
            <a:ext cx="3024187" cy="2809875"/>
            <a:chOff x="4716016" y="683404"/>
            <a:chExt cx="3024336" cy="2808477"/>
          </a:xfrm>
        </p:grpSpPr>
        <p:pic>
          <p:nvPicPr>
            <p:cNvPr id="12292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909" t="68954" r="22726"/>
            <a:stretch>
              <a:fillRect/>
            </a:stretch>
          </p:blipFill>
          <p:spPr bwMode="auto">
            <a:xfrm>
              <a:off x="4787594" y="1052736"/>
              <a:ext cx="2952758" cy="2439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3" name="TextBox 5"/>
            <p:cNvSpPr txBox="1">
              <a:spLocks noChangeArrowheads="1"/>
            </p:cNvSpPr>
            <p:nvPr/>
          </p:nvSpPr>
          <p:spPr bwMode="auto">
            <a:xfrm>
              <a:off x="4716016" y="683404"/>
              <a:ext cx="192873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Belted Kingfisher</a:t>
              </a:r>
              <a:endParaRPr lang="en-CA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9" t="82534" r="44956"/>
          <a:stretch/>
        </p:blipFill>
        <p:spPr>
          <a:xfrm>
            <a:off x="4644008" y="540115"/>
            <a:ext cx="3933102" cy="25117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6" t="24836" r="25244" b="13076"/>
          <a:stretch/>
        </p:blipFill>
        <p:spPr>
          <a:xfrm>
            <a:off x="287524" y="188640"/>
            <a:ext cx="2952328" cy="29523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88024" y="-16008"/>
            <a:ext cx="2989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Ignore the Plasticine – </a:t>
            </a:r>
          </a:p>
          <a:p>
            <a:r>
              <a:rPr lang="en-CA" dirty="0"/>
              <a:t>it’s just supporting the claw.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9320" y="83198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Common Eider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4" t="74326" r="25582"/>
          <a:stretch/>
        </p:blipFill>
        <p:spPr>
          <a:xfrm>
            <a:off x="539552" y="836712"/>
            <a:ext cx="2952328" cy="19649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51920" y="836712"/>
            <a:ext cx="2989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Ignore the Plasticine – </a:t>
            </a:r>
          </a:p>
          <a:p>
            <a:r>
              <a:rPr lang="en-CA" dirty="0"/>
              <a:t>it’s just supporting the claw.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16632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Greater Black-backed Gull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4" t="77089"/>
          <a:stretch/>
        </p:blipFill>
        <p:spPr>
          <a:xfrm>
            <a:off x="4716016" y="2212268"/>
            <a:ext cx="2286599" cy="11788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92280" y="2132856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Great Blue Heron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9421"/>
            <a:ext cx="3059832" cy="40643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78" t="14660" r="15957" b="20250"/>
          <a:stretch/>
        </p:blipFill>
        <p:spPr>
          <a:xfrm>
            <a:off x="1187624" y="156766"/>
            <a:ext cx="295232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508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26046</TotalTime>
  <Words>236</Words>
  <Application>Microsoft Office PowerPoint</Application>
  <PresentationFormat>On-screen Show (4:3)</PresentationFormat>
  <Paragraphs>53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Francis Xavier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 Lauff</dc:creator>
  <cp:lastModifiedBy>Randy Lauff</cp:lastModifiedBy>
  <cp:revision>22</cp:revision>
  <cp:lastPrinted>2016-12-13T19:19:17Z</cp:lastPrinted>
  <dcterms:created xsi:type="dcterms:W3CDTF">2006-01-10T16:50:25Z</dcterms:created>
  <dcterms:modified xsi:type="dcterms:W3CDTF">2021-02-22T21:50:27Z</dcterms:modified>
</cp:coreProperties>
</file>