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3" r:id="rId2"/>
    <p:sldId id="274" r:id="rId3"/>
    <p:sldId id="275" r:id="rId4"/>
    <p:sldId id="256" r:id="rId5"/>
    <p:sldId id="257" r:id="rId6"/>
    <p:sldId id="258" r:id="rId7"/>
    <p:sldId id="259" r:id="rId8"/>
    <p:sldId id="260" r:id="rId9"/>
    <p:sldId id="261" r:id="rId10"/>
    <p:sldId id="266" r:id="rId11"/>
    <p:sldId id="264" r:id="rId12"/>
    <p:sldId id="265" r:id="rId13"/>
    <p:sldId id="268" r:id="rId14"/>
    <p:sldId id="267" r:id="rId15"/>
    <p:sldId id="269" r:id="rId16"/>
    <p:sldId id="270" r:id="rId17"/>
    <p:sldId id="271" r:id="rId18"/>
    <p:sldId id="262" r:id="rId19"/>
    <p:sldId id="263" r:id="rId20"/>
    <p:sldId id="272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6FB068C-FB43-6C07-0092-35F4A302C38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BE5F986-D5BD-DA4B-EB69-33CF10C05AE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3D79619-3FD8-3815-6F94-FAD34FA9D0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286F4B12-34BF-D5DC-CE6E-EEAAF84D7E0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EFE445CA-833D-7A46-134E-F18471D2CD0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393FF1E8-CD98-5CB3-F8E0-E9C7DBD842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158F36B-81B9-47D6-9B12-85768CBDAD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67BFAAF-10EA-4408-6105-7821CC8FDB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F0FC35-78D0-4D67-913B-9AE710C6B859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16387" name="Slide Image Placeholder 1">
            <a:extLst>
              <a:ext uri="{FF2B5EF4-FFF2-40B4-BE49-F238E27FC236}">
                <a16:creationId xmlns:a16="http://schemas.microsoft.com/office/drawing/2014/main" id="{3ECEC4FF-1C1A-EA11-316F-34A67C802C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Notes Placeholder 2">
            <a:extLst>
              <a:ext uri="{FF2B5EF4-FFF2-40B4-BE49-F238E27FC236}">
                <a16:creationId xmlns:a16="http://schemas.microsoft.com/office/drawing/2014/main" id="{5F866E05-24F3-86C8-72C5-5EC162FBD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16389" name="Slide Number Placeholder 3">
            <a:extLst>
              <a:ext uri="{FF2B5EF4-FFF2-40B4-BE49-F238E27FC236}">
                <a16:creationId xmlns:a16="http://schemas.microsoft.com/office/drawing/2014/main" id="{BE578F18-2D35-D8B6-CCB7-837E2C0633EA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45600D-A0B5-44E4-BFDE-1226289F17C5}" type="slidenum">
              <a:rPr lang="en-US" altLang="en-US"/>
              <a:pPr algn="r"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C91CCA-74E2-ECF3-3214-6415D57C44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F27068-0E21-A8AF-4BDE-E96D4ADB47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FAE217-DF28-72F5-9A51-CA6D16E0DA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099FE-EF37-40FD-8FE0-3AFF084B8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47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384B48-2515-070F-50D1-52E1256AB0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1FD436-01E3-CA2C-9C0C-11D722B380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2D895E-835B-37C4-588E-791C550FD2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B98E7-59F7-4B7A-8490-BFF1580A20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2125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95AD86-3752-D574-9356-FE7A57465B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DDB122-D7BF-C7C9-5DCA-3BE615EF0E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543BCD-BF00-B160-C74F-8B80773F61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2ED2A-EF6E-43DF-94FE-C7173CB84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634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D40899-4845-2937-0B45-9413D82E4D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296BD1-95FE-8207-CF8A-8BBD91912E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C8DCD8-F280-80E6-AB59-40AE57AFD0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EB489-BE67-4903-BFCE-6D9BD33FF1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467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E0B2D7-4AAD-DF15-9E6C-EDE75663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E0416D-F8BA-62C5-FD1A-E3A073EFF8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0945CE-EA1F-536D-02A3-99827392B1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497EC-3CA0-43FB-BA85-D3F873061C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8823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6838B7-C3A5-8D72-18EE-FF47DA0D5F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E50C4C-3B44-57A8-6E2B-0A1B490496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D501B5-AAEA-E41B-91A8-64F219FB93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42FB6-52DC-43E9-83BD-6B9EAB3A7F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837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B6FD1E-8C00-E00B-7C48-27B351126A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62BC30-F44D-E4E9-9373-B620706F65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528C40-DBFB-FB4C-4332-4F60B70A0E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8C98F-CC0F-46E8-8922-CF31141BC6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9682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24527C2-B569-7907-C970-97245BA8B4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9E8C6E3-77A0-AAE2-E9D4-585D6F595A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44BA5E0-BF5B-DF1C-7145-B799F5F716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90540-216A-404A-9856-BD928F3875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6743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71F8564-53AE-48F3-7729-7BE3720BDC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5B374E-2D34-A2AC-7682-48BC29A37D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E9F2D41-3359-1D0D-AA19-147ABE27BB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7A59F-63A6-4FD7-8635-94DDB193B5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79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9F77E34-02CB-693A-79C2-A73FB25705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EDB0621-20D8-643C-298D-E1F8A0DC6A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463C657-F5F0-849F-0E8E-6E37454238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279CC-E7C8-4B07-8D71-AEE74F1972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49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B714FA-A33E-7482-B96B-C684B4EA9F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BD81AF-0C94-7C2A-68C1-FFA16D4616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7D6475-982B-85DF-327E-E9F63C3AFF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10940-4A17-4DAA-BFC0-824D2FBAB5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61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2E2381-8C0B-E8FD-F86F-F7195479D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31FA73-0684-2212-B086-525F76B236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4609F7-06D6-3D41-B88D-6C952A9574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94E9-2F68-44CB-BD3C-D57E74784D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25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3C9C196-19B8-6C03-2E1E-B60839B84C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3ECF9E1-4A1F-49AC-6019-E18BDE3627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9F4A18A-B4BE-8BC8-0FA8-94C54F4555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1CB74A8-C4A0-008A-8531-A7BDC722A2C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BF95EEB-8AC0-D514-2594-B1E82516563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B107FD5-2B53-4FF6-BBE3-EA82F7FC8C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9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mackenz@stfx.ca" TargetMode="External"/><Relationship Id="rId2" Type="http://schemas.openxmlformats.org/officeDocument/2006/relationships/hyperlink" Target="mailto:cweaving@stfx.c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9EF0268-5A1A-3DE4-6CAE-289A7D38D6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229600" cy="1143000"/>
          </a:xfrm>
        </p:spPr>
        <p:txBody>
          <a:bodyPr/>
          <a:lstStyle/>
          <a:p>
            <a:r>
              <a:rPr lang="en-US" altLang="en-US" b="1">
                <a:solidFill>
                  <a:srgbClr val="002060"/>
                </a:solidFill>
              </a:rPr>
              <a:t>Welcome to Honours…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46DFE-C2C6-FEBE-7C0A-5297CBD14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6172200"/>
          </a:xfrm>
        </p:spPr>
        <p:txBody>
          <a:bodyPr/>
          <a:lstStyle/>
          <a:p>
            <a:pPr>
              <a:defRPr/>
            </a:pPr>
            <a:r>
              <a:rPr lang="en-US" b="1" i="1" dirty="0" err="1"/>
              <a:t>Honours</a:t>
            </a:r>
            <a:r>
              <a:rPr lang="en-US" b="1" i="1" dirty="0"/>
              <a:t> Booklet</a:t>
            </a:r>
          </a:p>
          <a:p>
            <a:pPr>
              <a:defRPr/>
            </a:pPr>
            <a:endParaRPr lang="en-US" b="1" i="1" dirty="0"/>
          </a:p>
          <a:p>
            <a:pPr>
              <a:defRPr/>
            </a:pPr>
            <a:r>
              <a:rPr lang="en-US" b="1" dirty="0"/>
              <a:t>Second Reader</a:t>
            </a:r>
          </a:p>
          <a:p>
            <a:pPr>
              <a:defRPr/>
            </a:pPr>
            <a:endParaRPr lang="en-US" b="1" i="1" dirty="0"/>
          </a:p>
          <a:p>
            <a:pPr>
              <a:defRPr/>
            </a:pPr>
            <a:r>
              <a:rPr lang="en-US" b="1" dirty="0"/>
              <a:t>Expectations (6 credits); grade ranges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/>
              <a:t>Advanced Major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/>
              <a:t>Importance Communication with Supervisor(s)</a:t>
            </a:r>
          </a:p>
          <a:p>
            <a:pPr marL="0" indent="0" algn="ctr">
              <a:buFontTx/>
              <a:buNone/>
              <a:defRPr/>
            </a:pPr>
            <a:endParaRPr lang="en-US" b="1" u="sng" dirty="0"/>
          </a:p>
          <a:p>
            <a:pPr>
              <a:defRPr/>
            </a:pPr>
            <a:endParaRPr lang="en-US" b="1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>
            <a:extLst>
              <a:ext uri="{FF2B5EF4-FFF2-40B4-BE49-F238E27FC236}">
                <a16:creationId xmlns:a16="http://schemas.microsoft.com/office/drawing/2014/main" id="{C0018A0E-D5AD-D4E5-E8A3-617FF7A38E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Excel Default </a:t>
            </a:r>
            <a:r>
              <a:rPr lang="en-US" altLang="en-US" i="1"/>
              <a:t>is not good</a:t>
            </a:r>
          </a:p>
        </p:txBody>
      </p:sp>
      <p:graphicFrame>
        <p:nvGraphicFramePr>
          <p:cNvPr id="12291" name="Object 8">
            <a:extLst>
              <a:ext uri="{FF2B5EF4-FFF2-40B4-BE49-F238E27FC236}">
                <a16:creationId xmlns:a16="http://schemas.microsoft.com/office/drawing/2014/main" id="{24F8A70E-D98B-5B86-AF2B-A06529F15483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57200" y="1052513"/>
          <a:ext cx="8153400" cy="557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hart" r:id="rId3" imgW="7096049" imgH="4848149" progId="Excel.Chart.8">
                  <p:embed/>
                </p:oleObj>
              </mc:Choice>
              <mc:Fallback>
                <p:oleObj name="Chart" r:id="rId3" imgW="7096049" imgH="4848149" progId="Excel.Char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052513"/>
                        <a:ext cx="8153400" cy="557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E323C8DD-313E-9A87-ED96-AE5E8328E1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5" name="Title 1">
            <a:extLst>
              <a:ext uri="{FF2B5EF4-FFF2-40B4-BE49-F238E27FC236}">
                <a16:creationId xmlns:a16="http://schemas.microsoft.com/office/drawing/2014/main" id="{122BBAD9-EBD5-B649-7BC9-ED0A9C162EF1}"/>
              </a:ext>
            </a:extLst>
          </p:cNvPr>
          <p:cNvSpPr>
            <a:spLocks/>
          </p:cNvSpPr>
          <p:nvPr/>
        </p:nvSpPr>
        <p:spPr bwMode="auto">
          <a:xfrm>
            <a:off x="647700" y="225425"/>
            <a:ext cx="7993063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tx2"/>
                </a:solidFill>
              </a:rPr>
              <a:t>Subjects had a lower preferred squat depth after training</a:t>
            </a:r>
          </a:p>
        </p:txBody>
      </p:sp>
      <p:pic>
        <p:nvPicPr>
          <p:cNvPr id="13316" name="Picture 5" descr="Squat Depth Steph">
            <a:extLst>
              <a:ext uri="{FF2B5EF4-FFF2-40B4-BE49-F238E27FC236}">
                <a16:creationId xmlns:a16="http://schemas.microsoft.com/office/drawing/2014/main" id="{6EF2706A-61EA-E1E2-8432-16F799100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82700"/>
            <a:ext cx="8532812" cy="531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 descr="Squat Jump Preferred">
            <a:extLst>
              <a:ext uri="{FF2B5EF4-FFF2-40B4-BE49-F238E27FC236}">
                <a16:creationId xmlns:a16="http://schemas.microsoft.com/office/drawing/2014/main" id="{6CE29110-2F3C-B84E-5700-97C1489E4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365625"/>
            <a:ext cx="18288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7" descr="Squat Jump Deep2">
            <a:extLst>
              <a:ext uri="{FF2B5EF4-FFF2-40B4-BE49-F238E27FC236}">
                <a16:creationId xmlns:a16="http://schemas.microsoft.com/office/drawing/2014/main" id="{7F18CAF9-183F-A623-D30A-5188CDDE2E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338" y="4371975"/>
            <a:ext cx="18288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Line 8">
            <a:extLst>
              <a:ext uri="{FF2B5EF4-FFF2-40B4-BE49-F238E27FC236}">
                <a16:creationId xmlns:a16="http://schemas.microsoft.com/office/drawing/2014/main" id="{E0D2746F-D1B3-466B-712A-88DDE3128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0338" y="4760913"/>
            <a:ext cx="4932362" cy="0"/>
          </a:xfrm>
          <a:prstGeom prst="line">
            <a:avLst/>
          </a:prstGeom>
          <a:noFill/>
          <a:ln w="25400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>
            <a:extLst>
              <a:ext uri="{FF2B5EF4-FFF2-40B4-BE49-F238E27FC236}">
                <a16:creationId xmlns:a16="http://schemas.microsoft.com/office/drawing/2014/main" id="{A3A8F2F4-F53B-983A-6EA4-DEAD59810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28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14339" name="Object 4">
            <a:extLst>
              <a:ext uri="{FF2B5EF4-FFF2-40B4-BE49-F238E27FC236}">
                <a16:creationId xmlns:a16="http://schemas.microsoft.com/office/drawing/2014/main" id="{B02588E1-F503-0052-0D86-C41A5467C9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1533525"/>
          <a:ext cx="7086600" cy="395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3" imgW="6125013" imgH="3406517" progId="Word.Document.8">
                  <p:embed/>
                </p:oleObj>
              </mc:Choice>
              <mc:Fallback>
                <p:oleObj name="Document" r:id="rId3" imgW="6125013" imgH="3406517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533525"/>
                        <a:ext cx="7086600" cy="395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6">
            <a:extLst>
              <a:ext uri="{FF2B5EF4-FFF2-40B4-BE49-F238E27FC236}">
                <a16:creationId xmlns:a16="http://schemas.microsoft.com/office/drawing/2014/main" id="{3630371E-41DE-A75F-27B4-D8BCD45ADB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Tables with lots of info are BAD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C98CA31-179C-18EB-C512-D6B604FCA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10000"/>
            <a:ext cx="9144000" cy="3048000"/>
          </a:xfrm>
          <a:prstGeom prst="rect">
            <a:avLst/>
          </a:prstGeom>
          <a:gradFill rotWithShape="1">
            <a:gsLst>
              <a:gs pos="0">
                <a:srgbClr val="CC9900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4000" b="1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363" name="Rectangle 11">
            <a:extLst>
              <a:ext uri="{FF2B5EF4-FFF2-40B4-BE49-F238E27FC236}">
                <a16:creationId xmlns:a16="http://schemas.microsoft.com/office/drawing/2014/main" id="{6F608369-6BBF-F45D-0619-073E6A63631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305800" cy="14478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FFC000"/>
                </a:solidFill>
                <a:latin typeface="Georgia" panose="02040502050405020303" pitchFamily="18" charset="0"/>
              </a:rPr>
              <a:t>Data Collection</a:t>
            </a:r>
            <a:br>
              <a:rPr lang="en-US" altLang="en-US" b="1">
                <a:solidFill>
                  <a:srgbClr val="FFC000"/>
                </a:solidFill>
                <a:latin typeface="Georgia" panose="02040502050405020303" pitchFamily="18" charset="0"/>
              </a:rPr>
            </a:br>
            <a:r>
              <a:rPr lang="en-US" altLang="en-US" sz="2800" b="1">
                <a:solidFill>
                  <a:srgbClr val="FFC000"/>
                </a:solidFill>
                <a:latin typeface="Georgia" panose="02040502050405020303" pitchFamily="18" charset="0"/>
              </a:rPr>
              <a:t>Calibration Volume</a:t>
            </a:r>
            <a:endParaRPr lang="en-US" altLang="en-US" sz="2800">
              <a:solidFill>
                <a:srgbClr val="FFC000"/>
              </a:solidFill>
              <a:latin typeface="Georgia" panose="02040502050405020303" pitchFamily="18" charset="0"/>
            </a:endParaRPr>
          </a:p>
        </p:txBody>
      </p:sp>
      <p:sp>
        <p:nvSpPr>
          <p:cNvPr id="15364" name="Line 16">
            <a:extLst>
              <a:ext uri="{FF2B5EF4-FFF2-40B4-BE49-F238E27FC236}">
                <a16:creationId xmlns:a16="http://schemas.microsoft.com/office/drawing/2014/main" id="{1F4A1F6D-07E8-6F71-1FE0-CD7927B3C0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6248400"/>
            <a:ext cx="152400" cy="2286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17">
            <a:extLst>
              <a:ext uri="{FF2B5EF4-FFF2-40B4-BE49-F238E27FC236}">
                <a16:creationId xmlns:a16="http://schemas.microsoft.com/office/drawing/2014/main" id="{4F3E0772-D1CA-CAC6-CBFF-5F4F5B3E5B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6324600"/>
            <a:ext cx="0" cy="2286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18">
            <a:extLst>
              <a:ext uri="{FF2B5EF4-FFF2-40B4-BE49-F238E27FC236}">
                <a16:creationId xmlns:a16="http://schemas.microsoft.com/office/drawing/2014/main" id="{75A66308-42A2-FFFF-7A98-648961255E6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62000" y="6248400"/>
            <a:ext cx="152400" cy="2286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64F35D6A-2874-13F0-6F83-64BE0D6F71C6}"/>
              </a:ext>
            </a:extLst>
          </p:cNvPr>
          <p:cNvSpPr/>
          <p:nvPr/>
        </p:nvSpPr>
        <p:spPr bwMode="auto">
          <a:xfrm>
            <a:off x="609600" y="6019800"/>
            <a:ext cx="304800" cy="304800"/>
          </a:xfrm>
          <a:prstGeom prst="cube">
            <a:avLst/>
          </a:prstGeom>
          <a:solidFill>
            <a:schemeClr val="tx2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isometricOffAxis2Left"/>
            <a:lightRig rig="threePt" dir="t"/>
          </a:scene3d>
        </p:spPr>
        <p:txBody>
          <a:bodyPr/>
          <a:lstStyle/>
          <a:p>
            <a:pPr eaLnBrk="1" hangingPunct="1">
              <a:defRPr/>
            </a:pPr>
            <a:endParaRPr lang="en-CA" sz="4000" b="1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5368" name="Line 18">
            <a:extLst>
              <a:ext uri="{FF2B5EF4-FFF2-40B4-BE49-F238E27FC236}">
                <a16:creationId xmlns:a16="http://schemas.microsoft.com/office/drawing/2014/main" id="{1907C5C0-BAC9-6963-015C-ADAF991C5BF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534400" y="6324600"/>
            <a:ext cx="152400" cy="2286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18">
            <a:extLst>
              <a:ext uri="{FF2B5EF4-FFF2-40B4-BE49-F238E27FC236}">
                <a16:creationId xmlns:a16="http://schemas.microsoft.com/office/drawing/2014/main" id="{C087FB92-5702-12BF-79DD-19D79D3F39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5800" y="6248400"/>
            <a:ext cx="228600" cy="3048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74EBB9B4-243E-3E5D-D771-B9BC67522DB3}"/>
              </a:ext>
            </a:extLst>
          </p:cNvPr>
          <p:cNvSpPr/>
          <p:nvPr/>
        </p:nvSpPr>
        <p:spPr bwMode="auto">
          <a:xfrm flipH="1">
            <a:off x="8382000" y="6096000"/>
            <a:ext cx="304800" cy="304800"/>
          </a:xfrm>
          <a:prstGeom prst="cube">
            <a:avLst/>
          </a:prstGeom>
          <a:solidFill>
            <a:schemeClr val="tx2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isometricOffAxis1Right"/>
            <a:lightRig rig="threePt" dir="t"/>
          </a:scene3d>
        </p:spPr>
        <p:txBody>
          <a:bodyPr/>
          <a:lstStyle/>
          <a:p>
            <a:pPr eaLnBrk="1" hangingPunct="1">
              <a:defRPr/>
            </a:pPr>
            <a:endParaRPr lang="en-CA" sz="4000" b="1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5371" name="Line 18">
            <a:extLst>
              <a:ext uri="{FF2B5EF4-FFF2-40B4-BE49-F238E27FC236}">
                <a16:creationId xmlns:a16="http://schemas.microsoft.com/office/drawing/2014/main" id="{ADEBDEAF-3DED-508A-5EA9-E1E625655E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534400" y="6400800"/>
            <a:ext cx="76200" cy="2286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Text Box 15">
            <a:extLst>
              <a:ext uri="{FF2B5EF4-FFF2-40B4-BE49-F238E27FC236}">
                <a16:creationId xmlns:a16="http://schemas.microsoft.com/office/drawing/2014/main" id="{89FA3209-B310-4A33-DD9C-334157A4E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88113"/>
            <a:ext cx="2590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Camera 1</a:t>
            </a:r>
          </a:p>
        </p:txBody>
      </p:sp>
      <p:sp>
        <p:nvSpPr>
          <p:cNvPr id="15373" name="Text Box 15">
            <a:extLst>
              <a:ext uri="{FF2B5EF4-FFF2-40B4-BE49-F238E27FC236}">
                <a16:creationId xmlns:a16="http://schemas.microsoft.com/office/drawing/2014/main" id="{FA1ED964-AE45-022E-4EE0-37A2B0E2B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647700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Camera 2</a:t>
            </a:r>
          </a:p>
        </p:txBody>
      </p:sp>
      <p:grpSp>
        <p:nvGrpSpPr>
          <p:cNvPr id="15374" name="Group 4">
            <a:extLst>
              <a:ext uri="{FF2B5EF4-FFF2-40B4-BE49-F238E27FC236}">
                <a16:creationId xmlns:a16="http://schemas.microsoft.com/office/drawing/2014/main" id="{8E6032E4-7C1F-262E-CE88-38459AD4B6B4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4267200"/>
            <a:ext cx="7327900" cy="1081088"/>
            <a:chOff x="295" y="777"/>
            <a:chExt cx="5261" cy="726"/>
          </a:xfrm>
        </p:grpSpPr>
        <p:sp>
          <p:nvSpPr>
            <p:cNvPr id="15495" name="AutoShape 5">
              <a:extLst>
                <a:ext uri="{FF2B5EF4-FFF2-40B4-BE49-F238E27FC236}">
                  <a16:creationId xmlns:a16="http://schemas.microsoft.com/office/drawing/2014/main" id="{CBDAFBFD-69BB-9B08-109A-51A462250A7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95" y="777"/>
              <a:ext cx="5261" cy="7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794 w 21600"/>
                <a:gd name="T13" fmla="*/ 3808 h 21600"/>
                <a:gd name="T14" fmla="*/ 17806 w 21600"/>
                <a:gd name="T15" fmla="*/ 177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990" y="21600"/>
                  </a:lnTo>
                  <a:lnTo>
                    <a:pt x="1761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66"/>
            </a:solidFill>
            <a:ln w="38100" algn="ctr">
              <a:solidFill>
                <a:srgbClr val="000099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496" name="AutoShape 6">
              <a:extLst>
                <a:ext uri="{FF2B5EF4-FFF2-40B4-BE49-F238E27FC236}">
                  <a16:creationId xmlns:a16="http://schemas.microsoft.com/office/drawing/2014/main" id="{DC075FF5-253D-03E5-1FA9-F1053E024E1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041" y="777"/>
              <a:ext cx="1792" cy="7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400 w 21600"/>
                <a:gd name="T13" fmla="*/ 5415 h 21600"/>
                <a:gd name="T14" fmla="*/ 16200 w 21600"/>
                <a:gd name="T15" fmla="*/ 1618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7208" y="21600"/>
                  </a:lnTo>
                  <a:lnTo>
                    <a:pt x="14392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algn="ctr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95">
            <a:extLst>
              <a:ext uri="{FF2B5EF4-FFF2-40B4-BE49-F238E27FC236}">
                <a16:creationId xmlns:a16="http://schemas.microsoft.com/office/drawing/2014/main" id="{E3ACA1F1-66ED-D360-1BB3-43B01EAAC159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4876800"/>
            <a:ext cx="6934200" cy="1371600"/>
            <a:chOff x="1371600" y="4876800"/>
            <a:chExt cx="6934200" cy="1371600"/>
          </a:xfrm>
        </p:grpSpPr>
        <p:cxnSp>
          <p:nvCxnSpPr>
            <p:cNvPr id="15493" name="Straight Connector 42">
              <a:extLst>
                <a:ext uri="{FF2B5EF4-FFF2-40B4-BE49-F238E27FC236}">
                  <a16:creationId xmlns:a16="http://schemas.microsoft.com/office/drawing/2014/main" id="{AAD827D3-BBD5-8389-4422-0F16CD5DA1B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1371600" y="5029200"/>
              <a:ext cx="6858000" cy="121920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94" name="Straight Connector 131">
              <a:extLst>
                <a:ext uri="{FF2B5EF4-FFF2-40B4-BE49-F238E27FC236}">
                  <a16:creationId xmlns:a16="http://schemas.microsoft.com/office/drawing/2014/main" id="{87A12C9A-1C92-EC49-A085-E4D0CDFA561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7543800" y="5410200"/>
              <a:ext cx="1295400" cy="22860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94">
            <a:extLst>
              <a:ext uri="{FF2B5EF4-FFF2-40B4-BE49-F238E27FC236}">
                <a16:creationId xmlns:a16="http://schemas.microsoft.com/office/drawing/2014/main" id="{96123B48-248C-1C2B-CCD8-55828E97143C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4876800"/>
            <a:ext cx="7010400" cy="1295400"/>
            <a:chOff x="838200" y="4876800"/>
            <a:chExt cx="7010400" cy="1295400"/>
          </a:xfrm>
        </p:grpSpPr>
        <p:cxnSp>
          <p:nvCxnSpPr>
            <p:cNvPr id="15491" name="Straight Connector 41">
              <a:extLst>
                <a:ext uri="{FF2B5EF4-FFF2-40B4-BE49-F238E27FC236}">
                  <a16:creationId xmlns:a16="http://schemas.microsoft.com/office/drawing/2014/main" id="{C1EC0A38-744F-9B09-89A1-23F8FA27255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990600" y="5029200"/>
              <a:ext cx="6858000" cy="114300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92" name="Straight Connector 138">
              <a:extLst>
                <a:ext uri="{FF2B5EF4-FFF2-40B4-BE49-F238E27FC236}">
                  <a16:creationId xmlns:a16="http://schemas.microsoft.com/office/drawing/2014/main" id="{77514819-B11A-7DA0-29B8-71CD2247E8C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381000" y="5334000"/>
              <a:ext cx="1066800" cy="15240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89">
            <a:extLst>
              <a:ext uri="{FF2B5EF4-FFF2-40B4-BE49-F238E27FC236}">
                <a16:creationId xmlns:a16="http://schemas.microsoft.com/office/drawing/2014/main" id="{91AFF4A7-2216-A183-41E5-8A855AADEE16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4191000"/>
            <a:ext cx="6934200" cy="609600"/>
            <a:chOff x="990600" y="4191000"/>
            <a:chExt cx="6934200" cy="609600"/>
          </a:xfrm>
        </p:grpSpPr>
        <p:sp>
          <p:nvSpPr>
            <p:cNvPr id="363" name="Oval 362">
              <a:extLst>
                <a:ext uri="{FF2B5EF4-FFF2-40B4-BE49-F238E27FC236}">
                  <a16:creationId xmlns:a16="http://schemas.microsoft.com/office/drawing/2014/main" id="{41B48669-D70A-9C0A-8502-A1B9F82A7403}"/>
                </a:ext>
              </a:extLst>
            </p:cNvPr>
            <p:cNvSpPr/>
            <p:nvPr/>
          </p:nvSpPr>
          <p:spPr bwMode="auto">
            <a:xfrm>
              <a:off x="990600" y="4724400"/>
              <a:ext cx="228600" cy="762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grpSp>
          <p:nvGrpSpPr>
            <p:cNvPr id="15481" name="Group 88">
              <a:extLst>
                <a:ext uri="{FF2B5EF4-FFF2-40B4-BE49-F238E27FC236}">
                  <a16:creationId xmlns:a16="http://schemas.microsoft.com/office/drawing/2014/main" id="{4DEDE7A6-E461-C9AF-CE79-C0170217A3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8800" y="4191000"/>
              <a:ext cx="6096000" cy="609600"/>
              <a:chOff x="1828800" y="4191000"/>
              <a:chExt cx="6096000" cy="609600"/>
            </a:xfrm>
          </p:grpSpPr>
          <p:sp>
            <p:nvSpPr>
              <p:cNvPr id="366" name="Oval 365">
                <a:extLst>
                  <a:ext uri="{FF2B5EF4-FFF2-40B4-BE49-F238E27FC236}">
                    <a16:creationId xmlns:a16="http://schemas.microsoft.com/office/drawing/2014/main" id="{26331131-9C8A-1F8F-2C6C-FBAB58BD3F80}"/>
                  </a:ext>
                </a:extLst>
              </p:cNvPr>
              <p:cNvSpPr/>
              <p:nvPr/>
            </p:nvSpPr>
            <p:spPr bwMode="auto">
              <a:xfrm>
                <a:off x="2743200" y="4724400"/>
                <a:ext cx="228600" cy="76200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67" name="Oval 366">
                <a:extLst>
                  <a:ext uri="{FF2B5EF4-FFF2-40B4-BE49-F238E27FC236}">
                    <a16:creationId xmlns:a16="http://schemas.microsoft.com/office/drawing/2014/main" id="{F9683765-EDAA-AB98-6460-413D003B92FE}"/>
                  </a:ext>
                </a:extLst>
              </p:cNvPr>
              <p:cNvSpPr/>
              <p:nvPr/>
            </p:nvSpPr>
            <p:spPr bwMode="auto">
              <a:xfrm>
                <a:off x="4495800" y="4724400"/>
                <a:ext cx="228600" cy="76200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68" name="Oval 367">
                <a:extLst>
                  <a:ext uri="{FF2B5EF4-FFF2-40B4-BE49-F238E27FC236}">
                    <a16:creationId xmlns:a16="http://schemas.microsoft.com/office/drawing/2014/main" id="{F4214999-59B6-15C1-D738-453E44B36FF6}"/>
                  </a:ext>
                </a:extLst>
              </p:cNvPr>
              <p:cNvSpPr/>
              <p:nvPr/>
            </p:nvSpPr>
            <p:spPr bwMode="auto">
              <a:xfrm>
                <a:off x="6248400" y="4724400"/>
                <a:ext cx="228600" cy="76200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69" name="Oval 368">
                <a:extLst>
                  <a:ext uri="{FF2B5EF4-FFF2-40B4-BE49-F238E27FC236}">
                    <a16:creationId xmlns:a16="http://schemas.microsoft.com/office/drawing/2014/main" id="{EDF6D084-E043-2CB9-E27B-975EDD5C61C8}"/>
                  </a:ext>
                </a:extLst>
              </p:cNvPr>
              <p:cNvSpPr/>
              <p:nvPr/>
            </p:nvSpPr>
            <p:spPr bwMode="auto">
              <a:xfrm>
                <a:off x="7696200" y="4724400"/>
                <a:ext cx="228600" cy="76200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70" name="Oval 369">
                <a:extLst>
                  <a:ext uri="{FF2B5EF4-FFF2-40B4-BE49-F238E27FC236}">
                    <a16:creationId xmlns:a16="http://schemas.microsoft.com/office/drawing/2014/main" id="{5F305052-22AF-D067-FDF3-FF1B97A9E957}"/>
                  </a:ext>
                </a:extLst>
              </p:cNvPr>
              <p:cNvSpPr/>
              <p:nvPr/>
            </p:nvSpPr>
            <p:spPr bwMode="auto">
              <a:xfrm>
                <a:off x="7010400" y="4191000"/>
                <a:ext cx="228600" cy="76200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71" name="Oval 370">
                <a:extLst>
                  <a:ext uri="{FF2B5EF4-FFF2-40B4-BE49-F238E27FC236}">
                    <a16:creationId xmlns:a16="http://schemas.microsoft.com/office/drawing/2014/main" id="{4A2CF652-9BA6-CAE8-5D7D-74EA0A56F0C5}"/>
                  </a:ext>
                </a:extLst>
              </p:cNvPr>
              <p:cNvSpPr/>
              <p:nvPr/>
            </p:nvSpPr>
            <p:spPr bwMode="auto">
              <a:xfrm>
                <a:off x="5867400" y="4191000"/>
                <a:ext cx="228600" cy="76200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72" name="Oval 371">
                <a:extLst>
                  <a:ext uri="{FF2B5EF4-FFF2-40B4-BE49-F238E27FC236}">
                    <a16:creationId xmlns:a16="http://schemas.microsoft.com/office/drawing/2014/main" id="{A58C0645-670E-3E11-3FC6-30F9ECD9243F}"/>
                  </a:ext>
                </a:extLst>
              </p:cNvPr>
              <p:cNvSpPr/>
              <p:nvPr/>
            </p:nvSpPr>
            <p:spPr bwMode="auto">
              <a:xfrm>
                <a:off x="4648200" y="4191000"/>
                <a:ext cx="228600" cy="76200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73" name="Oval 372">
                <a:extLst>
                  <a:ext uri="{FF2B5EF4-FFF2-40B4-BE49-F238E27FC236}">
                    <a16:creationId xmlns:a16="http://schemas.microsoft.com/office/drawing/2014/main" id="{CE8FF525-242A-83C6-4EF9-19584F24EC60}"/>
                  </a:ext>
                </a:extLst>
              </p:cNvPr>
              <p:cNvSpPr/>
              <p:nvPr/>
            </p:nvSpPr>
            <p:spPr bwMode="auto">
              <a:xfrm>
                <a:off x="3352800" y="4191000"/>
                <a:ext cx="228600" cy="76200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374" name="Oval 373">
                <a:extLst>
                  <a:ext uri="{FF2B5EF4-FFF2-40B4-BE49-F238E27FC236}">
                    <a16:creationId xmlns:a16="http://schemas.microsoft.com/office/drawing/2014/main" id="{6004AA7E-AFCE-9250-1AD6-C077EDC03AEF}"/>
                  </a:ext>
                </a:extLst>
              </p:cNvPr>
              <p:cNvSpPr/>
              <p:nvPr/>
            </p:nvSpPr>
            <p:spPr bwMode="auto">
              <a:xfrm>
                <a:off x="1828800" y="4191000"/>
                <a:ext cx="228600" cy="76200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7" name="Group 379">
            <a:extLst>
              <a:ext uri="{FF2B5EF4-FFF2-40B4-BE49-F238E27FC236}">
                <a16:creationId xmlns:a16="http://schemas.microsoft.com/office/drawing/2014/main" id="{FF5D93BC-9710-93C6-F833-F166A11B9050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343400"/>
            <a:ext cx="5410200" cy="228600"/>
            <a:chOff x="1600200" y="4419600"/>
            <a:chExt cx="5410200" cy="228600"/>
          </a:xfrm>
        </p:grpSpPr>
        <p:sp>
          <p:nvSpPr>
            <p:cNvPr id="375" name="Oval 374">
              <a:extLst>
                <a:ext uri="{FF2B5EF4-FFF2-40B4-BE49-F238E27FC236}">
                  <a16:creationId xmlns:a16="http://schemas.microsoft.com/office/drawing/2014/main" id="{48756D16-5A93-DE46-22FE-ED6FF9C0E045}"/>
                </a:ext>
              </a:extLst>
            </p:cNvPr>
            <p:cNvSpPr/>
            <p:nvPr/>
          </p:nvSpPr>
          <p:spPr bwMode="auto">
            <a:xfrm>
              <a:off x="1600200" y="4419600"/>
              <a:ext cx="228600" cy="76200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sp>
          <p:nvSpPr>
            <p:cNvPr id="376" name="Oval 375">
              <a:extLst>
                <a:ext uri="{FF2B5EF4-FFF2-40B4-BE49-F238E27FC236}">
                  <a16:creationId xmlns:a16="http://schemas.microsoft.com/office/drawing/2014/main" id="{85390676-6730-E4FE-40C9-81820F113AD6}"/>
                </a:ext>
              </a:extLst>
            </p:cNvPr>
            <p:cNvSpPr/>
            <p:nvPr/>
          </p:nvSpPr>
          <p:spPr bwMode="auto">
            <a:xfrm>
              <a:off x="3733800" y="4419600"/>
              <a:ext cx="228600" cy="76200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sp>
          <p:nvSpPr>
            <p:cNvPr id="377" name="Oval 376">
              <a:extLst>
                <a:ext uri="{FF2B5EF4-FFF2-40B4-BE49-F238E27FC236}">
                  <a16:creationId xmlns:a16="http://schemas.microsoft.com/office/drawing/2014/main" id="{9B1BFB2D-61ED-D050-1E8F-3F8421D6885D}"/>
                </a:ext>
              </a:extLst>
            </p:cNvPr>
            <p:cNvSpPr/>
            <p:nvPr/>
          </p:nvSpPr>
          <p:spPr bwMode="auto">
            <a:xfrm>
              <a:off x="6781800" y="4572000"/>
              <a:ext cx="228600" cy="76200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8" name="Group 148">
            <a:extLst>
              <a:ext uri="{FF2B5EF4-FFF2-40B4-BE49-F238E27FC236}">
                <a16:creationId xmlns:a16="http://schemas.microsoft.com/office/drawing/2014/main" id="{A2A43608-82A9-4EB7-CE48-64F2FA3F6B02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886200"/>
            <a:ext cx="228600" cy="947738"/>
            <a:chOff x="1143000" y="3907750"/>
            <a:chExt cx="228600" cy="947499"/>
          </a:xfrm>
        </p:grpSpPr>
        <p:sp>
          <p:nvSpPr>
            <p:cNvPr id="59" name="AutoShape 9">
              <a:extLst>
                <a:ext uri="{FF2B5EF4-FFF2-40B4-BE49-F238E27FC236}">
                  <a16:creationId xmlns:a16="http://schemas.microsoft.com/office/drawing/2014/main" id="{06A45C40-7669-5193-252C-4EDDFA41D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3907750"/>
              <a:ext cx="228600" cy="947499"/>
            </a:xfrm>
            <a:prstGeom prst="can">
              <a:avLst>
                <a:gd name="adj" fmla="val 70437"/>
              </a:avLst>
            </a:prstGeom>
            <a:solidFill>
              <a:schemeClr val="tx1">
                <a:lumMod val="85000"/>
                <a:lumOff val="15000"/>
              </a:schemeClr>
            </a:solidFill>
            <a:ln w="25400">
              <a:solidFill>
                <a:schemeClr val="tx2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CA" sz="4000" b="1" dirty="0">
                <a:solidFill>
                  <a:schemeClr val="tx2"/>
                </a:solidFill>
                <a:latin typeface="Comic Sans MS" pitchFamily="66" charset="0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53FAE27C-ABC0-69EA-20D0-58FA9AA93DDE}"/>
                </a:ext>
              </a:extLst>
            </p:cNvPr>
            <p:cNvSpPr/>
            <p:nvPr/>
          </p:nvSpPr>
          <p:spPr bwMode="auto">
            <a:xfrm flipV="1">
              <a:off x="1219200" y="4037892"/>
              <a:ext cx="76200" cy="76181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0397E90-F82C-2409-4E2A-79A9F38B36BF}"/>
                </a:ext>
              </a:extLst>
            </p:cNvPr>
            <p:cNvSpPr/>
            <p:nvPr/>
          </p:nvSpPr>
          <p:spPr bwMode="auto">
            <a:xfrm flipV="1">
              <a:off x="1219200" y="4266435"/>
              <a:ext cx="76200" cy="76181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4F6FBAB0-2155-EB3B-2F65-45E7F92F80C4}"/>
                </a:ext>
              </a:extLst>
            </p:cNvPr>
            <p:cNvSpPr/>
            <p:nvPr/>
          </p:nvSpPr>
          <p:spPr bwMode="auto">
            <a:xfrm flipV="1">
              <a:off x="1219200" y="4496564"/>
              <a:ext cx="76200" cy="76181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A5558C25-FAB7-0EA3-29E8-0C37ED8A3FFE}"/>
                </a:ext>
              </a:extLst>
            </p:cNvPr>
            <p:cNvSpPr/>
            <p:nvPr/>
          </p:nvSpPr>
          <p:spPr bwMode="auto">
            <a:xfrm flipV="1">
              <a:off x="1219200" y="4725107"/>
              <a:ext cx="76200" cy="76181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</p:grpSp>
      <p:sp>
        <p:nvSpPr>
          <p:cNvPr id="379" name="TextBox 378">
            <a:extLst>
              <a:ext uri="{FF2B5EF4-FFF2-40B4-BE49-F238E27FC236}">
                <a16:creationId xmlns:a16="http://schemas.microsoft.com/office/drawing/2014/main" id="{B576937C-1329-42E8-7792-72A10A3FAD05}"/>
              </a:ext>
            </a:extLst>
          </p:cNvPr>
          <p:cNvSpPr txBox="1"/>
          <p:nvPr/>
        </p:nvSpPr>
        <p:spPr>
          <a:xfrm>
            <a:off x="914400" y="1371600"/>
            <a:ext cx="76962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Char char="o"/>
              <a:defRPr/>
            </a:pPr>
            <a:r>
              <a:rPr lang="en-CA" sz="3200" b="1" dirty="0">
                <a:solidFill>
                  <a:schemeClr val="bg1"/>
                </a:solidFill>
                <a:latin typeface="+mn-lt"/>
              </a:rPr>
              <a:t> One pole with 4 spherical markers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en-CA" sz="2400" b="1" dirty="0">
                <a:solidFill>
                  <a:schemeClr val="bg1"/>
                </a:solidFill>
                <a:latin typeface="+mn-lt"/>
              </a:rPr>
              <a:t>Moved to 10 precise calibration points 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en-CA" sz="2400" b="1" dirty="0">
                <a:solidFill>
                  <a:schemeClr val="bg1"/>
                </a:solidFill>
                <a:latin typeface="+mn-lt"/>
              </a:rPr>
              <a:t>Moved to 3 verification points</a:t>
            </a:r>
          </a:p>
        </p:txBody>
      </p:sp>
      <p:grpSp>
        <p:nvGrpSpPr>
          <p:cNvPr id="15381" name="Group 81">
            <a:extLst>
              <a:ext uri="{FF2B5EF4-FFF2-40B4-BE49-F238E27FC236}">
                <a16:creationId xmlns:a16="http://schemas.microsoft.com/office/drawing/2014/main" id="{0536A6EA-10FA-3E5D-F3CD-DFD028B739F1}"/>
              </a:ext>
            </a:extLst>
          </p:cNvPr>
          <p:cNvGrpSpPr>
            <a:grpSpLocks/>
          </p:cNvGrpSpPr>
          <p:nvPr/>
        </p:nvGrpSpPr>
        <p:grpSpPr bwMode="auto">
          <a:xfrm>
            <a:off x="0" y="4572000"/>
            <a:ext cx="914400" cy="1360488"/>
            <a:chOff x="0" y="4114800"/>
            <a:chExt cx="914400" cy="1359932"/>
          </a:xfrm>
        </p:grpSpPr>
        <p:sp>
          <p:nvSpPr>
            <p:cNvPr id="15466" name="Line 30">
              <a:extLst>
                <a:ext uri="{FF2B5EF4-FFF2-40B4-BE49-F238E27FC236}">
                  <a16:creationId xmlns:a16="http://schemas.microsoft.com/office/drawing/2014/main" id="{D4CA38B5-32BB-3B41-F104-576D49A33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00" y="4419600"/>
              <a:ext cx="0" cy="914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7" name="Line 30">
              <a:extLst>
                <a:ext uri="{FF2B5EF4-FFF2-40B4-BE49-F238E27FC236}">
                  <a16:creationId xmlns:a16="http://schemas.microsoft.com/office/drawing/2014/main" id="{2ACC29D2-4ABD-0C47-7370-10ECEC8555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2400" y="5029200"/>
              <a:ext cx="381000" cy="304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8" name="Line 30">
              <a:extLst>
                <a:ext uri="{FF2B5EF4-FFF2-40B4-BE49-F238E27FC236}">
                  <a16:creationId xmlns:a16="http://schemas.microsoft.com/office/drawing/2014/main" id="{D7865335-BEF1-8053-1820-F605D1907D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2400" y="5334000"/>
              <a:ext cx="533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9" name="Text Box 15">
              <a:extLst>
                <a:ext uri="{FF2B5EF4-FFF2-40B4-BE49-F238E27FC236}">
                  <a16:creationId xmlns:a16="http://schemas.microsoft.com/office/drawing/2014/main" id="{80A978BC-7AF9-3060-4145-28740179C7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4114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5470" name="Text Box 15">
              <a:extLst>
                <a:ext uri="{FF2B5EF4-FFF2-40B4-BE49-F238E27FC236}">
                  <a16:creationId xmlns:a16="http://schemas.microsoft.com/office/drawing/2014/main" id="{B65A021F-F12A-E81B-0D1B-EB7158046D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47244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z</a:t>
              </a:r>
              <a:endParaRPr lang="en-US" altLang="en-US" sz="1800" b="1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471" name="Text Box 15">
              <a:extLst>
                <a:ext uri="{FF2B5EF4-FFF2-40B4-BE49-F238E27FC236}">
                  <a16:creationId xmlns:a16="http://schemas.microsoft.com/office/drawing/2014/main" id="{F1B3D550-3EE2-AFCD-96B0-FF3022571F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" y="51054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altLang="en-US" sz="1800" b="1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148">
            <a:extLst>
              <a:ext uri="{FF2B5EF4-FFF2-40B4-BE49-F238E27FC236}">
                <a16:creationId xmlns:a16="http://schemas.microsoft.com/office/drawing/2014/main" id="{88229E52-7257-76D6-8409-33C9320F3BD4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3505200"/>
            <a:ext cx="228600" cy="947738"/>
            <a:chOff x="1143000" y="3907750"/>
            <a:chExt cx="228600" cy="947499"/>
          </a:xfrm>
        </p:grpSpPr>
        <p:sp>
          <p:nvSpPr>
            <p:cNvPr id="84" name="AutoShape 9">
              <a:extLst>
                <a:ext uri="{FF2B5EF4-FFF2-40B4-BE49-F238E27FC236}">
                  <a16:creationId xmlns:a16="http://schemas.microsoft.com/office/drawing/2014/main" id="{C045DA32-E3FD-9576-8D7A-E7F3B9CE3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3907750"/>
              <a:ext cx="228600" cy="947499"/>
            </a:xfrm>
            <a:prstGeom prst="can">
              <a:avLst>
                <a:gd name="adj" fmla="val 70437"/>
              </a:avLst>
            </a:prstGeom>
            <a:solidFill>
              <a:schemeClr val="tx1">
                <a:lumMod val="85000"/>
                <a:lumOff val="15000"/>
              </a:schemeClr>
            </a:solidFill>
            <a:ln w="25400">
              <a:solidFill>
                <a:schemeClr val="tx2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CA" sz="4000" b="1" dirty="0">
                <a:solidFill>
                  <a:schemeClr val="tx2"/>
                </a:solidFill>
                <a:latin typeface="Comic Sans MS" pitchFamily="66" charset="0"/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6DE88465-4796-9B0C-65B4-FE3716489010}"/>
                </a:ext>
              </a:extLst>
            </p:cNvPr>
            <p:cNvSpPr/>
            <p:nvPr/>
          </p:nvSpPr>
          <p:spPr bwMode="auto">
            <a:xfrm flipV="1">
              <a:off x="1219200" y="4037892"/>
              <a:ext cx="76200" cy="76181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2A465DB9-310B-C6F0-987B-9F6097C51B43}"/>
                </a:ext>
              </a:extLst>
            </p:cNvPr>
            <p:cNvSpPr/>
            <p:nvPr/>
          </p:nvSpPr>
          <p:spPr bwMode="auto">
            <a:xfrm flipV="1">
              <a:off x="1219200" y="4266435"/>
              <a:ext cx="76200" cy="76181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4F90CA84-1477-BCF8-AAE7-DE8F1ADF149A}"/>
                </a:ext>
              </a:extLst>
            </p:cNvPr>
            <p:cNvSpPr/>
            <p:nvPr/>
          </p:nvSpPr>
          <p:spPr bwMode="auto">
            <a:xfrm flipV="1">
              <a:off x="1219200" y="4496564"/>
              <a:ext cx="76200" cy="76181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910CA25F-479C-E249-811F-F264C2949BFF}"/>
                </a:ext>
              </a:extLst>
            </p:cNvPr>
            <p:cNvSpPr/>
            <p:nvPr/>
          </p:nvSpPr>
          <p:spPr bwMode="auto">
            <a:xfrm flipV="1">
              <a:off x="1219200" y="4725107"/>
              <a:ext cx="76200" cy="76181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CA" sz="4000" b="1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1" name="Group 90">
            <a:extLst>
              <a:ext uri="{FF2B5EF4-FFF2-40B4-BE49-F238E27FC236}">
                <a16:creationId xmlns:a16="http://schemas.microsoft.com/office/drawing/2014/main" id="{645D0DC5-D0CD-3F7B-734D-DCAAEB100FBF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429000"/>
            <a:ext cx="6858000" cy="1295400"/>
            <a:chOff x="990600" y="4953000"/>
            <a:chExt cx="6858000" cy="1295401"/>
          </a:xfrm>
        </p:grpSpPr>
        <p:grpSp>
          <p:nvGrpSpPr>
            <p:cNvPr id="15386" name="Group 3">
              <a:extLst>
                <a:ext uri="{FF2B5EF4-FFF2-40B4-BE49-F238E27FC236}">
                  <a16:creationId xmlns:a16="http://schemas.microsoft.com/office/drawing/2014/main" id="{F64DB73B-4EF4-FE0D-FF1F-36EFFAD5A5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6800" y="4953000"/>
              <a:ext cx="6705601" cy="1295401"/>
              <a:chOff x="1143000" y="3505200"/>
              <a:chExt cx="6705601" cy="1295401"/>
            </a:xfrm>
          </p:grpSpPr>
          <p:cxnSp>
            <p:nvCxnSpPr>
              <p:cNvPr id="157" name="Straight Connector 4">
                <a:extLst>
                  <a:ext uri="{FF2B5EF4-FFF2-40B4-BE49-F238E27FC236}">
                    <a16:creationId xmlns:a16="http://schemas.microsoft.com/office/drawing/2014/main" id="{4865AA4A-820B-6D0F-587F-6DAA8F301C42}"/>
                  </a:ext>
                </a:extLst>
              </p:cNvPr>
              <p:cNvCxnSpPr/>
              <p:nvPr/>
            </p:nvCxnSpPr>
            <p:spPr bwMode="auto">
              <a:xfrm rot="10800000">
                <a:off x="7162800" y="4267201"/>
                <a:ext cx="685800" cy="533400"/>
              </a:xfrm>
              <a:prstGeom prst="line">
                <a:avLst/>
              </a:prstGeom>
              <a:ln w="38100">
                <a:solidFill>
                  <a:srgbClr val="FF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5">
                <a:extLst>
                  <a:ext uri="{FF2B5EF4-FFF2-40B4-BE49-F238E27FC236}">
                    <a16:creationId xmlns:a16="http://schemas.microsoft.com/office/drawing/2014/main" id="{6E6CB71D-EB8D-8FCC-3EA5-21BAF33EC7CC}"/>
                  </a:ext>
                </a:extLst>
              </p:cNvPr>
              <p:cNvCxnSpPr/>
              <p:nvPr/>
            </p:nvCxnSpPr>
            <p:spPr bwMode="auto">
              <a:xfrm>
                <a:off x="1905000" y="4267201"/>
                <a:ext cx="52578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7">
                <a:extLst>
                  <a:ext uri="{FF2B5EF4-FFF2-40B4-BE49-F238E27FC236}">
                    <a16:creationId xmlns:a16="http://schemas.microsoft.com/office/drawing/2014/main" id="{0B848360-9F97-3518-AB9F-80788F068442}"/>
                  </a:ext>
                </a:extLst>
              </p:cNvPr>
              <p:cNvCxnSpPr/>
              <p:nvPr/>
            </p:nvCxnSpPr>
            <p:spPr bwMode="auto">
              <a:xfrm rot="5400000" flipH="1" flipV="1">
                <a:off x="3048000" y="3886200"/>
                <a:ext cx="762001" cy="0"/>
              </a:xfrm>
              <a:prstGeom prst="line">
                <a:avLst/>
              </a:prstGeom>
              <a:ln w="38100">
                <a:solidFill>
                  <a:srgbClr val="FF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5440" name="Group 363">
                <a:extLst>
                  <a:ext uri="{FF2B5EF4-FFF2-40B4-BE49-F238E27FC236}">
                    <a16:creationId xmlns:a16="http://schemas.microsoft.com/office/drawing/2014/main" id="{727D7A63-7BC9-2F7B-9084-2920D1DA70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43000" y="3505200"/>
                <a:ext cx="6705601" cy="1295401"/>
                <a:chOff x="1143000" y="3505200"/>
                <a:chExt cx="6705601" cy="1295401"/>
              </a:xfrm>
            </p:grpSpPr>
            <p:cxnSp>
              <p:nvCxnSpPr>
                <p:cNvPr id="162" name="Straight Connector 9">
                  <a:extLst>
                    <a:ext uri="{FF2B5EF4-FFF2-40B4-BE49-F238E27FC236}">
                      <a16:creationId xmlns:a16="http://schemas.microsoft.com/office/drawing/2014/main" id="{98D07321-AA67-2D3E-B170-23588CFB8073}"/>
                    </a:ext>
                  </a:extLst>
                </p:cNvPr>
                <p:cNvCxnSpPr/>
                <p:nvPr/>
              </p:nvCxnSpPr>
              <p:spPr bwMode="auto">
                <a:xfrm flipV="1">
                  <a:off x="1143000" y="4267201"/>
                  <a:ext cx="76200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0">
                  <a:extLst>
                    <a:ext uri="{FF2B5EF4-FFF2-40B4-BE49-F238E27FC236}">
                      <a16:creationId xmlns:a16="http://schemas.microsoft.com/office/drawing/2014/main" id="{3820206D-E778-EE4E-6676-84FCCB42C2E5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4415631" y="3737769"/>
                  <a:ext cx="541338" cy="762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1">
                  <a:extLst>
                    <a:ext uri="{FF2B5EF4-FFF2-40B4-BE49-F238E27FC236}">
                      <a16:creationId xmlns:a16="http://schemas.microsoft.com/office/drawing/2014/main" id="{653431A8-634F-015D-AC62-1748CB6E95C0}"/>
                    </a:ext>
                  </a:extLst>
                </p:cNvPr>
                <p:cNvCxnSpPr/>
                <p:nvPr/>
              </p:nvCxnSpPr>
              <p:spPr bwMode="auto">
                <a:xfrm>
                  <a:off x="7162800" y="3505200"/>
                  <a:ext cx="68580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2">
                  <a:extLst>
                    <a:ext uri="{FF2B5EF4-FFF2-40B4-BE49-F238E27FC236}">
                      <a16:creationId xmlns:a16="http://schemas.microsoft.com/office/drawing/2014/main" id="{7BC9CF8E-0265-D0A6-8BD0-EDFD2574B2F7}"/>
                    </a:ext>
                  </a:extLst>
                </p:cNvPr>
                <p:cNvCxnSpPr/>
                <p:nvPr/>
              </p:nvCxnSpPr>
              <p:spPr bwMode="auto">
                <a:xfrm rot="16200000" flipV="1">
                  <a:off x="5943600" y="3581400"/>
                  <a:ext cx="533400" cy="381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3">
                  <a:extLst>
                    <a:ext uri="{FF2B5EF4-FFF2-40B4-BE49-F238E27FC236}">
                      <a16:creationId xmlns:a16="http://schemas.microsoft.com/office/drawing/2014/main" id="{84451FFE-1FBF-BAF7-FF50-AB82B323721E}"/>
                    </a:ext>
                  </a:extLst>
                </p:cNvPr>
                <p:cNvCxnSpPr/>
                <p:nvPr/>
              </p:nvCxnSpPr>
              <p:spPr bwMode="auto">
                <a:xfrm flipV="1">
                  <a:off x="1143000" y="3505200"/>
                  <a:ext cx="68580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4">
                  <a:extLst>
                    <a:ext uri="{FF2B5EF4-FFF2-40B4-BE49-F238E27FC236}">
                      <a16:creationId xmlns:a16="http://schemas.microsoft.com/office/drawing/2014/main" id="{5989F4CE-009A-DB05-2715-0E805195B6CE}"/>
                    </a:ext>
                  </a:extLst>
                </p:cNvPr>
                <p:cNvCxnSpPr/>
                <p:nvPr/>
              </p:nvCxnSpPr>
              <p:spPr bwMode="auto">
                <a:xfrm rot="10800000">
                  <a:off x="1828800" y="3505200"/>
                  <a:ext cx="5334000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5">
                  <a:extLst>
                    <a:ext uri="{FF2B5EF4-FFF2-40B4-BE49-F238E27FC236}">
                      <a16:creationId xmlns:a16="http://schemas.microsoft.com/office/drawing/2014/main" id="{B096D853-04B9-D2C7-6EC4-35C26299483D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2895600" y="4267201"/>
                  <a:ext cx="53340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6">
                  <a:extLst>
                    <a:ext uri="{FF2B5EF4-FFF2-40B4-BE49-F238E27FC236}">
                      <a16:creationId xmlns:a16="http://schemas.microsoft.com/office/drawing/2014/main" id="{B5B869B7-2290-09A9-1033-130D07949CDC}"/>
                    </a:ext>
                  </a:extLst>
                </p:cNvPr>
                <p:cNvCxnSpPr/>
                <p:nvPr/>
              </p:nvCxnSpPr>
              <p:spPr bwMode="auto">
                <a:xfrm rot="16200000" flipV="1">
                  <a:off x="5943600" y="4343401"/>
                  <a:ext cx="533400" cy="381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">
                  <a:extLst>
                    <a:ext uri="{FF2B5EF4-FFF2-40B4-BE49-F238E27FC236}">
                      <a16:creationId xmlns:a16="http://schemas.microsoft.com/office/drawing/2014/main" id="{1C3142E5-48D6-4630-90F7-F98E2D2C35A4}"/>
                    </a:ext>
                  </a:extLst>
                </p:cNvPr>
                <p:cNvCxnSpPr/>
                <p:nvPr/>
              </p:nvCxnSpPr>
              <p:spPr bwMode="auto">
                <a:xfrm rot="10800000">
                  <a:off x="1143000" y="4800601"/>
                  <a:ext cx="6705600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8">
                  <a:extLst>
                    <a:ext uri="{FF2B5EF4-FFF2-40B4-BE49-F238E27FC236}">
                      <a16:creationId xmlns:a16="http://schemas.microsoft.com/office/drawing/2014/main" id="{D295C8D5-3DD1-1547-D43A-8C3FE458C8F8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4267200" y="4419601"/>
                  <a:ext cx="762001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9">
                  <a:extLst>
                    <a:ext uri="{FF2B5EF4-FFF2-40B4-BE49-F238E27FC236}">
                      <a16:creationId xmlns:a16="http://schemas.microsoft.com/office/drawing/2014/main" id="{86D56057-B917-DA77-5A27-438CC16DFFFB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762000" y="4419601"/>
                  <a:ext cx="762001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20">
                  <a:extLst>
                    <a:ext uri="{FF2B5EF4-FFF2-40B4-BE49-F238E27FC236}">
                      <a16:creationId xmlns:a16="http://schemas.microsoft.com/office/drawing/2014/main" id="{8294D693-60F7-B48F-08CF-0979C15DA377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2514600" y="4419601"/>
                  <a:ext cx="762001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21">
                  <a:extLst>
                    <a:ext uri="{FF2B5EF4-FFF2-40B4-BE49-F238E27FC236}">
                      <a16:creationId xmlns:a16="http://schemas.microsoft.com/office/drawing/2014/main" id="{E7149073-8403-5769-4F3C-21649A23A7B8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6019800" y="4419601"/>
                  <a:ext cx="762001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22">
                  <a:extLst>
                    <a:ext uri="{FF2B5EF4-FFF2-40B4-BE49-F238E27FC236}">
                      <a16:creationId xmlns:a16="http://schemas.microsoft.com/office/drawing/2014/main" id="{59AE6C9D-7F2C-11FC-7000-1B4AE1DD18AC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7467600" y="4419601"/>
                  <a:ext cx="762001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23">
                  <a:extLst>
                    <a:ext uri="{FF2B5EF4-FFF2-40B4-BE49-F238E27FC236}">
                      <a16:creationId xmlns:a16="http://schemas.microsoft.com/office/drawing/2014/main" id="{1D900D65-F429-F5F3-0FEF-33013662C9C0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4343400" y="3886200"/>
                  <a:ext cx="762001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24">
                  <a:extLst>
                    <a:ext uri="{FF2B5EF4-FFF2-40B4-BE49-F238E27FC236}">
                      <a16:creationId xmlns:a16="http://schemas.microsoft.com/office/drawing/2014/main" id="{6BAD54D7-3967-C950-2085-96B17423C934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6781800" y="3886200"/>
                  <a:ext cx="762001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25">
                  <a:extLst>
                    <a:ext uri="{FF2B5EF4-FFF2-40B4-BE49-F238E27FC236}">
                      <a16:creationId xmlns:a16="http://schemas.microsoft.com/office/drawing/2014/main" id="{0B74E503-E0F9-5039-AA60-5EE06B17DCAA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5638800" y="3886200"/>
                  <a:ext cx="762001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26">
                  <a:extLst>
                    <a:ext uri="{FF2B5EF4-FFF2-40B4-BE49-F238E27FC236}">
                      <a16:creationId xmlns:a16="http://schemas.microsoft.com/office/drawing/2014/main" id="{CAC7B0B4-0260-0E24-A129-970B5CB93EEE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1524000" y="3886200"/>
                  <a:ext cx="762001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27">
                  <a:extLst>
                    <a:ext uri="{FF2B5EF4-FFF2-40B4-BE49-F238E27FC236}">
                      <a16:creationId xmlns:a16="http://schemas.microsoft.com/office/drawing/2014/main" id="{6B572979-8923-A316-6476-C66FD8AB4EAC}"/>
                    </a:ext>
                  </a:extLst>
                </p:cNvPr>
                <p:cNvCxnSpPr/>
                <p:nvPr/>
              </p:nvCxnSpPr>
              <p:spPr bwMode="auto">
                <a:xfrm rot="5400000" flipH="1" flipV="1">
                  <a:off x="2895600" y="3505200"/>
                  <a:ext cx="533400" cy="5334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1" name="Straight Connector 6">
                <a:extLst>
                  <a:ext uri="{FF2B5EF4-FFF2-40B4-BE49-F238E27FC236}">
                    <a16:creationId xmlns:a16="http://schemas.microsoft.com/office/drawing/2014/main" id="{A38F5F8B-1E00-7DE7-40EA-30E6BF7DE931}"/>
                  </a:ext>
                </a:extLst>
              </p:cNvPr>
              <p:cNvCxnSpPr/>
              <p:nvPr/>
            </p:nvCxnSpPr>
            <p:spPr bwMode="auto">
              <a:xfrm rot="10800000" flipV="1">
                <a:off x="1143000" y="4038600"/>
                <a:ext cx="6705600" cy="15875"/>
              </a:xfrm>
              <a:prstGeom prst="line">
                <a:avLst/>
              </a:prstGeom>
              <a:ln w="38100">
                <a:solidFill>
                  <a:srgbClr val="FF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5387" name="Group 148">
              <a:extLst>
                <a:ext uri="{FF2B5EF4-FFF2-40B4-BE49-F238E27FC236}">
                  <a16:creationId xmlns:a16="http://schemas.microsoft.com/office/drawing/2014/main" id="{1874625A-12EB-6A22-1EBE-2E60F391DB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0600" y="5486400"/>
              <a:ext cx="76200" cy="762000"/>
              <a:chOff x="1219200" y="4038600"/>
              <a:chExt cx="76200" cy="762000"/>
            </a:xfrm>
          </p:grpSpPr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D11FE4B2-DBC8-1DDC-370E-4ED0C13851B9}"/>
                  </a:ext>
                </a:extLst>
              </p:cNvPr>
              <p:cNvSpPr/>
              <p:nvPr/>
            </p:nvSpPr>
            <p:spPr bwMode="auto">
              <a:xfrm flipV="1">
                <a:off x="1219200" y="40386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54" name="Oval 153">
                <a:extLst>
                  <a:ext uri="{FF2B5EF4-FFF2-40B4-BE49-F238E27FC236}">
                    <a16:creationId xmlns:a16="http://schemas.microsoft.com/office/drawing/2014/main" id="{D5759470-6397-7832-3984-CA4D76F1314E}"/>
                  </a:ext>
                </a:extLst>
              </p:cNvPr>
              <p:cNvSpPr/>
              <p:nvPr/>
            </p:nvSpPr>
            <p:spPr bwMode="auto">
              <a:xfrm flipV="1">
                <a:off x="1219200" y="42672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534250D6-1B4F-CB0B-6014-44129D53614E}"/>
                  </a:ext>
                </a:extLst>
              </p:cNvPr>
              <p:cNvSpPr/>
              <p:nvPr/>
            </p:nvSpPr>
            <p:spPr bwMode="auto">
              <a:xfrm flipV="1">
                <a:off x="1219200" y="44958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id="{AD78E138-E0E6-5FE5-6E31-CDBBD3D03F6E}"/>
                  </a:ext>
                </a:extLst>
              </p:cNvPr>
              <p:cNvSpPr/>
              <p:nvPr/>
            </p:nvSpPr>
            <p:spPr bwMode="auto">
              <a:xfrm flipV="1">
                <a:off x="1219200" y="47244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15388" name="Group 148">
              <a:extLst>
                <a:ext uri="{FF2B5EF4-FFF2-40B4-BE49-F238E27FC236}">
                  <a16:creationId xmlns:a16="http://schemas.microsoft.com/office/drawing/2014/main" id="{A104A4EC-E5AF-F02F-6DD5-2662B77EE4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76600" y="4953000"/>
              <a:ext cx="76200" cy="762000"/>
              <a:chOff x="1219200" y="4038600"/>
              <a:chExt cx="76200" cy="762000"/>
            </a:xfrm>
          </p:grpSpPr>
          <p:sp>
            <p:nvSpPr>
              <p:cNvPr id="148" name="Oval 147">
                <a:extLst>
                  <a:ext uri="{FF2B5EF4-FFF2-40B4-BE49-F238E27FC236}">
                    <a16:creationId xmlns:a16="http://schemas.microsoft.com/office/drawing/2014/main" id="{FCD9FBAA-6413-168B-F041-A901F8D759BE}"/>
                  </a:ext>
                </a:extLst>
              </p:cNvPr>
              <p:cNvSpPr/>
              <p:nvPr/>
            </p:nvSpPr>
            <p:spPr bwMode="auto">
              <a:xfrm flipV="1">
                <a:off x="1219200" y="40386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B0C37DE1-262E-E5E6-DE72-0564F47375F0}"/>
                  </a:ext>
                </a:extLst>
              </p:cNvPr>
              <p:cNvSpPr/>
              <p:nvPr/>
            </p:nvSpPr>
            <p:spPr bwMode="auto">
              <a:xfrm flipV="1">
                <a:off x="1219200" y="42672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FCF49D40-8F47-E959-E51E-3C98827230B5}"/>
                  </a:ext>
                </a:extLst>
              </p:cNvPr>
              <p:cNvSpPr/>
              <p:nvPr/>
            </p:nvSpPr>
            <p:spPr bwMode="auto">
              <a:xfrm flipV="1">
                <a:off x="1219200" y="44958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19D6AA32-1BAA-1F33-94E4-894773CE1771}"/>
                  </a:ext>
                </a:extLst>
              </p:cNvPr>
              <p:cNvSpPr/>
              <p:nvPr/>
            </p:nvSpPr>
            <p:spPr bwMode="auto">
              <a:xfrm flipV="1">
                <a:off x="1219200" y="47244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15389" name="Group 148">
              <a:extLst>
                <a:ext uri="{FF2B5EF4-FFF2-40B4-BE49-F238E27FC236}">
                  <a16:creationId xmlns:a16="http://schemas.microsoft.com/office/drawing/2014/main" id="{787AA105-D1E2-419B-A2AE-390BD7DCA3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8800" y="4953000"/>
              <a:ext cx="76200" cy="762000"/>
              <a:chOff x="1219200" y="4038600"/>
              <a:chExt cx="76200" cy="762000"/>
            </a:xfrm>
          </p:grpSpPr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245B23EF-9D8E-E9BA-B7B9-1C53E653BED1}"/>
                  </a:ext>
                </a:extLst>
              </p:cNvPr>
              <p:cNvSpPr/>
              <p:nvPr/>
            </p:nvSpPr>
            <p:spPr bwMode="auto">
              <a:xfrm flipV="1">
                <a:off x="1219200" y="40386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C68E0CD0-EDCD-511B-F7BB-984BE1477ADB}"/>
                  </a:ext>
                </a:extLst>
              </p:cNvPr>
              <p:cNvSpPr/>
              <p:nvPr/>
            </p:nvSpPr>
            <p:spPr bwMode="auto">
              <a:xfrm flipV="1">
                <a:off x="1219200" y="42672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43" name="Oval 142">
                <a:extLst>
                  <a:ext uri="{FF2B5EF4-FFF2-40B4-BE49-F238E27FC236}">
                    <a16:creationId xmlns:a16="http://schemas.microsoft.com/office/drawing/2014/main" id="{7D98E871-0D07-A999-5F24-D3E3C689DC18}"/>
                  </a:ext>
                </a:extLst>
              </p:cNvPr>
              <p:cNvSpPr/>
              <p:nvPr/>
            </p:nvSpPr>
            <p:spPr bwMode="auto">
              <a:xfrm flipV="1">
                <a:off x="1219200" y="44958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41EE38DC-6BD5-0540-C0E8-A42F4411EB2C}"/>
                  </a:ext>
                </a:extLst>
              </p:cNvPr>
              <p:cNvSpPr/>
              <p:nvPr/>
            </p:nvSpPr>
            <p:spPr bwMode="auto">
              <a:xfrm flipV="1">
                <a:off x="1219200" y="47244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15390" name="Group 148">
              <a:extLst>
                <a:ext uri="{FF2B5EF4-FFF2-40B4-BE49-F238E27FC236}">
                  <a16:creationId xmlns:a16="http://schemas.microsoft.com/office/drawing/2014/main" id="{FAF2AD39-00C7-3B91-EEE5-885B345FF4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3200" y="5486400"/>
              <a:ext cx="76200" cy="762000"/>
              <a:chOff x="1219200" y="4038600"/>
              <a:chExt cx="76200" cy="762000"/>
            </a:xfrm>
          </p:grpSpPr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3649383D-87CA-84E5-30D2-71C11563CE7E}"/>
                  </a:ext>
                </a:extLst>
              </p:cNvPr>
              <p:cNvSpPr/>
              <p:nvPr/>
            </p:nvSpPr>
            <p:spPr bwMode="auto">
              <a:xfrm flipV="1">
                <a:off x="1219200" y="40386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id="{2217139A-A576-95FF-6254-B63D865E1FC2}"/>
                  </a:ext>
                </a:extLst>
              </p:cNvPr>
              <p:cNvSpPr/>
              <p:nvPr/>
            </p:nvSpPr>
            <p:spPr bwMode="auto">
              <a:xfrm flipV="1">
                <a:off x="1219200" y="42672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B092F8F5-2381-9137-6521-A06E854716AD}"/>
                  </a:ext>
                </a:extLst>
              </p:cNvPr>
              <p:cNvSpPr/>
              <p:nvPr/>
            </p:nvSpPr>
            <p:spPr bwMode="auto">
              <a:xfrm flipV="1">
                <a:off x="1219200" y="44958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EA9D0AA8-165A-FAE1-0E7A-95B49E011E2D}"/>
                  </a:ext>
                </a:extLst>
              </p:cNvPr>
              <p:cNvSpPr/>
              <p:nvPr/>
            </p:nvSpPr>
            <p:spPr bwMode="auto">
              <a:xfrm flipV="1">
                <a:off x="1219200" y="47244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15391" name="Group 148">
              <a:extLst>
                <a:ext uri="{FF2B5EF4-FFF2-40B4-BE49-F238E27FC236}">
                  <a16:creationId xmlns:a16="http://schemas.microsoft.com/office/drawing/2014/main" id="{B1174083-AFCC-8DCD-1172-FC2D3893B5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2000" y="4953000"/>
              <a:ext cx="76200" cy="762000"/>
              <a:chOff x="1219200" y="4038600"/>
              <a:chExt cx="76200" cy="762000"/>
            </a:xfrm>
          </p:grpSpPr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53ADA8CD-DC77-9C3E-E05F-0878820C0E10}"/>
                  </a:ext>
                </a:extLst>
              </p:cNvPr>
              <p:cNvSpPr/>
              <p:nvPr/>
            </p:nvSpPr>
            <p:spPr bwMode="auto">
              <a:xfrm flipV="1">
                <a:off x="1219200" y="40386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91570179-CE40-7531-F729-9584D3E53622}"/>
                  </a:ext>
                </a:extLst>
              </p:cNvPr>
              <p:cNvSpPr/>
              <p:nvPr/>
            </p:nvSpPr>
            <p:spPr bwMode="auto">
              <a:xfrm flipV="1">
                <a:off x="1219200" y="42672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D84DD881-1B68-3E71-4818-EFFA81F54B6B}"/>
                  </a:ext>
                </a:extLst>
              </p:cNvPr>
              <p:cNvSpPr/>
              <p:nvPr/>
            </p:nvSpPr>
            <p:spPr bwMode="auto">
              <a:xfrm flipV="1">
                <a:off x="1219200" y="44958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87B29F96-20C6-E0A3-BEBA-66D9CAD12F0C}"/>
                  </a:ext>
                </a:extLst>
              </p:cNvPr>
              <p:cNvSpPr/>
              <p:nvPr/>
            </p:nvSpPr>
            <p:spPr bwMode="auto">
              <a:xfrm flipV="1">
                <a:off x="1219200" y="47244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15392" name="Group 148">
              <a:extLst>
                <a:ext uri="{FF2B5EF4-FFF2-40B4-BE49-F238E27FC236}">
                  <a16:creationId xmlns:a16="http://schemas.microsoft.com/office/drawing/2014/main" id="{27B7CCD1-4F9E-51CF-2BA6-D2DBCFC4FE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95800" y="5486400"/>
              <a:ext cx="76200" cy="762000"/>
              <a:chOff x="1219200" y="4038600"/>
              <a:chExt cx="76200" cy="762000"/>
            </a:xfrm>
          </p:grpSpPr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33C8A6DF-805C-D897-0115-156BBEB36655}"/>
                  </a:ext>
                </a:extLst>
              </p:cNvPr>
              <p:cNvSpPr/>
              <p:nvPr/>
            </p:nvSpPr>
            <p:spPr bwMode="auto">
              <a:xfrm flipV="1">
                <a:off x="1219200" y="40386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23" name="Oval 122">
                <a:extLst>
                  <a:ext uri="{FF2B5EF4-FFF2-40B4-BE49-F238E27FC236}">
                    <a16:creationId xmlns:a16="http://schemas.microsoft.com/office/drawing/2014/main" id="{CD0E11C7-9AE1-48DC-B42A-D69E932F679D}"/>
                  </a:ext>
                </a:extLst>
              </p:cNvPr>
              <p:cNvSpPr/>
              <p:nvPr/>
            </p:nvSpPr>
            <p:spPr bwMode="auto">
              <a:xfrm flipV="1">
                <a:off x="1219200" y="42672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164DCFDA-5F2F-609A-3368-84F59BB45508}"/>
                  </a:ext>
                </a:extLst>
              </p:cNvPr>
              <p:cNvSpPr/>
              <p:nvPr/>
            </p:nvSpPr>
            <p:spPr bwMode="auto">
              <a:xfrm flipV="1">
                <a:off x="1219200" y="44958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id="{DA83BCA6-1ED9-884A-8863-26E6900B7FB9}"/>
                  </a:ext>
                </a:extLst>
              </p:cNvPr>
              <p:cNvSpPr/>
              <p:nvPr/>
            </p:nvSpPr>
            <p:spPr bwMode="auto">
              <a:xfrm flipV="1">
                <a:off x="1219200" y="47244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15393" name="Group 148">
              <a:extLst>
                <a:ext uri="{FF2B5EF4-FFF2-40B4-BE49-F238E27FC236}">
                  <a16:creationId xmlns:a16="http://schemas.microsoft.com/office/drawing/2014/main" id="{CEC8BF3C-3E59-1C54-EC61-3AABEA3FD9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8400" y="5486400"/>
              <a:ext cx="76200" cy="762000"/>
              <a:chOff x="1219200" y="4038600"/>
              <a:chExt cx="76200" cy="762000"/>
            </a:xfrm>
          </p:grpSpPr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385E1543-ED0A-6B0A-79DA-B602C1FEE29E}"/>
                  </a:ext>
                </a:extLst>
              </p:cNvPr>
              <p:cNvSpPr/>
              <p:nvPr/>
            </p:nvSpPr>
            <p:spPr bwMode="auto">
              <a:xfrm flipV="1">
                <a:off x="1219200" y="40386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1F23B436-2C3B-FC59-4BD3-1C9A93700B99}"/>
                  </a:ext>
                </a:extLst>
              </p:cNvPr>
              <p:cNvSpPr/>
              <p:nvPr/>
            </p:nvSpPr>
            <p:spPr bwMode="auto">
              <a:xfrm flipV="1">
                <a:off x="1219200" y="42672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CD165CEA-F249-5D1E-4266-0E36BDCF3689}"/>
                  </a:ext>
                </a:extLst>
              </p:cNvPr>
              <p:cNvSpPr/>
              <p:nvPr/>
            </p:nvSpPr>
            <p:spPr bwMode="auto">
              <a:xfrm flipV="1">
                <a:off x="1219200" y="44958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B1C2768D-54DD-C246-56EE-74EEB64FACD9}"/>
                  </a:ext>
                </a:extLst>
              </p:cNvPr>
              <p:cNvSpPr/>
              <p:nvPr/>
            </p:nvSpPr>
            <p:spPr bwMode="auto">
              <a:xfrm flipV="1">
                <a:off x="1219200" y="47244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15394" name="Group 148">
              <a:extLst>
                <a:ext uri="{FF2B5EF4-FFF2-40B4-BE49-F238E27FC236}">
                  <a16:creationId xmlns:a16="http://schemas.microsoft.com/office/drawing/2014/main" id="{DDA8B4DA-01C7-C6CB-B1EF-F5444983C7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67400" y="4953000"/>
              <a:ext cx="76200" cy="762000"/>
              <a:chOff x="1219200" y="4038600"/>
              <a:chExt cx="76200" cy="762000"/>
            </a:xfrm>
          </p:grpSpPr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2BBCDC2E-5774-9CAC-4B5C-3B8AF9B27597}"/>
                  </a:ext>
                </a:extLst>
              </p:cNvPr>
              <p:cNvSpPr/>
              <p:nvPr/>
            </p:nvSpPr>
            <p:spPr bwMode="auto">
              <a:xfrm flipV="1">
                <a:off x="1219200" y="40386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AA3F9D5C-CBCE-C0F9-2E12-42C633285E39}"/>
                  </a:ext>
                </a:extLst>
              </p:cNvPr>
              <p:cNvSpPr/>
              <p:nvPr/>
            </p:nvSpPr>
            <p:spPr bwMode="auto">
              <a:xfrm flipV="1">
                <a:off x="1219200" y="42672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15" name="Oval 114">
                <a:extLst>
                  <a:ext uri="{FF2B5EF4-FFF2-40B4-BE49-F238E27FC236}">
                    <a16:creationId xmlns:a16="http://schemas.microsoft.com/office/drawing/2014/main" id="{DE934A63-6FD9-76AF-6E87-AA8CE0749799}"/>
                  </a:ext>
                </a:extLst>
              </p:cNvPr>
              <p:cNvSpPr/>
              <p:nvPr/>
            </p:nvSpPr>
            <p:spPr bwMode="auto">
              <a:xfrm flipV="1">
                <a:off x="1219200" y="44958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CCDF0EC4-7CBA-9195-47AA-F69F237E9C7F}"/>
                  </a:ext>
                </a:extLst>
              </p:cNvPr>
              <p:cNvSpPr/>
              <p:nvPr/>
            </p:nvSpPr>
            <p:spPr bwMode="auto">
              <a:xfrm flipV="1">
                <a:off x="1219200" y="47244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15395" name="Group 148">
              <a:extLst>
                <a:ext uri="{FF2B5EF4-FFF2-40B4-BE49-F238E27FC236}">
                  <a16:creationId xmlns:a16="http://schemas.microsoft.com/office/drawing/2014/main" id="{FB3C2FA7-4F45-7A22-7622-DC6C894F1E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86600" y="4953000"/>
              <a:ext cx="76200" cy="762000"/>
              <a:chOff x="1219200" y="4038600"/>
              <a:chExt cx="76200" cy="762000"/>
            </a:xfrm>
          </p:grpSpPr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7E0A9001-23AB-77C5-3F6A-FB4DC9EA4646}"/>
                  </a:ext>
                </a:extLst>
              </p:cNvPr>
              <p:cNvSpPr/>
              <p:nvPr/>
            </p:nvSpPr>
            <p:spPr bwMode="auto">
              <a:xfrm flipV="1">
                <a:off x="1219200" y="40386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5D5FC012-5E63-263C-E07C-F44D46B9AF8E}"/>
                  </a:ext>
                </a:extLst>
              </p:cNvPr>
              <p:cNvSpPr/>
              <p:nvPr/>
            </p:nvSpPr>
            <p:spPr bwMode="auto">
              <a:xfrm flipV="1">
                <a:off x="1219200" y="42672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72963BF2-8E87-1FC2-9CDE-1B37CCB07127}"/>
                  </a:ext>
                </a:extLst>
              </p:cNvPr>
              <p:cNvSpPr/>
              <p:nvPr/>
            </p:nvSpPr>
            <p:spPr bwMode="auto">
              <a:xfrm flipV="1">
                <a:off x="1219200" y="44958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E60B23AA-4012-873B-65C2-C07C2FD4E6FD}"/>
                  </a:ext>
                </a:extLst>
              </p:cNvPr>
              <p:cNvSpPr/>
              <p:nvPr/>
            </p:nvSpPr>
            <p:spPr bwMode="auto">
              <a:xfrm flipV="1">
                <a:off x="1219200" y="47244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15396" name="Group 148">
              <a:extLst>
                <a:ext uri="{FF2B5EF4-FFF2-40B4-BE49-F238E27FC236}">
                  <a16:creationId xmlns:a16="http://schemas.microsoft.com/office/drawing/2014/main" id="{7F0F5FBF-1C0D-8743-A089-2FC891F8DC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2400" y="5486400"/>
              <a:ext cx="76200" cy="762000"/>
              <a:chOff x="1219200" y="4038600"/>
              <a:chExt cx="76200" cy="762000"/>
            </a:xfrm>
          </p:grpSpPr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047C42D1-DE54-E35E-3524-602A1BFEF6B1}"/>
                  </a:ext>
                </a:extLst>
              </p:cNvPr>
              <p:cNvSpPr/>
              <p:nvPr/>
            </p:nvSpPr>
            <p:spPr bwMode="auto">
              <a:xfrm flipV="1">
                <a:off x="1219200" y="40386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3083E366-B009-64C9-CFEA-203DF8DE45B1}"/>
                  </a:ext>
                </a:extLst>
              </p:cNvPr>
              <p:cNvSpPr/>
              <p:nvPr/>
            </p:nvSpPr>
            <p:spPr bwMode="auto">
              <a:xfrm flipV="1">
                <a:off x="1219200" y="4267200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6A9E5027-697C-F592-8A72-37BC47614600}"/>
                  </a:ext>
                </a:extLst>
              </p:cNvPr>
              <p:cNvSpPr/>
              <p:nvPr/>
            </p:nvSpPr>
            <p:spPr bwMode="auto">
              <a:xfrm flipV="1">
                <a:off x="1219200" y="44958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876F1115-7B26-1197-14C3-28F5C3C509C8}"/>
                  </a:ext>
                </a:extLst>
              </p:cNvPr>
              <p:cNvSpPr/>
              <p:nvPr/>
            </p:nvSpPr>
            <p:spPr bwMode="auto">
              <a:xfrm flipV="1">
                <a:off x="1219200" y="4724401"/>
                <a:ext cx="76200" cy="76200"/>
              </a:xfrm>
              <a:prstGeom prst="ellipse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CA" sz="4000" b="1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</p:grpSp>
      <p:pic>
        <p:nvPicPr>
          <p:cNvPr id="146" name="Picture 2" descr="F:\Thesis papers and examples\Thesis files\Push Guy.png">
            <a:extLst>
              <a:ext uri="{FF2B5EF4-FFF2-40B4-BE49-F238E27FC236}">
                <a16:creationId xmlns:a16="http://schemas.microsoft.com/office/drawing/2014/main" id="{0D59B213-D375-E374-D1D4-658197E0B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962400"/>
            <a:ext cx="6985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85" name="Slide Number Placeholder 182">
            <a:extLst>
              <a:ext uri="{FF2B5EF4-FFF2-40B4-BE49-F238E27FC236}">
                <a16:creationId xmlns:a16="http://schemas.microsoft.com/office/drawing/2014/main" id="{22956348-7147-0C90-E459-00CFBDB9BBC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034B3827-43E2-413E-9998-FB53D652D604}" type="slidenum">
              <a:rPr lang="en-US" altLang="en-US" sz="1400"/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00232 L 0.19584 -0.00232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4 -0.00231 L 0.3875 -0.00231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75 -0.00231 L 0.57917 -0.00231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917 -0.00231 L 0.7375 -0.00231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375 -0.00231 L 0.6625 -0.08002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00" y="-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25 -0.08002 L 0.5375 -0.08002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75 -0.08002 L 0.39584 -0.08002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84 -0.08002 L 0.25417 -0.08002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417 -0.08002 L 0.0875 -0.08002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333E-6 L 0.2375 -0.0023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75 -0.00232 L 0.57083 0.01988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0" y="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9EFF191-CD39-6B40-BF90-D7564C165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Jam Results into 1 slide = Bad</a:t>
            </a:r>
          </a:p>
        </p:txBody>
      </p:sp>
      <p:graphicFrame>
        <p:nvGraphicFramePr>
          <p:cNvPr id="14393" name="Group 57">
            <a:extLst>
              <a:ext uri="{FF2B5EF4-FFF2-40B4-BE49-F238E27FC236}">
                <a16:creationId xmlns:a16="http://schemas.microsoft.com/office/drawing/2014/main" id="{2037BB12-85C9-B7F0-3DE8-FAFCB9244F0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7848600" cy="4953000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3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5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3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Preferred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Deep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T-stat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P-value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Push-Off Time (s)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Peak Force (N/kg)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Average Force (N/kg)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301D67A-74E8-DC88-E9AA-07E1362CE4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41325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Push-Off Time</a:t>
            </a:r>
          </a:p>
        </p:txBody>
      </p:sp>
      <p:graphicFrame>
        <p:nvGraphicFramePr>
          <p:cNvPr id="18435" name="Object 3">
            <a:extLst>
              <a:ext uri="{FF2B5EF4-FFF2-40B4-BE49-F238E27FC236}">
                <a16:creationId xmlns:a16="http://schemas.microsoft.com/office/drawing/2014/main" id="{B0D58EC3-BA18-B844-25B2-1DA513CF6FB2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403350" y="1773238"/>
          <a:ext cx="6696075" cy="468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Prism Project" r:id="rId3" imgW="3302099" imgH="2292306" progId="Prism.Document">
                  <p:embed/>
                </p:oleObj>
              </mc:Choice>
              <mc:Fallback>
                <p:oleObj name="Prism Project" r:id="rId3" imgW="3302099" imgH="2292306" progId="Prism.Documen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773238"/>
                        <a:ext cx="6696075" cy="468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 cap="flat" cmpd="sng" algn="ctr">
                            <a:solidFill>
                              <a:srgbClr val="FFFF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6" name="Picture 4" descr="Squat Jump Preferred">
            <a:extLst>
              <a:ext uri="{FF2B5EF4-FFF2-40B4-BE49-F238E27FC236}">
                <a16:creationId xmlns:a16="http://schemas.microsoft.com/office/drawing/2014/main" id="{07856AA9-4AEC-E5EE-05F9-A741E9378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3465513"/>
            <a:ext cx="18288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Squat Jump Deep2">
            <a:extLst>
              <a:ext uri="{FF2B5EF4-FFF2-40B4-BE49-F238E27FC236}">
                <a16:creationId xmlns:a16="http://schemas.microsoft.com/office/drawing/2014/main" id="{30B51A43-EB0C-A69C-1A37-1E4EEEEE6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713" y="3465513"/>
            <a:ext cx="18288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63D31D0-D9DA-7CC1-67FC-8535A20C26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Peak Force</a:t>
            </a:r>
          </a:p>
        </p:txBody>
      </p:sp>
      <p:graphicFrame>
        <p:nvGraphicFramePr>
          <p:cNvPr id="19459" name="Object 3">
            <a:extLst>
              <a:ext uri="{FF2B5EF4-FFF2-40B4-BE49-F238E27FC236}">
                <a16:creationId xmlns:a16="http://schemas.microsoft.com/office/drawing/2014/main" id="{116CBDA5-6212-6EC6-373B-90B6CCB2194E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331913" y="1722438"/>
          <a:ext cx="6808787" cy="476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Prism Project" r:id="rId3" imgW="3390900" imgH="2374392" progId="Prism.Document">
                  <p:embed/>
                </p:oleObj>
              </mc:Choice>
              <mc:Fallback>
                <p:oleObj name="Prism Project" r:id="rId3" imgW="3390900" imgH="2374392" progId="Prism.Documen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722438"/>
                        <a:ext cx="6808787" cy="476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 cap="flat" cmpd="sng" algn="ctr">
                            <a:solidFill>
                              <a:srgbClr val="FFFF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0" name="Picture 4" descr="Squat Jump Preferred">
            <a:extLst>
              <a:ext uri="{FF2B5EF4-FFF2-40B4-BE49-F238E27FC236}">
                <a16:creationId xmlns:a16="http://schemas.microsoft.com/office/drawing/2014/main" id="{0C885832-31A7-9916-1325-C4A5CAF44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3465513"/>
            <a:ext cx="18288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 descr="Squat Jump Deep2">
            <a:extLst>
              <a:ext uri="{FF2B5EF4-FFF2-40B4-BE49-F238E27FC236}">
                <a16:creationId xmlns:a16="http://schemas.microsoft.com/office/drawing/2014/main" id="{9B038925-B32B-E01F-381A-597D6C5C9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713" y="3465513"/>
            <a:ext cx="18288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7D42E41-178E-FB64-BAB6-A1B26EDFB9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Average Force</a:t>
            </a:r>
          </a:p>
        </p:txBody>
      </p:sp>
      <p:graphicFrame>
        <p:nvGraphicFramePr>
          <p:cNvPr id="20483" name="Object 3">
            <a:extLst>
              <a:ext uri="{FF2B5EF4-FFF2-40B4-BE49-F238E27FC236}">
                <a16:creationId xmlns:a16="http://schemas.microsoft.com/office/drawing/2014/main" id="{6BE294D6-CF23-D5C6-54DA-7A6FED545462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476375" y="1671638"/>
          <a:ext cx="6696075" cy="483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Prism Project" r:id="rId3" imgW="3308604" imgH="2389632" progId="Prism.Document">
                  <p:embed/>
                </p:oleObj>
              </mc:Choice>
              <mc:Fallback>
                <p:oleObj name="Prism Project" r:id="rId3" imgW="3308604" imgH="2389632" progId="Prism.Documen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671638"/>
                        <a:ext cx="6696075" cy="4835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25400" cap="flat" cmpd="sng" algn="ctr">
                            <a:solidFill>
                              <a:srgbClr val="FFFF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4" name="Picture 4" descr="Squat Jump Preferred">
            <a:extLst>
              <a:ext uri="{FF2B5EF4-FFF2-40B4-BE49-F238E27FC236}">
                <a16:creationId xmlns:a16="http://schemas.microsoft.com/office/drawing/2014/main" id="{E1204D4B-7315-AAC0-5179-452B00798D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3465513"/>
            <a:ext cx="18288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 descr="Squat Jump Deep2">
            <a:extLst>
              <a:ext uri="{FF2B5EF4-FFF2-40B4-BE49-F238E27FC236}">
                <a16:creationId xmlns:a16="http://schemas.microsoft.com/office/drawing/2014/main" id="{8B375DDC-1128-B79E-B658-FABAF3C92D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713" y="3465513"/>
            <a:ext cx="18288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BC18ABC-47E7-ED14-C7C0-0DEB6B942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274638"/>
            <a:ext cx="8610600" cy="11430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chemeClr val="accent2"/>
                </a:solidFill>
              </a:rPr>
              <a:t>???? Question Period ??????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AA61F2F-939F-1A4B-43B5-D62EB041CC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Avoid reliance on advisor</a:t>
            </a:r>
          </a:p>
          <a:p>
            <a:pPr eaLnBrk="1" hangingPunct="1"/>
            <a:r>
              <a:rPr lang="en-US" altLang="en-US" b="1" dirty="0"/>
              <a:t>Think before you speak</a:t>
            </a:r>
          </a:p>
          <a:p>
            <a:pPr eaLnBrk="1" hangingPunct="1"/>
            <a:r>
              <a:rPr lang="en-US" altLang="en-US" b="1" dirty="0"/>
              <a:t>Make sure you understand the question before answer…ask </a:t>
            </a:r>
            <a:r>
              <a:rPr lang="en-US" altLang="en-US" b="1"/>
              <a:t>for clarification</a:t>
            </a:r>
          </a:p>
          <a:p>
            <a:pPr eaLnBrk="1" hangingPunct="1"/>
            <a:r>
              <a:rPr lang="en-US" altLang="en-US" b="1" dirty="0"/>
              <a:t>“thank you, I will consider that”</a:t>
            </a:r>
          </a:p>
          <a:p>
            <a:pPr eaLnBrk="1" hangingPunct="1"/>
            <a:r>
              <a:rPr lang="en-US" altLang="en-US" b="1" u="sng" dirty="0"/>
              <a:t>Do not take criticism personally</a:t>
            </a:r>
          </a:p>
          <a:p>
            <a:pPr eaLnBrk="1" hangingPunct="1"/>
            <a:endParaRPr lang="en-US" alt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AB284C7-BFF3-F97A-9397-767547947B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89038"/>
          </a:xfrm>
        </p:spPr>
        <p:txBody>
          <a:bodyPr/>
          <a:lstStyle/>
          <a:p>
            <a:pPr eaLnBrk="1" hangingPunct="1"/>
            <a:r>
              <a:rPr lang="en-US" altLang="en-US" sz="3600" b="1">
                <a:solidFill>
                  <a:schemeClr val="accent2"/>
                </a:solidFill>
              </a:rPr>
              <a:t>Feedback from Proposal Presentations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B2042E5-A560-86ED-3411-81E9D0EAE1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You will receive anonymous collection of comments from faculty.</a:t>
            </a:r>
          </a:p>
          <a:p>
            <a:pPr eaLnBrk="1" hangingPunct="1"/>
            <a:endParaRPr lang="en-US" altLang="en-US" b="1"/>
          </a:p>
          <a:p>
            <a:pPr eaLnBrk="1" hangingPunct="1"/>
            <a:r>
              <a:rPr lang="en-US" altLang="en-US" b="1"/>
              <a:t>Use feedback to improve your proposal and overall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2F27C205-C6B7-7975-B8CD-5EC44B0E3C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>
                <a:solidFill>
                  <a:srgbClr val="002060"/>
                </a:solidFill>
              </a:rPr>
              <a:t>KEY FALL DEADLINES:</a:t>
            </a:r>
            <a:br>
              <a:rPr lang="en-US" altLang="en-US" b="1" u="sng">
                <a:solidFill>
                  <a:srgbClr val="002060"/>
                </a:solidFill>
              </a:rPr>
            </a:br>
            <a:endParaRPr lang="en-US" altLang="en-US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4C5B-6909-C5C9-AE5B-6F90A892B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b="1" u="sng" dirty="0"/>
              <a:t>Propose</a:t>
            </a:r>
            <a:r>
              <a:rPr lang="en-US" b="1" dirty="0"/>
              <a:t>: October/Nov 2024</a:t>
            </a:r>
          </a:p>
          <a:p>
            <a:pPr marL="0" indent="0">
              <a:buFontTx/>
              <a:buNone/>
              <a:defRPr/>
            </a:pPr>
            <a:endParaRPr lang="en-US" b="1" dirty="0"/>
          </a:p>
          <a:p>
            <a:pPr marL="0" indent="0">
              <a:buFontTx/>
              <a:buNone/>
              <a:defRPr/>
            </a:pPr>
            <a:r>
              <a:rPr lang="en-US" b="1" dirty="0"/>
              <a:t>-Submit electronic copy (</a:t>
            </a:r>
            <a:r>
              <a:rPr lang="en-US" b="1" dirty="0" err="1"/>
              <a:t>cweaving</a:t>
            </a:r>
            <a:r>
              <a:rPr lang="en-US" b="1" dirty="0"/>
              <a:t>@ &amp;</a:t>
            </a:r>
            <a:r>
              <a:rPr lang="en-US" b="1" dirty="0" err="1"/>
              <a:t>smackenz</a:t>
            </a:r>
            <a:r>
              <a:rPr lang="en-US" b="1" dirty="0"/>
              <a:t>) of </a:t>
            </a:r>
            <a:r>
              <a:rPr lang="en-US" b="1" u="sng" dirty="0"/>
              <a:t>proposal</a:t>
            </a:r>
            <a:r>
              <a:rPr lang="en-US" b="1" dirty="0"/>
              <a:t>: </a:t>
            </a:r>
            <a:r>
              <a:rPr lang="en-US" b="1" u="sng" dirty="0">
                <a:solidFill>
                  <a:srgbClr val="FF0000"/>
                </a:solidFill>
              </a:rPr>
              <a:t>NOVEMBER 15 before 5PM</a:t>
            </a:r>
          </a:p>
          <a:p>
            <a:pPr marL="0" indent="0">
              <a:buFontTx/>
              <a:buNone/>
              <a:defRPr/>
            </a:pPr>
            <a:endParaRPr lang="en-US" b="1" u="sng" dirty="0">
              <a:solidFill>
                <a:srgbClr val="FF000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b="1" u="sng" dirty="0"/>
              <a:t>-Submit REB </a:t>
            </a:r>
            <a:r>
              <a:rPr lang="en-US" b="1" dirty="0">
                <a:solidFill>
                  <a:srgbClr val="FF0000"/>
                </a:solidFill>
              </a:rPr>
              <a:t>before</a:t>
            </a:r>
            <a:r>
              <a:rPr lang="en-US" b="1" dirty="0"/>
              <a:t> December break 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F326D70D-E261-F114-857F-6E865F3263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altLang="en-US" b="1">
                <a:solidFill>
                  <a:srgbClr val="002060"/>
                </a:solidFill>
              </a:rPr>
              <a:t>Written Proposal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5BD02067-5CA0-3741-12D8-021E771C28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762000"/>
            <a:ext cx="8229600" cy="5745163"/>
          </a:xfrm>
        </p:spPr>
        <p:txBody>
          <a:bodyPr/>
          <a:lstStyle/>
          <a:p>
            <a:r>
              <a:rPr lang="en-US" altLang="en-US" b="1"/>
              <a:t>DUE NOVEMBER 15 (by 5PM)</a:t>
            </a:r>
          </a:p>
          <a:p>
            <a:r>
              <a:rPr lang="en-US" altLang="en-US" b="1" dirty="0"/>
              <a:t>Via email: </a:t>
            </a:r>
            <a:r>
              <a:rPr lang="en-US" altLang="en-US" b="1" dirty="0">
                <a:hlinkClick r:id="rId2"/>
              </a:rPr>
              <a:t>cweaving@stfx.ca</a:t>
            </a:r>
            <a:r>
              <a:rPr lang="en-US" altLang="en-US" b="1" dirty="0"/>
              <a:t> &amp; </a:t>
            </a:r>
            <a:r>
              <a:rPr lang="en-US" altLang="en-US" b="1" dirty="0">
                <a:hlinkClick r:id="rId3"/>
              </a:rPr>
              <a:t>smackenz@stfx.ca</a:t>
            </a:r>
            <a:endParaRPr lang="en-US" altLang="en-US" b="1" dirty="0"/>
          </a:p>
          <a:p>
            <a:r>
              <a:rPr lang="en-US" altLang="en-US" b="1" dirty="0"/>
              <a:t>PDF</a:t>
            </a:r>
          </a:p>
          <a:p>
            <a:r>
              <a:rPr lang="en-US" altLang="en-US" b="1" dirty="0"/>
              <a:t>Advisor and Second Reader have provided feedback—feedback has been incorporated.</a:t>
            </a:r>
          </a:p>
          <a:p>
            <a:r>
              <a:rPr lang="en-US" altLang="en-US" b="1" u="sng" dirty="0"/>
              <a:t>INCLUDE</a:t>
            </a:r>
            <a:r>
              <a:rPr lang="en-US" altLang="en-US" b="1" dirty="0"/>
              <a:t>: title page, Intro, Lit Review, Purpose/Thesis Statement, Methodology, Limits/</a:t>
            </a:r>
            <a:r>
              <a:rPr lang="en-US" altLang="en-US" b="1" dirty="0" err="1"/>
              <a:t>Delims</a:t>
            </a:r>
            <a:r>
              <a:rPr lang="en-US" altLang="en-US" b="1" dirty="0"/>
              <a:t> (if applicable). </a:t>
            </a:r>
            <a:r>
              <a:rPr lang="en-US" altLang="en-US" sz="2800" b="1" dirty="0"/>
              <a:t>Bibliography/Reference Page</a:t>
            </a:r>
          </a:p>
          <a:p>
            <a:endParaRPr lang="en-US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A45554CB-D114-4393-5F0A-BC2DBBF027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01613"/>
            <a:ext cx="8229600" cy="1143000"/>
          </a:xfrm>
        </p:spPr>
        <p:txBody>
          <a:bodyPr/>
          <a:lstStyle/>
          <a:p>
            <a:r>
              <a:rPr lang="en-US" altLang="en-US" b="1">
                <a:solidFill>
                  <a:srgbClr val="002060"/>
                </a:solidFill>
              </a:rPr>
              <a:t>FALL Seminar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8B646-0C69-5C59-1DE1-CC83DC830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525963"/>
          </a:xfrm>
        </p:spPr>
        <p:txBody>
          <a:bodyPr/>
          <a:lstStyle/>
          <a:p>
            <a:pPr>
              <a:defRPr/>
            </a:pPr>
            <a:r>
              <a:rPr lang="en-US" b="1" dirty="0"/>
              <a:t>September 11- Intro/Proposal (today)</a:t>
            </a:r>
          </a:p>
          <a:p>
            <a:pPr>
              <a:defRPr/>
            </a:pPr>
            <a:r>
              <a:rPr lang="en-US" b="1" dirty="0"/>
              <a:t>September 18- HKIN Library Liaison Pres.</a:t>
            </a:r>
          </a:p>
          <a:p>
            <a:pPr>
              <a:defRPr/>
            </a:pPr>
            <a:r>
              <a:rPr lang="en-US" b="1" dirty="0"/>
              <a:t>September 25-REB info</a:t>
            </a:r>
          </a:p>
          <a:p>
            <a:pPr>
              <a:defRPr/>
            </a:pPr>
            <a:r>
              <a:rPr lang="en-US" b="1" dirty="0"/>
              <a:t>October 2- Pursuing a Masters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/>
              <a:t>**</a:t>
            </a:r>
            <a:r>
              <a:rPr lang="en-US" b="1" dirty="0" err="1"/>
              <a:t>Honours</a:t>
            </a:r>
            <a:r>
              <a:rPr lang="en-US" b="1" dirty="0"/>
              <a:t> Proposals Presentations</a:t>
            </a:r>
          </a:p>
          <a:p>
            <a:pPr marL="0" indent="0">
              <a:buFontTx/>
              <a:buNone/>
              <a:defRPr/>
            </a:pPr>
            <a:r>
              <a:rPr lang="en-US" b="1" dirty="0"/>
              <a:t>--</a:t>
            </a:r>
            <a:r>
              <a:rPr lang="en-US" b="1" dirty="0">
                <a:solidFill>
                  <a:srgbClr val="FF0000"/>
                </a:solidFill>
              </a:rPr>
              <a:t>we will need to finalize a schedule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60A020D-50C2-A206-9E12-917F987A51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1371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Proposal Presentation Tips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F9E0E33-4F7F-9606-222E-B19ECD52B3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31242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September 2024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9101225-DDB9-E180-1D68-2AA7BD07A2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1600">
                <a:solidFill>
                  <a:srgbClr val="CCFFCC"/>
                </a:solidFill>
                <a:latin typeface="Times New Roman" panose="02020603050405020304" pitchFamily="18" charset="0"/>
              </a:rPr>
              <a:t>Purpose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C2445EC-F969-3332-B126-447850E177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>
                <a:solidFill>
                  <a:srgbClr val="CCFFCC"/>
                </a:solidFill>
              </a:rPr>
              <a:t>I </a:t>
            </a:r>
            <a:r>
              <a:rPr lang="en-US" altLang="en-US" sz="1600" b="1">
                <a:solidFill>
                  <a:srgbClr val="CCFFCC"/>
                </a:solidFill>
              </a:rPr>
              <a:t>argue in this paper that sexism was not only visible but appeared to be embraced at the most recent Winter Olympic Games in Vancouver. I refer to three examples and incidences from the Games that will help to illustrate the prominence of inequality that occurred during the Vancouver Games. More specifically, I argue that the root of the problem has to do with treating women athletes primarily as objects rather than subjects and full-fledged athletes. Sport should celebrate the human as body-subject; however, its historical exclusion of women reinforces the female as body-object.  By perpetuating this problematic dualistic approach, women athletes’ subjectivity and autonomy is significantly decreased or in some cases is non-existent.  An in-depth examination of the complexity of treating women Olympians as objects should help to divulge and breakdown some of the underpinnings surrounding sexism.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>
                <a:solidFill>
                  <a:srgbClr val="CCFFCC"/>
                </a:solidFill>
              </a:rPr>
              <a:t>I. Introduction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>
                <a:solidFill>
                  <a:srgbClr val="CCFFCC"/>
                </a:solidFill>
              </a:rPr>
              <a:t>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>
                <a:solidFill>
                  <a:srgbClr val="CCFFCC"/>
                </a:solidFill>
              </a:rPr>
              <a:t>This essay contains two sections that when combined demonstrate that the Olympic Games perpetuates sexism. More specifically, I will show that objectification is detrimental to women Olympians in not only a sexualized form, but also in consistently treating women athletes solely as bodies, or objects. It may appear as though I set out to accomplish too much in making this claim; however, an analysis of examples stemming solely from the recent Vancouver Olympic Games will show how the continued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962F71C-8032-1396-5AD9-1F32D2CF2C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-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Suggestions: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5EDD82E-6A14-89CA-EAA0-4DD0E198D6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Avoid Serif Fonts… </a:t>
            </a:r>
            <a:r>
              <a:rPr lang="en-US" altLang="en-US" b="1"/>
              <a:t>Use Sans Serif Fonts</a:t>
            </a:r>
          </a:p>
          <a:p>
            <a:pPr eaLnBrk="1" hangingPunct="1"/>
            <a:r>
              <a:rPr lang="en-US" altLang="en-US" b="1"/>
              <a:t>@ least size: 32</a:t>
            </a:r>
          </a:p>
          <a:p>
            <a:pPr eaLnBrk="1" hangingPunct="1"/>
            <a:r>
              <a:rPr lang="en-US" altLang="en-US" b="1"/>
              <a:t>Colour schemes (a la stop sign)</a:t>
            </a:r>
          </a:p>
          <a:p>
            <a:pPr eaLnBrk="1" hangingPunct="1"/>
            <a:r>
              <a:rPr lang="en-US" altLang="en-US" b="1"/>
              <a:t>Bullet points come up separately</a:t>
            </a:r>
          </a:p>
          <a:p>
            <a:pPr eaLnBrk="1" hangingPunct="1"/>
            <a:r>
              <a:rPr lang="en-US" altLang="en-US" b="1"/>
              <a:t>Include references (pg #--direct quotes)</a:t>
            </a:r>
          </a:p>
          <a:p>
            <a:pPr eaLnBrk="1" hangingPunct="1"/>
            <a:r>
              <a:rPr lang="en-US" altLang="en-US" b="1"/>
              <a:t>Adhere to time guidelines (10 mins)</a:t>
            </a:r>
          </a:p>
          <a:p>
            <a:pPr eaLnBrk="1" hangingPunct="1"/>
            <a:r>
              <a:rPr lang="en-US" altLang="en-US" b="1"/>
              <a:t>Can include pics., graphs, illustrations, etc.</a:t>
            </a:r>
          </a:p>
          <a:p>
            <a:pPr eaLnBrk="1" hangingPunct="1"/>
            <a:r>
              <a:rPr lang="en-US" altLang="en-US" b="1"/>
              <a:t>PRACTICE! PRACTICE! PRACTICE!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EA60396-3FF9-6957-1A89-5610614B5B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12838"/>
          </a:xfrm>
        </p:spPr>
        <p:txBody>
          <a:bodyPr/>
          <a:lstStyle/>
          <a:p>
            <a:pPr eaLnBrk="1" hangingPunct="1"/>
            <a:r>
              <a:rPr lang="en-US" altLang="en-US" sz="3600" b="1">
                <a:solidFill>
                  <a:schemeClr val="accent2"/>
                </a:solidFill>
              </a:rPr>
              <a:t>Proposal presentations must include the following: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F42588A-28ED-27B8-919B-6C91F230F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915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Title Slide: title, name, date</a:t>
            </a:r>
          </a:p>
          <a:p>
            <a:pPr eaLnBrk="1" hangingPunct="1">
              <a:defRPr/>
            </a:pPr>
            <a:r>
              <a:rPr lang="en-US" b="1" dirty="0"/>
              <a:t>**outline/overview of presentation***</a:t>
            </a:r>
          </a:p>
          <a:p>
            <a:pPr eaLnBrk="1" hangingPunct="1">
              <a:defRPr/>
            </a:pPr>
            <a:r>
              <a:rPr lang="en-US" b="1" dirty="0"/>
              <a:t>Introduction </a:t>
            </a:r>
          </a:p>
          <a:p>
            <a:pPr eaLnBrk="1" hangingPunct="1">
              <a:defRPr/>
            </a:pPr>
            <a:r>
              <a:rPr lang="en-US" b="1" dirty="0"/>
              <a:t>Literature Review (cannot include it all!!)</a:t>
            </a:r>
          </a:p>
          <a:p>
            <a:pPr eaLnBrk="1" hangingPunct="1">
              <a:defRPr/>
            </a:pPr>
            <a:r>
              <a:rPr lang="en-US" b="1" dirty="0"/>
              <a:t>Purpose/thesis statement/hypothesis **</a:t>
            </a:r>
          </a:p>
          <a:p>
            <a:pPr eaLnBrk="1" hangingPunct="1">
              <a:defRPr/>
            </a:pPr>
            <a:r>
              <a:rPr lang="en-US" b="1" dirty="0"/>
              <a:t>Methodology</a:t>
            </a:r>
          </a:p>
          <a:p>
            <a:pPr eaLnBrk="1" hangingPunct="1">
              <a:defRPr/>
            </a:pPr>
            <a:r>
              <a:rPr lang="en-US" b="1" dirty="0"/>
              <a:t>Procedures/study design</a:t>
            </a:r>
          </a:p>
          <a:p>
            <a:pPr eaLnBrk="1" hangingPunct="1">
              <a:defRPr/>
            </a:pPr>
            <a:r>
              <a:rPr lang="en-US" b="1" dirty="0"/>
              <a:t>Acknowledge advisor/second reader</a:t>
            </a:r>
          </a:p>
          <a:p>
            <a:pPr eaLnBrk="1" hangingPunct="1"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B01168F-E6EE-54D2-A493-9D91C0EFDE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15400" cy="1143000"/>
          </a:xfrm>
        </p:spPr>
        <p:txBody>
          <a:bodyPr/>
          <a:lstStyle/>
          <a:p>
            <a:pPr eaLnBrk="1" hangingPunct="1"/>
            <a:r>
              <a:rPr lang="en-US" altLang="en-US" sz="4000" b="1">
                <a:solidFill>
                  <a:schemeClr val="accent2"/>
                </a:solidFill>
              </a:rPr>
              <a:t>Qualitative-theoretical Presentations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FF9648A-F71C-5BDA-DFC5-F161675156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4525963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b="1" dirty="0"/>
              <a:t>Delivery- reading style</a:t>
            </a:r>
          </a:p>
          <a:p>
            <a:pPr eaLnBrk="1" hangingPunct="1">
              <a:buFontTx/>
              <a:buNone/>
              <a:defRPr/>
            </a:pPr>
            <a:endParaRPr lang="en-US" b="1" dirty="0"/>
          </a:p>
          <a:p>
            <a:pPr eaLnBrk="1" hangingPunct="1">
              <a:defRPr/>
            </a:pPr>
            <a:r>
              <a:rPr lang="en-US" b="1" dirty="0"/>
              <a:t>N/A:  hypothesis/procedures/limits/</a:t>
            </a:r>
            <a:r>
              <a:rPr lang="en-US" b="1" dirty="0" err="1"/>
              <a:t>delims</a:t>
            </a:r>
            <a:endParaRPr lang="en-US" b="1" dirty="0"/>
          </a:p>
          <a:p>
            <a:pPr eaLnBrk="1" hangingPunct="1">
              <a:defRPr/>
            </a:pPr>
            <a:endParaRPr lang="en-US" b="1" dirty="0"/>
          </a:p>
          <a:p>
            <a:pPr eaLnBrk="1" hangingPunct="1">
              <a:defRPr/>
            </a:pPr>
            <a:r>
              <a:rPr lang="en-US" b="1" dirty="0"/>
              <a:t>Describe methodology (</a:t>
            </a:r>
            <a:r>
              <a:rPr lang="en-US" b="1" dirty="0" err="1"/>
              <a:t>philo</a:t>
            </a:r>
            <a:r>
              <a:rPr lang="en-US" b="1" dirty="0"/>
              <a:t>, historical, sociological…etc.). See 397 HK</a:t>
            </a:r>
          </a:p>
          <a:p>
            <a:pPr eaLnBrk="1" hangingPunct="1">
              <a:buFontTx/>
              <a:buNone/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7E7E67C-C346-6BDE-C3B7-FC436F3B61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8731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chemeClr val="accent2"/>
                </a:solidFill>
              </a:rPr>
              <a:t>Quantitative Presentations</a:t>
            </a:r>
          </a:p>
        </p:txBody>
      </p:sp>
      <p:sp>
        <p:nvSpPr>
          <p:cNvPr id="8195" name="Rectangle 6">
            <a:extLst>
              <a:ext uri="{FF2B5EF4-FFF2-40B4-BE49-F238E27FC236}">
                <a16:creationId xmlns:a16="http://schemas.microsoft.com/office/drawing/2014/main" id="{84F1F730-2E69-5448-DB33-73D5D045FA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82000" cy="5135563"/>
          </a:xfrm>
        </p:spPr>
        <p:txBody>
          <a:bodyPr/>
          <a:lstStyle/>
          <a:p>
            <a:pPr eaLnBrk="1" hangingPunct="1"/>
            <a:r>
              <a:rPr lang="en-US" altLang="en-US" b="1"/>
              <a:t>Minimal Lit Review</a:t>
            </a:r>
          </a:p>
          <a:p>
            <a:pPr eaLnBrk="1" hangingPunct="1"/>
            <a:r>
              <a:rPr lang="en-US" altLang="en-US" b="1"/>
              <a:t>Detailed Methods </a:t>
            </a:r>
          </a:p>
          <a:p>
            <a:pPr lvl="1" eaLnBrk="1" hangingPunct="1"/>
            <a:r>
              <a:rPr lang="en-US" altLang="en-US" sz="3200" b="1"/>
              <a:t>More slides with less info/slide good</a:t>
            </a:r>
          </a:p>
          <a:p>
            <a:pPr lvl="1" eaLnBrk="1" hangingPunct="1"/>
            <a:r>
              <a:rPr lang="en-US" altLang="en-US" sz="3200" b="1"/>
              <a:t>Pictures/Diagrams good</a:t>
            </a:r>
          </a:p>
          <a:p>
            <a:pPr eaLnBrk="1" hangingPunct="1"/>
            <a:r>
              <a:rPr lang="en-US" altLang="en-US" b="1"/>
              <a:t>Be very clear on your statistics</a:t>
            </a:r>
          </a:p>
          <a:p>
            <a:pPr lvl="1" eaLnBrk="1" hangingPunct="1"/>
            <a:r>
              <a:rPr lang="en-US" altLang="en-US" sz="3200" b="1"/>
              <a:t>Refer to HK 396 and Research Methods text</a:t>
            </a:r>
          </a:p>
          <a:p>
            <a:pPr eaLnBrk="1" hangingPunct="1"/>
            <a:r>
              <a:rPr lang="en-US" altLang="en-US" b="1"/>
              <a:t>Provide example results</a:t>
            </a:r>
          </a:p>
          <a:p>
            <a:pPr lvl="1" eaLnBrk="1" hangingPunct="1"/>
            <a:r>
              <a:rPr lang="en-US" altLang="en-US" sz="3200" b="1"/>
              <a:t>This is what my results would look like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bldLvl="2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4289</TotalTime>
  <Words>702</Words>
  <Application>Microsoft Office PowerPoint</Application>
  <PresentationFormat>On-screen Show (4:3)</PresentationFormat>
  <Paragraphs>121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Comic Sans MS</vt:lpstr>
      <vt:lpstr>Courier New</vt:lpstr>
      <vt:lpstr>Georgia</vt:lpstr>
      <vt:lpstr>Times New Roman</vt:lpstr>
      <vt:lpstr>Default Design</vt:lpstr>
      <vt:lpstr>Chart</vt:lpstr>
      <vt:lpstr>Document</vt:lpstr>
      <vt:lpstr>Prism Project</vt:lpstr>
      <vt:lpstr>Welcome to Honours…</vt:lpstr>
      <vt:lpstr>KEY FALL DEADLINES: </vt:lpstr>
      <vt:lpstr>FALL Seminar Schedule</vt:lpstr>
      <vt:lpstr>Proposal Presentation Tips</vt:lpstr>
      <vt:lpstr>Purpose</vt:lpstr>
      <vt:lpstr>Suggestions:</vt:lpstr>
      <vt:lpstr>Proposal presentations must include the following:</vt:lpstr>
      <vt:lpstr>Qualitative-theoretical Presentations</vt:lpstr>
      <vt:lpstr>Quantitative Presentations</vt:lpstr>
      <vt:lpstr>Excel Default is not good</vt:lpstr>
      <vt:lpstr>PowerPoint Presentation</vt:lpstr>
      <vt:lpstr>Tables with lots of info are BAD</vt:lpstr>
      <vt:lpstr>Data Collection Calibration Volume</vt:lpstr>
      <vt:lpstr>Jam Results into 1 slide = Bad</vt:lpstr>
      <vt:lpstr>Push-Off Time</vt:lpstr>
      <vt:lpstr>Peak Force</vt:lpstr>
      <vt:lpstr>Average Force</vt:lpstr>
      <vt:lpstr>???? Question Period ??????</vt:lpstr>
      <vt:lpstr>Feedback from Proposal Presentations</vt:lpstr>
      <vt:lpstr>Written Proposal</vt:lpstr>
    </vt:vector>
  </TitlesOfParts>
  <Company>St. Francis Xavier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Presentation Tips</dc:title>
  <dc:creator>cweaving</dc:creator>
  <cp:lastModifiedBy>Sasho MacKenzie</cp:lastModifiedBy>
  <cp:revision>25</cp:revision>
  <dcterms:created xsi:type="dcterms:W3CDTF">2010-10-05T13:41:11Z</dcterms:created>
  <dcterms:modified xsi:type="dcterms:W3CDTF">2024-09-11T15:46:21Z</dcterms:modified>
</cp:coreProperties>
</file>