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75" r:id="rId6"/>
    <p:sldId id="260" r:id="rId7"/>
    <p:sldId id="261" r:id="rId8"/>
    <p:sldId id="262" r:id="rId9"/>
    <p:sldId id="276"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5365A-BDF1-4C8E-B9CB-2117C13C43FD}" type="datetimeFigureOut">
              <a:rPr lang="en-US" smtClean="0"/>
              <a:t>2/19/2015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D4766-8332-47B1-99BD-5641460178F5}" type="slidenum">
              <a:rPr lang="en-US" smtClean="0"/>
              <a:t>‹#›</a:t>
            </a:fld>
            <a:endParaRPr lang="en-US"/>
          </a:p>
        </p:txBody>
      </p:sp>
    </p:spTree>
    <p:extLst>
      <p:ext uri="{BB962C8B-B14F-4D97-AF65-F5344CB8AC3E}">
        <p14:creationId xmlns:p14="http://schemas.microsoft.com/office/powerpoint/2010/main" val="325372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hypothetical</a:t>
            </a:r>
            <a:r>
              <a:rPr lang="en-US" baseline="0" dirty="0" smtClean="0"/>
              <a:t> paper is based on a comparison of two theories via their distinct discussions of the Balinese cockfight. The title indicates this, and suggests that I will clearly come out on one side, although it does not say which.</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a:t>
            </a:fld>
            <a:endParaRPr lang="en-US"/>
          </a:p>
        </p:txBody>
      </p:sp>
    </p:spTree>
    <p:extLst>
      <p:ext uri="{BB962C8B-B14F-4D97-AF65-F5344CB8AC3E}">
        <p14:creationId xmlns:p14="http://schemas.microsoft.com/office/powerpoint/2010/main" val="428272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 go on to present Roseberry’s critique</a:t>
            </a:r>
            <a:r>
              <a:rPr lang="en-US" baseline="0" dirty="0" smtClean="0"/>
              <a:t> of Geertz.</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10</a:t>
            </a:fld>
            <a:endParaRPr lang="en-US"/>
          </a:p>
        </p:txBody>
      </p:sp>
    </p:spTree>
    <p:extLst>
      <p:ext uri="{BB962C8B-B14F-4D97-AF65-F5344CB8AC3E}">
        <p14:creationId xmlns:p14="http://schemas.microsoft.com/office/powerpoint/2010/main" val="149503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Cockfights have long taken place in association with markets, and Roseberry</a:t>
            </a:r>
            <a:r>
              <a:rPr lang="en-US" baseline="0" dirty="0" smtClean="0"/>
              <a:t> notes that Geertz tells us that they were linked to monetization. Geertz also provides evidence that lords taxed both markets and cockfights, perhaps for public expenditure or for their own coffers.</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11</a:t>
            </a:fld>
            <a:endParaRPr lang="en-US"/>
          </a:p>
        </p:txBody>
      </p:sp>
    </p:spTree>
    <p:extLst>
      <p:ext uri="{BB962C8B-B14F-4D97-AF65-F5344CB8AC3E}">
        <p14:creationId xmlns:p14="http://schemas.microsoft.com/office/powerpoint/2010/main" val="416599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Geertz glosses</a:t>
            </a:r>
            <a:r>
              <a:rPr lang="en-US" baseline="0" dirty="0" smtClean="0"/>
              <a:t> over inequalities, Roseberry picks them out, including the unusual exclusion of women from cockfighting when there is little gender-based differentiation elsewhere in Balinese society, and the hierarchies of elites over others and of the Javanese/Dutch over the Balinese.</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12</a:t>
            </a:fld>
            <a:endParaRPr lang="en-US"/>
          </a:p>
        </p:txBody>
      </p:sp>
    </p:spTree>
    <p:extLst>
      <p:ext uri="{BB962C8B-B14F-4D97-AF65-F5344CB8AC3E}">
        <p14:creationId xmlns:p14="http://schemas.microsoft.com/office/powerpoint/2010/main" val="331161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Roseberry also suggests there is tension between groups, although he does not focus on conflict. He does, however, link</a:t>
            </a:r>
            <a:r>
              <a:rPr lang="en-US" baseline="0" dirty="0" smtClean="0"/>
              <a:t> status, which Geertz says is central to the cockfight, to both historical and contemporary struggles for position.</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13</a:t>
            </a:fld>
            <a:endParaRPr lang="en-US"/>
          </a:p>
        </p:txBody>
      </p:sp>
    </p:spTree>
    <p:extLst>
      <p:ext uri="{BB962C8B-B14F-4D97-AF65-F5344CB8AC3E}">
        <p14:creationId xmlns:p14="http://schemas.microsoft.com/office/powerpoint/2010/main" val="340996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Roseberry,</a:t>
            </a:r>
            <a:r>
              <a:rPr lang="en-US" baseline="0" dirty="0" smtClean="0"/>
              <a:t> of course, emphasizes history, arguing that one cannot understand the current cockfight without understanding the hierarchical system of pre-colonial Bali, the colonial period and the current era of Indonesian domination.</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14</a:t>
            </a:fld>
            <a:endParaRPr lang="en-US"/>
          </a:p>
        </p:txBody>
      </p:sp>
    </p:spTree>
    <p:extLst>
      <p:ext uri="{BB962C8B-B14F-4D97-AF65-F5344CB8AC3E}">
        <p14:creationId xmlns:p14="http://schemas.microsoft.com/office/powerpoint/2010/main" val="2687006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drawn out here elements that Roseberry emphasizes that match</a:t>
            </a:r>
            <a:r>
              <a:rPr lang="en-US" baseline="0" dirty="0" smtClean="0"/>
              <a:t> my priorities as stated in my theoretical framework.</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15</a:t>
            </a:fld>
            <a:endParaRPr lang="en-US"/>
          </a:p>
        </p:txBody>
      </p:sp>
    </p:spTree>
    <p:extLst>
      <p:ext uri="{BB962C8B-B14F-4D97-AF65-F5344CB8AC3E}">
        <p14:creationId xmlns:p14="http://schemas.microsoft.com/office/powerpoint/2010/main" val="2255833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Roseberry does not address all of the things I see as important, nor does he address issues in</a:t>
            </a:r>
            <a:r>
              <a:rPr lang="en-US" baseline="0" dirty="0" smtClean="0"/>
              <a:t> as detailed a critique as I would like.</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16</a:t>
            </a:fld>
            <a:endParaRPr lang="en-US"/>
          </a:p>
        </p:txBody>
      </p:sp>
    </p:spTree>
    <p:extLst>
      <p:ext uri="{BB962C8B-B14F-4D97-AF65-F5344CB8AC3E}">
        <p14:creationId xmlns:p14="http://schemas.microsoft.com/office/powerpoint/2010/main" val="337562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Geertz</a:t>
            </a:r>
            <a:r>
              <a:rPr lang="en-US" baseline="0" dirty="0" smtClean="0"/>
              <a:t> continually refers to “Balinese” when he is, in fact, referring to males and probably village elite males. The reference to “only women, children, adolescents …the socially despised …” is offensive to me (Geertz 2005: 73). Neither explains the basis of the economy. </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17</a:t>
            </a:fld>
            <a:endParaRPr lang="en-US"/>
          </a:p>
        </p:txBody>
      </p:sp>
    </p:spTree>
    <p:extLst>
      <p:ext uri="{BB962C8B-B14F-4D97-AF65-F5344CB8AC3E}">
        <p14:creationId xmlns:p14="http://schemas.microsoft.com/office/powerpoint/2010/main" val="2026997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Geertz mentions a massacre in 1965 and suggests, while demurring that he is suggesting, that it has something to do with the hidden violence in Balinese character that emerges in cockfights, neither focuses on this. I think it is an important event to study.</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18</a:t>
            </a:fld>
            <a:endParaRPr lang="en-US"/>
          </a:p>
        </p:txBody>
      </p:sp>
    </p:spTree>
    <p:extLst>
      <p:ext uri="{BB962C8B-B14F-4D97-AF65-F5344CB8AC3E}">
        <p14:creationId xmlns:p14="http://schemas.microsoft.com/office/powerpoint/2010/main" val="2999652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every essay ends with a conclusion that sums up the argument and presents implications/significance/further</a:t>
            </a:r>
            <a:r>
              <a:rPr lang="en-US" baseline="0" dirty="0" smtClean="0"/>
              <a:t> study, so does my </a:t>
            </a:r>
            <a:r>
              <a:rPr lang="en-US" baseline="0" dirty="0" err="1" smtClean="0"/>
              <a:t>pechakucha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19</a:t>
            </a:fld>
            <a:endParaRPr lang="en-US"/>
          </a:p>
        </p:txBody>
      </p:sp>
    </p:spTree>
    <p:extLst>
      <p:ext uri="{BB962C8B-B14F-4D97-AF65-F5344CB8AC3E}">
        <p14:creationId xmlns:p14="http://schemas.microsoft.com/office/powerpoint/2010/main" val="344965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need to provide the context of the discussion, and must assume a reader who does not know the works. Here I also explicitly state the purpose of the paper.</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2</a:t>
            </a:fld>
            <a:endParaRPr lang="en-US"/>
          </a:p>
        </p:txBody>
      </p:sp>
    </p:spTree>
    <p:extLst>
      <p:ext uri="{BB962C8B-B14F-4D97-AF65-F5344CB8AC3E}">
        <p14:creationId xmlns:p14="http://schemas.microsoft.com/office/powerpoint/2010/main" val="303637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Essays must provide the theoretical framework the author will use to</a:t>
            </a:r>
            <a:r>
              <a:rPr lang="en-US" baseline="0" dirty="0" smtClean="0"/>
              <a:t> </a:t>
            </a:r>
            <a:r>
              <a:rPr lang="en-US" baseline="0" dirty="0" err="1" smtClean="0"/>
              <a:t>analyse</a:t>
            </a:r>
            <a:r>
              <a:rPr lang="en-US" baseline="0" dirty="0" smtClean="0"/>
              <a:t> information. Here I give the overall framework and some specific concepts, although I haven’t given full definitions.</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3</a:t>
            </a:fld>
            <a:endParaRPr lang="en-US"/>
          </a:p>
        </p:txBody>
      </p:sp>
    </p:spTree>
    <p:extLst>
      <p:ext uri="{BB962C8B-B14F-4D97-AF65-F5344CB8AC3E}">
        <p14:creationId xmlns:p14="http://schemas.microsoft.com/office/powerpoint/2010/main" val="216911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since an argument is the defense</a:t>
            </a:r>
            <a:r>
              <a:rPr lang="en-US" baseline="0" dirty="0" smtClean="0"/>
              <a:t> of an argument, I must indicate the argument.</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4</a:t>
            </a:fld>
            <a:endParaRPr lang="en-US"/>
          </a:p>
        </p:txBody>
      </p:sp>
    </p:spTree>
    <p:extLst>
      <p:ext uri="{BB962C8B-B14F-4D97-AF65-F5344CB8AC3E}">
        <p14:creationId xmlns:p14="http://schemas.microsoft.com/office/powerpoint/2010/main" val="221548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important</a:t>
            </a:r>
            <a:r>
              <a:rPr lang="en-US" baseline="0" dirty="0" smtClean="0"/>
              <a:t> observation that listeners might need to know as they consider whether to believe my argument or not.</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5</a:t>
            </a:fld>
            <a:endParaRPr lang="en-US"/>
          </a:p>
        </p:txBody>
      </p:sp>
    </p:spTree>
    <p:extLst>
      <p:ext uri="{BB962C8B-B14F-4D97-AF65-F5344CB8AC3E}">
        <p14:creationId xmlns:p14="http://schemas.microsoft.com/office/powerpoint/2010/main" val="396146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outlines Geertz’ position: he </a:t>
            </a:r>
            <a:r>
              <a:rPr lang="en-US" baseline="0" dirty="0" err="1" smtClean="0"/>
              <a:t>emphasises</a:t>
            </a:r>
            <a:r>
              <a:rPr lang="en-US" baseline="0" dirty="0" smtClean="0"/>
              <a:t> the symbolic importance of cocks in Bali, part of which relates to the shape of the island being considered like a cock.</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6</a:t>
            </a:fld>
            <a:endParaRPr lang="en-US"/>
          </a:p>
        </p:txBody>
      </p:sp>
    </p:spTree>
    <p:extLst>
      <p:ext uri="{BB962C8B-B14F-4D97-AF65-F5344CB8AC3E}">
        <p14:creationId xmlns:p14="http://schemas.microsoft.com/office/powerpoint/2010/main" val="376937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Geertz analyses the cockfight as a text,</a:t>
            </a:r>
            <a:r>
              <a:rPr lang="en-US" baseline="0" dirty="0" smtClean="0"/>
              <a:t> that is, a representation of life’s meaning as written by Balinese and for “reading” by Balinese.</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7</a:t>
            </a:fld>
            <a:endParaRPr lang="en-US"/>
          </a:p>
        </p:txBody>
      </p:sp>
    </p:spTree>
    <p:extLst>
      <p:ext uri="{BB962C8B-B14F-4D97-AF65-F5344CB8AC3E}">
        <p14:creationId xmlns:p14="http://schemas.microsoft.com/office/powerpoint/2010/main" val="342861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8</a:t>
            </a:fld>
            <a:endParaRPr lang="en-US"/>
          </a:p>
        </p:txBody>
      </p:sp>
    </p:spTree>
    <p:extLst>
      <p:ext uri="{BB962C8B-B14F-4D97-AF65-F5344CB8AC3E}">
        <p14:creationId xmlns:p14="http://schemas.microsoft.com/office/powerpoint/2010/main" val="326429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critical appreciation</a:t>
            </a:r>
            <a:r>
              <a:rPr lang="en-US" baseline="0" dirty="0" smtClean="0"/>
              <a:t> of Geertz’ analysis. </a:t>
            </a:r>
            <a:endParaRPr lang="en-US" dirty="0"/>
          </a:p>
        </p:txBody>
      </p:sp>
      <p:sp>
        <p:nvSpPr>
          <p:cNvPr id="4" name="Slide Number Placeholder 3"/>
          <p:cNvSpPr>
            <a:spLocks noGrp="1"/>
          </p:cNvSpPr>
          <p:nvPr>
            <p:ph type="sldNum" sz="quarter" idx="10"/>
          </p:nvPr>
        </p:nvSpPr>
        <p:spPr/>
        <p:txBody>
          <a:bodyPr/>
          <a:lstStyle/>
          <a:p>
            <a:fld id="{6DBD4766-8332-47B1-99BD-5641460178F5}" type="slidenum">
              <a:rPr lang="en-US" smtClean="0"/>
              <a:t>9</a:t>
            </a:fld>
            <a:endParaRPr lang="en-US"/>
          </a:p>
        </p:txBody>
      </p:sp>
    </p:spTree>
    <p:extLst>
      <p:ext uri="{BB962C8B-B14F-4D97-AF65-F5344CB8AC3E}">
        <p14:creationId xmlns:p14="http://schemas.microsoft.com/office/powerpoint/2010/main" val="78069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661E43-BB21-4A0A-AEAC-7208F7E55CEF}"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3999699509"/>
      </p:ext>
    </p:extLst>
  </p:cSld>
  <p:clrMapOvr>
    <a:masterClrMapping/>
  </p:clrMapOvr>
  <p:transition spd="slow" advClick="0" advTm="18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61E43-BB21-4A0A-AEAC-7208F7E55CEF}"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3637044886"/>
      </p:ext>
    </p:extLst>
  </p:cSld>
  <p:clrMapOvr>
    <a:masterClrMapping/>
  </p:clrMapOvr>
  <p:transition spd="slow" advClick="0" advTm="18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61E43-BB21-4A0A-AEAC-7208F7E55CEF}"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1400614110"/>
      </p:ext>
    </p:extLst>
  </p:cSld>
  <p:clrMapOvr>
    <a:masterClrMapping/>
  </p:clrMapOvr>
  <p:transition spd="slow" advClick="0" advTm="18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61E43-BB21-4A0A-AEAC-7208F7E55CEF}"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3328663690"/>
      </p:ext>
    </p:extLst>
  </p:cSld>
  <p:clrMapOvr>
    <a:masterClrMapping/>
  </p:clrMapOvr>
  <p:transition spd="slow" advClick="0" advTm="18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661E43-BB21-4A0A-AEAC-7208F7E55CEF}"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2735974548"/>
      </p:ext>
    </p:extLst>
  </p:cSld>
  <p:clrMapOvr>
    <a:masterClrMapping/>
  </p:clrMapOvr>
  <p:transition spd="slow" advClick="0" advTm="18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661E43-BB21-4A0A-AEAC-7208F7E55CEF}"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2504521758"/>
      </p:ext>
    </p:extLst>
  </p:cSld>
  <p:clrMapOvr>
    <a:masterClrMapping/>
  </p:clrMapOvr>
  <p:transition spd="slow" advClick="0" advTm="18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661E43-BB21-4A0A-AEAC-7208F7E55CEF}" type="datetimeFigureOut">
              <a:rPr lang="en-US" smtClean="0"/>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1977880540"/>
      </p:ext>
    </p:extLst>
  </p:cSld>
  <p:clrMapOvr>
    <a:masterClrMapping/>
  </p:clrMapOvr>
  <p:transition spd="slow" advClick="0" advTm="18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661E43-BB21-4A0A-AEAC-7208F7E55CEF}"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1845762663"/>
      </p:ext>
    </p:extLst>
  </p:cSld>
  <p:clrMapOvr>
    <a:masterClrMapping/>
  </p:clrMapOvr>
  <p:transition spd="slow" advClick="0" advTm="18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61E43-BB21-4A0A-AEAC-7208F7E55CEF}" type="datetimeFigureOut">
              <a:rPr lang="en-US" smtClean="0"/>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1910847932"/>
      </p:ext>
    </p:extLst>
  </p:cSld>
  <p:clrMapOvr>
    <a:masterClrMapping/>
  </p:clrMapOvr>
  <p:transition spd="slow" advClick="0" advTm="18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61E43-BB21-4A0A-AEAC-7208F7E55CEF}"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4152216336"/>
      </p:ext>
    </p:extLst>
  </p:cSld>
  <p:clrMapOvr>
    <a:masterClrMapping/>
  </p:clrMapOvr>
  <p:transition spd="slow" advClick="0" advTm="18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61E43-BB21-4A0A-AEAC-7208F7E55CEF}"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1F3CA-1D09-41DF-9E1B-43B659A555EC}" type="slidenum">
              <a:rPr lang="en-US" smtClean="0"/>
              <a:t>‹#›</a:t>
            </a:fld>
            <a:endParaRPr lang="en-US"/>
          </a:p>
        </p:txBody>
      </p:sp>
    </p:spTree>
    <p:extLst>
      <p:ext uri="{BB962C8B-B14F-4D97-AF65-F5344CB8AC3E}">
        <p14:creationId xmlns:p14="http://schemas.microsoft.com/office/powerpoint/2010/main" val="2081000164"/>
      </p:ext>
    </p:extLst>
  </p:cSld>
  <p:clrMapOvr>
    <a:masterClrMapping/>
  </p:clrMapOvr>
  <p:transition spd="slow" advClick="0" advTm="18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61E43-BB21-4A0A-AEAC-7208F7E55CEF}" type="datetimeFigureOut">
              <a:rPr lang="en-US" smtClean="0"/>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1F3CA-1D09-41DF-9E1B-43B659A555EC}" type="slidenum">
              <a:rPr lang="en-US" smtClean="0"/>
              <a:t>‹#›</a:t>
            </a:fld>
            <a:endParaRPr lang="en-US"/>
          </a:p>
        </p:txBody>
      </p:sp>
    </p:spTree>
    <p:extLst>
      <p:ext uri="{BB962C8B-B14F-4D97-AF65-F5344CB8AC3E}">
        <p14:creationId xmlns:p14="http://schemas.microsoft.com/office/powerpoint/2010/main" val="236010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8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Comic Sans MS" panose="030F0702030302020204" pitchFamily="66" charset="0"/>
              </a:rPr>
              <a:t>An unequal contest: A comparison of Geertz’ and Roseberry’s analyses of the Balinese Cockfight</a:t>
            </a:r>
            <a:br>
              <a:rPr lang="en-US" dirty="0" smtClean="0">
                <a:latin typeface="Comic Sans MS" panose="030F0702030302020204" pitchFamily="66" charset="0"/>
              </a:rPr>
            </a:br>
            <a:r>
              <a:rPr lang="en-US" sz="2000" dirty="0" smtClean="0">
                <a:latin typeface="Comic Sans MS" panose="030F0702030302020204" pitchFamily="66" charset="0"/>
              </a:rPr>
              <a:t>Susan Vincent</a:t>
            </a:r>
            <a:endParaRPr lang="en-US"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472481"/>
      </p:ext>
    </p:extLst>
  </p:cSld>
  <p:clrMapOvr>
    <a:masterClrMapping/>
  </p:clrMapOvr>
  <p:transition spd="slow" advClick="0" advTm="18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1614055"/>
            <a:ext cx="8229600" cy="1143000"/>
          </a:xfrm>
        </p:spPr>
        <p:txBody>
          <a:bodyPr>
            <a:normAutofit fontScale="90000"/>
          </a:bodyPr>
          <a:lstStyle/>
          <a:p>
            <a:r>
              <a:rPr lang="en-US" dirty="0" smtClean="0">
                <a:latin typeface="Comic Sans MS" panose="030F0702030302020204" pitchFamily="66" charset="0"/>
              </a:rPr>
              <a:t>In contrast, Roseberry points to elements hinted at by Geertz, but insufficiently addressed in the analysis.</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09152082"/>
      </p:ext>
    </p:extLst>
  </p:cSld>
  <p:clrMapOvr>
    <a:masterClrMapping/>
  </p:clrMapOvr>
  <p:transition spd="slow" advClick="0" advTm="18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229600" cy="1143000"/>
          </a:xfrm>
        </p:spPr>
        <p:txBody>
          <a:bodyPr>
            <a:noAutofit/>
          </a:bodyPr>
          <a:lstStyle/>
          <a:p>
            <a:r>
              <a:rPr lang="en-US" sz="3200" dirty="0" smtClean="0">
                <a:latin typeface="Comic Sans MS" panose="030F0702030302020204" pitchFamily="66" charset="0"/>
              </a:rPr>
              <a:t>Roseberry notes the relationship of cockfights to the economy, specifically to markets and taxation</a:t>
            </a:r>
            <a:endParaRPr lang="en-US" sz="3200" dirty="0">
              <a:latin typeface="Comic Sans MS" panose="030F0702030302020204" pitchFamily="66"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8516" y="2133600"/>
            <a:ext cx="6386967" cy="4525963"/>
          </a:xfrm>
        </p:spPr>
      </p:pic>
    </p:spTree>
    <p:extLst>
      <p:ext uri="{BB962C8B-B14F-4D97-AF65-F5344CB8AC3E}">
        <p14:creationId xmlns:p14="http://schemas.microsoft.com/office/powerpoint/2010/main" val="667732522"/>
      </p:ext>
    </p:extLst>
  </p:cSld>
  <p:clrMapOvr>
    <a:masterClrMapping/>
  </p:clrMapOvr>
  <p:transition spd="slow" advClick="0" advTm="18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Roseberry also focuses on inequalities in Bali</a:t>
            </a:r>
            <a:endParaRPr lang="en-US" dirty="0">
              <a:latin typeface="Comic Sans MS" panose="030F0702030302020204" pitchFamily="66" charset="0"/>
            </a:endParaRPr>
          </a:p>
        </p:txBody>
      </p:sp>
      <p:sp>
        <p:nvSpPr>
          <p:cNvPr id="4" name="Text Placeholder 3"/>
          <p:cNvSpPr>
            <a:spLocks noGrp="1"/>
          </p:cNvSpPr>
          <p:nvPr>
            <p:ph type="body" idx="1"/>
          </p:nvPr>
        </p:nvSpPr>
        <p:spPr/>
        <p:txBody>
          <a:bodyPr/>
          <a:lstStyle/>
          <a:p>
            <a:endParaRPr lang="en-US"/>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29531" y="3155156"/>
            <a:ext cx="2295525" cy="1990725"/>
          </a:xfrm>
        </p:spPr>
      </p:pic>
      <p:sp>
        <p:nvSpPr>
          <p:cNvPr id="6" name="Text Placeholder 5"/>
          <p:cNvSpPr>
            <a:spLocks noGrp="1"/>
          </p:cNvSpPr>
          <p:nvPr>
            <p:ph type="body" sz="quarter" idx="3"/>
          </p:nvPr>
        </p:nvSpPr>
        <p:spPr/>
        <p:txBody>
          <a:bodyPr/>
          <a:lstStyle/>
          <a:p>
            <a:endParaRPr lang="en-US"/>
          </a:p>
        </p:txBody>
      </p:sp>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470525" y="3193256"/>
            <a:ext cx="2390775" cy="1914525"/>
          </a:xfrm>
        </p:spPr>
      </p:pic>
      <p:sp>
        <p:nvSpPr>
          <p:cNvPr id="9" name="Rectangle 8"/>
          <p:cNvSpPr/>
          <p:nvPr/>
        </p:nvSpPr>
        <p:spPr>
          <a:xfrm>
            <a:off x="0" y="5145881"/>
            <a:ext cx="4572000" cy="646331"/>
          </a:xfrm>
          <a:prstGeom prst="rect">
            <a:avLst/>
          </a:prstGeom>
        </p:spPr>
        <p:txBody>
          <a:bodyPr>
            <a:spAutoFit/>
          </a:bodyPr>
          <a:lstStyle/>
          <a:p>
            <a:r>
              <a:rPr lang="en-US" dirty="0"/>
              <a:t>http://www.badweatherbikers.com/buell/messages/496363/318266.jpg</a:t>
            </a:r>
          </a:p>
        </p:txBody>
      </p:sp>
      <p:sp>
        <p:nvSpPr>
          <p:cNvPr id="11" name="Rectangle 10"/>
          <p:cNvSpPr/>
          <p:nvPr/>
        </p:nvSpPr>
        <p:spPr>
          <a:xfrm>
            <a:off x="4547467" y="5192047"/>
            <a:ext cx="4572000" cy="1200329"/>
          </a:xfrm>
          <a:prstGeom prst="rect">
            <a:avLst/>
          </a:prstGeom>
        </p:spPr>
        <p:txBody>
          <a:bodyPr wrap="square">
            <a:spAutoFit/>
          </a:bodyPr>
          <a:lstStyle/>
          <a:p>
            <a:r>
              <a:rPr lang="en-US" dirty="0"/>
              <a:t>https://encrypted-tbn1.gstatic.com/images?q=tbn:ANd9GcQGmV9hKSXSS_SKBBpxL7IMmBfXdBNXMSExBOCk2gKXj4yTtVi6</a:t>
            </a:r>
          </a:p>
        </p:txBody>
      </p:sp>
    </p:spTree>
    <p:extLst>
      <p:ext uri="{BB962C8B-B14F-4D97-AF65-F5344CB8AC3E}">
        <p14:creationId xmlns:p14="http://schemas.microsoft.com/office/powerpoint/2010/main" val="2022180922"/>
      </p:ext>
    </p:extLst>
  </p:cSld>
  <p:clrMapOvr>
    <a:masterClrMapping/>
  </p:clrMapOvr>
  <p:transition spd="slow" advClick="0" advTm="18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As well as conflict</a:t>
            </a:r>
            <a:endParaRPr lang="en-US" dirty="0">
              <a:latin typeface="Comic Sans MS" panose="030F0702030302020204" pitchFamily="66"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752600"/>
            <a:ext cx="5105400" cy="3352800"/>
          </a:xfrm>
        </p:spPr>
      </p:pic>
      <p:sp>
        <p:nvSpPr>
          <p:cNvPr id="5" name="Rectangle 4"/>
          <p:cNvSpPr/>
          <p:nvPr/>
        </p:nvSpPr>
        <p:spPr>
          <a:xfrm>
            <a:off x="1433945" y="5405726"/>
            <a:ext cx="4572000" cy="923330"/>
          </a:xfrm>
          <a:prstGeom prst="rect">
            <a:avLst/>
          </a:prstGeom>
        </p:spPr>
        <p:txBody>
          <a:bodyPr>
            <a:spAutoFit/>
          </a:bodyPr>
          <a:lstStyle/>
          <a:p>
            <a:r>
              <a:rPr lang="en-US" dirty="0"/>
              <a:t>https://s-media-cache-ak0.pinimg.com/236x/dc/b7/3d/dcb73d589ef73e9abd0eac7f6b2d240b.jpg</a:t>
            </a:r>
          </a:p>
        </p:txBody>
      </p:sp>
    </p:spTree>
    <p:extLst>
      <p:ext uri="{BB962C8B-B14F-4D97-AF65-F5344CB8AC3E}">
        <p14:creationId xmlns:p14="http://schemas.microsoft.com/office/powerpoint/2010/main" val="4236720780"/>
      </p:ext>
    </p:extLst>
  </p:cSld>
  <p:clrMapOvr>
    <a:masterClrMapping/>
  </p:clrMapOvr>
  <p:transition spd="slow" advClick="0" advTm="18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And dynamic social process</a:t>
            </a:r>
            <a:endParaRPr lang="en-US" dirty="0">
              <a:latin typeface="Comic Sans MS" panose="030F0702030302020204" pitchFamily="66" charset="0"/>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389638"/>
            <a:ext cx="4038600" cy="2947086"/>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7418" y="2389638"/>
            <a:ext cx="3525982" cy="2947086"/>
          </a:xfrm>
        </p:spPr>
      </p:pic>
      <p:sp>
        <p:nvSpPr>
          <p:cNvPr id="7" name="Rectangle 6"/>
          <p:cNvSpPr/>
          <p:nvPr/>
        </p:nvSpPr>
        <p:spPr>
          <a:xfrm>
            <a:off x="55418" y="5664498"/>
            <a:ext cx="4572000" cy="923330"/>
          </a:xfrm>
          <a:prstGeom prst="rect">
            <a:avLst/>
          </a:prstGeom>
        </p:spPr>
        <p:txBody>
          <a:bodyPr>
            <a:spAutoFit/>
          </a:bodyPr>
          <a:lstStyle/>
          <a:p>
            <a:r>
              <a:rPr lang="en-US" dirty="0"/>
              <a:t>http://www.blessthemess.pl/wp-content/uploads/2014/04/The-Foghorn-Leghorn-12.jpg</a:t>
            </a:r>
          </a:p>
        </p:txBody>
      </p:sp>
      <p:sp>
        <p:nvSpPr>
          <p:cNvPr id="9" name="Rectangle 8"/>
          <p:cNvSpPr/>
          <p:nvPr/>
        </p:nvSpPr>
        <p:spPr>
          <a:xfrm>
            <a:off x="4495800" y="5479832"/>
            <a:ext cx="4572000" cy="646331"/>
          </a:xfrm>
          <a:prstGeom prst="rect">
            <a:avLst/>
          </a:prstGeom>
        </p:spPr>
        <p:txBody>
          <a:bodyPr>
            <a:spAutoFit/>
          </a:bodyPr>
          <a:lstStyle/>
          <a:p>
            <a:r>
              <a:rPr lang="en-US" dirty="0"/>
              <a:t>http://media1.giphy.com/media/mGd556BOp4Kk0/200_s.gif</a:t>
            </a:r>
          </a:p>
        </p:txBody>
      </p:sp>
    </p:spTree>
    <p:extLst>
      <p:ext uri="{BB962C8B-B14F-4D97-AF65-F5344CB8AC3E}">
        <p14:creationId xmlns:p14="http://schemas.microsoft.com/office/powerpoint/2010/main" val="2786124068"/>
      </p:ext>
    </p:extLst>
  </p:cSld>
  <p:clrMapOvr>
    <a:masterClrMapping/>
  </p:clrMapOvr>
  <p:transition spd="slow" advClick="0" advTm="18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Roseberry’s analysis</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latin typeface="Comic Sans MS" panose="030F0702030302020204" pitchFamily="66" charset="0"/>
              </a:rPr>
              <a:t>Roseberry’s focus, thus parallels my own theoretical priorities: economic structure, inequality, conflict and material social process </a:t>
            </a:r>
            <a:endParaRPr lang="en-US" dirty="0">
              <a:latin typeface="Comic Sans MS" panose="030F0702030302020204" pitchFamily="66" charset="0"/>
            </a:endParaRPr>
          </a:p>
        </p:txBody>
      </p:sp>
    </p:spTree>
    <p:extLst>
      <p:ext uri="{BB962C8B-B14F-4D97-AF65-F5344CB8AC3E}">
        <p14:creationId xmlns:p14="http://schemas.microsoft.com/office/powerpoint/2010/main" val="2160667909"/>
      </p:ext>
    </p:extLst>
  </p:cSld>
  <p:clrMapOvr>
    <a:masterClrMapping/>
  </p:clrMapOvr>
  <p:transition spd="slow" advClick="0" advTm="18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BUT …</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91552529"/>
      </p:ext>
    </p:extLst>
  </p:cSld>
  <p:clrMapOvr>
    <a:masterClrMapping/>
  </p:clrMapOvr>
  <p:transition spd="slow" advClick="0" advTm="18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anose="030F0702030302020204" pitchFamily="66" charset="0"/>
              </a:rPr>
              <a:t>What I would have liked to see more of:</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latin typeface="Comic Sans MS" panose="030F0702030302020204" pitchFamily="66" charset="0"/>
              </a:rPr>
              <a:t>Role of gender – why don’t the women bet? What status do they get from working in the market? How do women get status?</a:t>
            </a:r>
          </a:p>
          <a:p>
            <a:r>
              <a:rPr lang="en-US" dirty="0" smtClean="0">
                <a:latin typeface="Comic Sans MS" panose="030F0702030302020204" pitchFamily="66" charset="0"/>
              </a:rPr>
              <a:t>How do things get produced in </a:t>
            </a:r>
            <a:r>
              <a:rPr lang="en-US" smtClean="0">
                <a:latin typeface="Comic Sans MS" panose="030F0702030302020204" pitchFamily="66" charset="0"/>
              </a:rPr>
              <a:t>this society?</a:t>
            </a:r>
            <a:endParaRPr lang="en-US" dirty="0">
              <a:latin typeface="Comic Sans MS" panose="030F0702030302020204" pitchFamily="66" charset="0"/>
            </a:endParaRPr>
          </a:p>
        </p:txBody>
      </p:sp>
    </p:spTree>
    <p:extLst>
      <p:ext uri="{BB962C8B-B14F-4D97-AF65-F5344CB8AC3E}">
        <p14:creationId xmlns:p14="http://schemas.microsoft.com/office/powerpoint/2010/main" val="3856800161"/>
      </p:ext>
    </p:extLst>
  </p:cSld>
  <p:clrMapOvr>
    <a:masterClrMapping/>
  </p:clrMapOvr>
  <p:transition spd="slow" advClick="0" advTm="18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Also, </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latin typeface="Comic Sans MS" panose="030F0702030302020204" pitchFamily="66" charset="0"/>
              </a:rPr>
              <a:t>What about the massacre that Geertz mentions in note 43? Might that not be more important to understand than how the cockfight provides a (possible) cultural script to (some, male, elite) Balinese?</a:t>
            </a:r>
            <a:endParaRPr lang="en-US" dirty="0">
              <a:latin typeface="Comic Sans MS" panose="030F0702030302020204" pitchFamily="66" charset="0"/>
            </a:endParaRPr>
          </a:p>
        </p:txBody>
      </p:sp>
    </p:spTree>
    <p:extLst>
      <p:ext uri="{BB962C8B-B14F-4D97-AF65-F5344CB8AC3E}">
        <p14:creationId xmlns:p14="http://schemas.microsoft.com/office/powerpoint/2010/main" val="1737750451"/>
      </p:ext>
    </p:extLst>
  </p:cSld>
  <p:clrMapOvr>
    <a:masterClrMapping/>
  </p:clrMapOvr>
  <p:transition spd="slow" advClick="0" advTm="18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Conclusion</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US" dirty="0" smtClean="0">
                <a:latin typeface="Comic Sans MS" panose="030F0702030302020204" pitchFamily="66" charset="0"/>
              </a:rPr>
              <a:t>Geertz: interesting</a:t>
            </a:r>
          </a:p>
          <a:p>
            <a:pPr marL="0" indent="0">
              <a:buNone/>
            </a:pPr>
            <a:r>
              <a:rPr lang="en-US" dirty="0" smtClean="0">
                <a:latin typeface="Comic Sans MS" panose="030F0702030302020204" pitchFamily="66" charset="0"/>
              </a:rPr>
              <a:t>Roseberry: important</a:t>
            </a:r>
          </a:p>
          <a:p>
            <a:pPr marL="0" indent="0">
              <a:buNone/>
            </a:pPr>
            <a:r>
              <a:rPr lang="en-US" dirty="0" smtClean="0">
                <a:latin typeface="Comic Sans MS" panose="030F0702030302020204" pitchFamily="66" charset="0"/>
              </a:rPr>
              <a:t>But also need to consider further aspects of article</a:t>
            </a:r>
            <a:endParaRPr lang="en-US" dirty="0">
              <a:latin typeface="Comic Sans MS" panose="030F0702030302020204" pitchFamily="66" charset="0"/>
            </a:endParaRPr>
          </a:p>
        </p:txBody>
      </p:sp>
    </p:spTree>
    <p:extLst>
      <p:ext uri="{BB962C8B-B14F-4D97-AF65-F5344CB8AC3E}">
        <p14:creationId xmlns:p14="http://schemas.microsoft.com/office/powerpoint/2010/main" val="2147530600"/>
      </p:ext>
    </p:extLst>
  </p:cSld>
  <p:clrMapOvr>
    <a:masterClrMapping/>
  </p:clrMapOvr>
  <p:transition spd="slow" advClick="0" advTm="18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latin typeface="Comic Sans MS" panose="030F0702030302020204" pitchFamily="66" charset="0"/>
              </a:rPr>
              <a:t>Context: Geertz’ famous essay on the Balinese cockfight and Roseberry’s critique of it</a:t>
            </a:r>
          </a:p>
          <a:p>
            <a:r>
              <a:rPr lang="en-US" dirty="0" smtClean="0">
                <a:latin typeface="Comic Sans MS" panose="030F0702030302020204" pitchFamily="66" charset="0"/>
              </a:rPr>
              <a:t>Purpose: to compare the two and decide which provides a better analysis</a:t>
            </a:r>
          </a:p>
          <a:p>
            <a:endParaRPr lang="en-US" dirty="0">
              <a:latin typeface="Comic Sans MS" panose="030F0702030302020204" pitchFamily="66" charset="0"/>
            </a:endParaRPr>
          </a:p>
        </p:txBody>
      </p:sp>
    </p:spTree>
    <p:extLst>
      <p:ext uri="{BB962C8B-B14F-4D97-AF65-F5344CB8AC3E}">
        <p14:creationId xmlns:p14="http://schemas.microsoft.com/office/powerpoint/2010/main" val="3738758002"/>
      </p:ext>
    </p:extLst>
  </p:cSld>
  <p:clrMapOvr>
    <a:masterClrMapping/>
  </p:clrMapOvr>
  <p:transition spd="slow" advClick="0" advTm="18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References</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US" dirty="0">
                <a:latin typeface="Comic Sans MS" panose="030F0702030302020204" pitchFamily="66" charset="0"/>
              </a:rPr>
              <a:t>Geertz, Clifford (2005)“Deep Play: Notes on the Balinese Cockfight.” </a:t>
            </a:r>
            <a:r>
              <a:rPr lang="en-US" b="1" dirty="0">
                <a:latin typeface="Comic Sans MS" panose="030F0702030302020204" pitchFamily="66" charset="0"/>
              </a:rPr>
              <a:t>Daedalus.</a:t>
            </a:r>
            <a:r>
              <a:rPr lang="en-US" dirty="0">
                <a:latin typeface="Comic Sans MS" panose="030F0702030302020204" pitchFamily="66" charset="0"/>
              </a:rPr>
              <a:t> 134(4): </a:t>
            </a:r>
            <a:r>
              <a:rPr lang="en-US" dirty="0" smtClean="0">
                <a:latin typeface="Comic Sans MS" panose="030F0702030302020204" pitchFamily="66" charset="0"/>
              </a:rPr>
              <a:t>56-86. </a:t>
            </a:r>
          </a:p>
          <a:p>
            <a:pPr marL="0" indent="0">
              <a:buNone/>
            </a:pPr>
            <a:r>
              <a:rPr lang="en-US" dirty="0" smtClean="0">
                <a:latin typeface="Comic Sans MS" panose="030F0702030302020204" pitchFamily="66" charset="0"/>
              </a:rPr>
              <a:t>Roseberry</a:t>
            </a:r>
            <a:r>
              <a:rPr lang="en-US" dirty="0">
                <a:latin typeface="Comic Sans MS" panose="030F0702030302020204" pitchFamily="66" charset="0"/>
              </a:rPr>
              <a:t>, William (1982) “Balinese Cockfights and the Seduction of Anthropology.”  </a:t>
            </a:r>
            <a:r>
              <a:rPr lang="en-US" b="1" dirty="0">
                <a:latin typeface="Comic Sans MS" panose="030F0702030302020204" pitchFamily="66" charset="0"/>
              </a:rPr>
              <a:t>Social Research</a:t>
            </a:r>
            <a:r>
              <a:rPr lang="en-US" dirty="0">
                <a:latin typeface="Comic Sans MS" panose="030F0702030302020204" pitchFamily="66" charset="0"/>
              </a:rPr>
              <a:t>. </a:t>
            </a:r>
            <a:r>
              <a:rPr lang="en-US" dirty="0" smtClean="0">
                <a:latin typeface="Comic Sans MS" panose="030F0702030302020204" pitchFamily="66" charset="0"/>
              </a:rPr>
              <a:t>49(4): 1013-1028.</a:t>
            </a:r>
            <a:endParaRPr lang="en-US" dirty="0">
              <a:latin typeface="Comic Sans MS" panose="030F0702030302020204" pitchFamily="66" charset="0"/>
            </a:endParaRPr>
          </a:p>
        </p:txBody>
      </p:sp>
    </p:spTree>
    <p:extLst>
      <p:ext uri="{BB962C8B-B14F-4D97-AF65-F5344CB8AC3E}">
        <p14:creationId xmlns:p14="http://schemas.microsoft.com/office/powerpoint/2010/main" val="4042501744"/>
      </p:ext>
    </p:extLst>
  </p:cSld>
  <p:clrMapOvr>
    <a:masterClrMapping/>
  </p:clrMapOvr>
  <p:transition spd="slow" advClick="0" advTm="18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latin typeface="Comic Sans MS" panose="030F0702030302020204" pitchFamily="66" charset="0"/>
              </a:rPr>
              <a:t>Theoretical framework: feminist Marxist framework in which the structure of the economy and its associated inequalities (including ethnic, national, gendered, etc.) are central; also, a focus on conflict that is related to these inequalities; finally, a recognition of the dynamic processes associated with social life, inequality, conflict.</a:t>
            </a:r>
            <a:endParaRPr lang="en-US" dirty="0">
              <a:latin typeface="Comic Sans MS" panose="030F0702030302020204" pitchFamily="66" charset="0"/>
            </a:endParaRPr>
          </a:p>
        </p:txBody>
      </p:sp>
    </p:spTree>
    <p:extLst>
      <p:ext uri="{BB962C8B-B14F-4D97-AF65-F5344CB8AC3E}">
        <p14:creationId xmlns:p14="http://schemas.microsoft.com/office/powerpoint/2010/main" val="741083444"/>
      </p:ext>
    </p:extLst>
  </p:cSld>
  <p:clrMapOvr>
    <a:masterClrMapping/>
  </p:clrMapOvr>
  <p:transition spd="slow" advClick="0" advTm="18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Comic Sans MS" panose="030F0702030302020204" pitchFamily="66" charset="0"/>
              </a:rPr>
              <a:t>Argument: I argue that Roseberry’s critique of Geertz is valid because Roseberry calls attention to economic factors, inequality, conflict and dynamic social process; in contrast, Geertz’ interpretation is entertaining and descriptive, but partial.</a:t>
            </a:r>
            <a:endParaRPr lang="en-US" dirty="0">
              <a:latin typeface="Comic Sans MS" panose="030F0702030302020204" pitchFamily="66" charset="0"/>
            </a:endParaRPr>
          </a:p>
        </p:txBody>
      </p:sp>
    </p:spTree>
    <p:extLst>
      <p:ext uri="{BB962C8B-B14F-4D97-AF65-F5344CB8AC3E}">
        <p14:creationId xmlns:p14="http://schemas.microsoft.com/office/powerpoint/2010/main" val="2742324736"/>
      </p:ext>
    </p:extLst>
  </p:cSld>
  <p:clrMapOvr>
    <a:masterClrMapping/>
  </p:clrMapOvr>
  <p:transition spd="slow" advClick="0" advTm="18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latin typeface="Comic Sans MS" panose="030F0702030302020204" pitchFamily="66" charset="0"/>
              </a:rPr>
              <a:t>Note: Geertz has been to Bali and Roseberry has not.</a:t>
            </a:r>
            <a:endParaRPr lang="en-US" dirty="0">
              <a:latin typeface="Comic Sans MS" panose="030F0702030302020204" pitchFamily="66" charset="0"/>
            </a:endParaRPr>
          </a:p>
        </p:txBody>
      </p:sp>
    </p:spTree>
    <p:extLst>
      <p:ext uri="{BB962C8B-B14F-4D97-AF65-F5344CB8AC3E}">
        <p14:creationId xmlns:p14="http://schemas.microsoft.com/office/powerpoint/2010/main" val="3750377325"/>
      </p:ext>
    </p:extLst>
  </p:cSld>
  <p:clrMapOvr>
    <a:masterClrMapping/>
  </p:clrMapOvr>
  <p:transition spd="slow" advClick="0" advTm="18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Comic Sans MS" panose="030F0702030302020204" pitchFamily="66" charset="0"/>
              </a:rPr>
              <a:t>Geertz: symbolic importance of fighting cocks in Bali</a:t>
            </a:r>
            <a:endParaRPr lang="en-US" dirty="0">
              <a:latin typeface="Comic Sans MS" panose="030F0702030302020204" pitchFamily="66" charset="0"/>
            </a:endParaRPr>
          </a:p>
        </p:txBody>
      </p:sp>
      <p:sp>
        <p:nvSpPr>
          <p:cNvPr id="5" name="Text Placeholder 4"/>
          <p:cNvSpPr>
            <a:spLocks noGrp="1"/>
          </p:cNvSpPr>
          <p:nvPr>
            <p:ph type="body" idx="1"/>
          </p:nvPr>
        </p:nvSpPr>
        <p:spPr/>
        <p:txBody>
          <a:bodyPr>
            <a:normAutofit fontScale="92500"/>
          </a:bodyPr>
          <a:lstStyle/>
          <a:p>
            <a:r>
              <a:rPr lang="en-US" dirty="0" smtClean="0"/>
              <a:t>www.google.ca/maps/place/Bali</a:t>
            </a:r>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918649"/>
            <a:ext cx="4040188" cy="2463739"/>
          </a:xfrm>
        </p:spPr>
      </p:pic>
      <p:sp>
        <p:nvSpPr>
          <p:cNvPr id="7" name="Text Placeholder 6"/>
          <p:cNvSpPr>
            <a:spLocks noGrp="1"/>
          </p:cNvSpPr>
          <p:nvPr>
            <p:ph type="body" sz="quarter" idx="3"/>
          </p:nvPr>
        </p:nvSpPr>
        <p:spPr/>
        <p:txBody>
          <a:bodyPr>
            <a:normAutofit fontScale="70000" lnSpcReduction="20000"/>
          </a:bodyPr>
          <a:lstStyle/>
          <a:p>
            <a:r>
              <a:rPr lang="en-US" dirty="0" smtClean="0"/>
              <a:t>http://www.ackreds-watercolour-art.co.uk/images/Pics_Big/Cartoons14.jpg</a:t>
            </a:r>
            <a:endParaRPr lang="en-US" dirty="0"/>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181600" y="2895600"/>
            <a:ext cx="2819399" cy="2514599"/>
          </a:xfrm>
        </p:spPr>
      </p:pic>
    </p:spTree>
    <p:extLst>
      <p:ext uri="{BB962C8B-B14F-4D97-AF65-F5344CB8AC3E}">
        <p14:creationId xmlns:p14="http://schemas.microsoft.com/office/powerpoint/2010/main" val="3215186402"/>
      </p:ext>
    </p:extLst>
  </p:cSld>
  <p:clrMapOvr>
    <a:masterClrMapping/>
  </p:clrMapOvr>
  <p:transition spd="slow" advClick="0" advTm="18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12524"/>
          </a:xfrm>
        </p:spPr>
        <p:txBody>
          <a:bodyPr>
            <a:noAutofit/>
          </a:bodyPr>
          <a:lstStyle/>
          <a:p>
            <a:pPr algn="l"/>
            <a:r>
              <a:rPr lang="en-US" sz="2800" dirty="0" smtClean="0">
                <a:latin typeface="Comic Sans MS" panose="030F0702030302020204" pitchFamily="66" charset="0"/>
              </a:rPr>
              <a:t>Geertz’ analysis: ritualized social action (and all culture) is “written” by those who experience it and “read” by others as a text, to give ideas of how to live and understand life.</a:t>
            </a:r>
            <a:endParaRPr lang="en-US" sz="2800" dirty="0">
              <a:latin typeface="Comic Sans MS" panose="030F0702030302020204" pitchFamily="66" charset="0"/>
            </a:endParaRPr>
          </a:p>
        </p:txBody>
      </p:sp>
      <p:sp>
        <p:nvSpPr>
          <p:cNvPr id="11" name="Rectangle 10"/>
          <p:cNvSpPr/>
          <p:nvPr/>
        </p:nvSpPr>
        <p:spPr>
          <a:xfrm>
            <a:off x="4495800" y="5657671"/>
            <a:ext cx="4572000" cy="923330"/>
          </a:xfrm>
          <a:prstGeom prst="rect">
            <a:avLst/>
          </a:prstGeom>
        </p:spPr>
        <p:txBody>
          <a:bodyPr>
            <a:spAutoFit/>
          </a:bodyPr>
          <a:lstStyle/>
          <a:p>
            <a:r>
              <a:rPr lang="en-US" dirty="0" smtClean="0"/>
              <a:t>https</a:t>
            </a:r>
            <a:r>
              <a:rPr lang="en-US" dirty="0"/>
              <a:t>://http://collider.com/wp-content/uploads/Tom-Whalen-Foghorn-Leghorn-poster-1.jpg</a:t>
            </a:r>
          </a:p>
        </p:txBody>
      </p:sp>
      <p:sp>
        <p:nvSpPr>
          <p:cNvPr id="12" name="Rectangle 11"/>
          <p:cNvSpPr/>
          <p:nvPr/>
        </p:nvSpPr>
        <p:spPr>
          <a:xfrm>
            <a:off x="4495800" y="5791200"/>
            <a:ext cx="4572000" cy="369332"/>
          </a:xfrm>
          <a:prstGeom prst="rect">
            <a:avLst/>
          </a:prstGeom>
        </p:spPr>
        <p:txBody>
          <a:bodyPr>
            <a:spAutoFit/>
          </a:bodyPr>
          <a:lstStyle/>
          <a:p>
            <a:r>
              <a:rPr lang="en-US" dirty="0" smtClean="0"/>
              <a:t>https://encrypted-tb40x9FlDR_-zs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6143" y="1826898"/>
            <a:ext cx="6779314" cy="4221163"/>
          </a:xfrm>
        </p:spPr>
      </p:pic>
    </p:spTree>
    <p:extLst>
      <p:ext uri="{BB962C8B-B14F-4D97-AF65-F5344CB8AC3E}">
        <p14:creationId xmlns:p14="http://schemas.microsoft.com/office/powerpoint/2010/main" val="1207989194"/>
      </p:ext>
    </p:extLst>
  </p:cSld>
  <p:clrMapOvr>
    <a:masterClrMapping/>
  </p:clrMapOvr>
  <p:transition spd="slow" advClick="0" advTm="18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latin typeface="Comic Sans MS" panose="030F0702030302020204" pitchFamily="66" charset="0"/>
              </a:rPr>
              <a:t>Specifically, the cockfight teaches how to risk all to win or lose, and about the experience of status gain and </a:t>
            </a:r>
            <a:r>
              <a:rPr lang="en-US" sz="2800" dirty="0" smtClean="0">
                <a:latin typeface="Comic Sans MS" panose="030F0702030302020204" pitchFamily="66" charset="0"/>
              </a:rPr>
              <a:t>loss.</a:t>
            </a:r>
            <a:endParaRPr lang="en-US" sz="2800" dirty="0">
              <a:latin typeface="Comic Sans MS" panose="030F0702030302020204" pitchFamily="66" charset="0"/>
            </a:endParaRPr>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7162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38100138"/>
      </p:ext>
    </p:extLst>
  </p:cSld>
  <p:clrMapOvr>
    <a:masterClrMapping/>
  </p:clrMapOvr>
  <p:transition spd="slow" advClick="0" advTm="18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Geertz’ analysis</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latin typeface="Comic Sans MS" panose="030F0702030302020204" pitchFamily="66" charset="0"/>
              </a:rPr>
              <a:t>Lively</a:t>
            </a:r>
          </a:p>
          <a:p>
            <a:r>
              <a:rPr lang="en-US" dirty="0" smtClean="0">
                <a:latin typeface="Comic Sans MS" panose="030F0702030302020204" pitchFamily="66" charset="0"/>
              </a:rPr>
              <a:t>Entertaining</a:t>
            </a:r>
          </a:p>
          <a:p>
            <a:r>
              <a:rPr lang="en-US" dirty="0" smtClean="0">
                <a:latin typeface="Comic Sans MS" panose="030F0702030302020204" pitchFamily="66" charset="0"/>
              </a:rPr>
              <a:t>Has interesting and suggestive information, including in the footnotes</a:t>
            </a:r>
            <a:endParaRPr lang="en-US" dirty="0">
              <a:latin typeface="Comic Sans MS" panose="030F0702030302020204" pitchFamily="66" charset="0"/>
            </a:endParaRPr>
          </a:p>
        </p:txBody>
      </p:sp>
    </p:spTree>
    <p:extLst>
      <p:ext uri="{BB962C8B-B14F-4D97-AF65-F5344CB8AC3E}">
        <p14:creationId xmlns:p14="http://schemas.microsoft.com/office/powerpoint/2010/main" val="3815057321"/>
      </p:ext>
    </p:extLst>
  </p:cSld>
  <p:clrMapOvr>
    <a:masterClrMapping/>
  </p:clrMapOvr>
  <p:transition spd="slow" advClick="0" advTm="1800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1095</Words>
  <Application>Microsoft Office PowerPoint</Application>
  <PresentationFormat>On-screen Show (4:3)</PresentationFormat>
  <Paragraphs>79</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An unequal contest: A comparison of Geertz’ and Roseberry’s analyses of the Balinese Cockfight Susan Vincent</vt:lpstr>
      <vt:lpstr>PowerPoint Presentation</vt:lpstr>
      <vt:lpstr>PowerPoint Presentation</vt:lpstr>
      <vt:lpstr>PowerPoint Presentation</vt:lpstr>
      <vt:lpstr>Note: Geertz has been to Bali and Roseberry has not.</vt:lpstr>
      <vt:lpstr>Geertz: symbolic importance of fighting cocks in Bali</vt:lpstr>
      <vt:lpstr>Geertz’ analysis: ritualized social action (and all culture) is “written” by those who experience it and “read” by others as a text, to give ideas of how to live and understand life.</vt:lpstr>
      <vt:lpstr>Specifically, the cockfight teaches how to risk all to win or lose, and about the experience of status gain and loss.</vt:lpstr>
      <vt:lpstr>Geertz’ analysis</vt:lpstr>
      <vt:lpstr>In contrast, Roseberry points to elements hinted at by Geertz, but insufficiently addressed in the analysis.</vt:lpstr>
      <vt:lpstr>Roseberry notes the relationship of cockfights to the economy, specifically to markets and taxation</vt:lpstr>
      <vt:lpstr>Roseberry also focuses on inequalities in Bali</vt:lpstr>
      <vt:lpstr>As well as conflict</vt:lpstr>
      <vt:lpstr>And dynamic social process</vt:lpstr>
      <vt:lpstr>Roseberry’s analysis</vt:lpstr>
      <vt:lpstr>BUT …</vt:lpstr>
      <vt:lpstr>What I would have liked to see more of:</vt:lpstr>
      <vt:lpstr>Also, </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Staging conflict: A comparison of Geertz’ and Roseberry’s analyses of the Balinese Cockfight</dc:title>
  <dc:creator>Susan</dc:creator>
  <cp:lastModifiedBy>Susan Vincent</cp:lastModifiedBy>
  <cp:revision>28</cp:revision>
  <dcterms:created xsi:type="dcterms:W3CDTF">2015-02-16T20:39:08Z</dcterms:created>
  <dcterms:modified xsi:type="dcterms:W3CDTF">2015-02-19T14:58:32Z</dcterms:modified>
</cp:coreProperties>
</file>