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3" r:id="rId2"/>
    <p:sldId id="264" r:id="rId3"/>
    <p:sldId id="265" r:id="rId4"/>
    <p:sldId id="266" r:id="rId5"/>
    <p:sldId id="258" r:id="rId6"/>
    <p:sldId id="259" r:id="rId7"/>
    <p:sldId id="260" r:id="rId8"/>
    <p:sldId id="262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3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3413C-A31A-4391-A355-3A7E9143F26C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DCECC-9DE6-404C-B808-FD6DAD999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7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C04088-FE51-4851-BF98-91BEFF1AD453}" type="slidenum">
              <a:rPr lang="en-US"/>
              <a:pPr/>
              <a:t>1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28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553366-A349-4B6A-ACA8-C93444F8056E}" type="slidenum">
              <a:rPr lang="en-US"/>
              <a:pPr/>
              <a:t>3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5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69B774-CC3C-4964-8840-57C083E951C9}" type="slidenum">
              <a:rPr lang="en-US"/>
              <a:pPr/>
              <a:t>14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13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013E17-7739-4751-A315-B23BD9B2B871}" type="slidenum">
              <a:rPr lang="en-US"/>
              <a:pPr/>
              <a:t>15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62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6D8BE2-A4C0-4EBE-AED8-98A8F9144076}" type="slidenum">
              <a:rPr lang="en-US"/>
              <a:pPr/>
              <a:t>16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25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62DDD4-9799-4B85-9D31-CEC2669A9CA4}" type="slidenum">
              <a:rPr lang="en-US"/>
              <a:pPr/>
              <a:t>17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3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205527-AD98-4234-917D-C44B2E8F2AA8}" type="slidenum">
              <a:rPr lang="en-US"/>
              <a:pPr/>
              <a:t>18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49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169D9F-6E35-421F-883E-96C2FCAFBEED}" type="slidenum">
              <a:rPr lang="en-US"/>
              <a:pPr/>
              <a:t>19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31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415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7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F29E17A-A2DF-4640-810B-9E0A0D8CEE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88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2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5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65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43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48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41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90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6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0B387-6869-4BCE-85B0-898A4D1C13F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AE82C-8546-499B-8F43-A5F65415B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3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sfkw8IWkl0" TargetMode="External"/><Relationship Id="rId2" Type="http://schemas.openxmlformats.org/officeDocument/2006/relationships/hyperlink" Target="http://www.factmonster.com/spot/poincare-conjecture.html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mathworld.wolfram.com/images/eps-gif/DoubleTorus_1000.gif&amp;imgrefurl=http://mathworld.wolfram.com/DoubleTorus.html&amp;h=255&amp;w=472&amp;sz=46&amp;hl=en&amp;start=1&amp;um=1&amp;tbnid=3T5AK8Jnp477_M:&amp;tbnh=70&amp;tbnw=129&amp;prev=/images?q=double+torus&amp;svnum=10&amp;um=1&amp;hl=en&amp;safe=off&amp;rls=com.microsoft:en-ca:IE-SearchBox&amp;rlz=1I7GGIC&amp;sa=N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hyperlink" Target="http://en.wikipedia.org/wiki/Image:Kleins-beer_(futurama)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topology?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word topology comes from the Greek </a:t>
            </a:r>
            <a:r>
              <a:rPr lang="en-US" i="1" dirty="0" err="1"/>
              <a:t>topos</a:t>
            </a:r>
            <a:r>
              <a:rPr lang="en-US" dirty="0"/>
              <a:t>, "</a:t>
            </a:r>
            <a:r>
              <a:rPr lang="en-US" b="1" dirty="0">
                <a:solidFill>
                  <a:srgbClr val="0070C0"/>
                </a:solidFill>
              </a:rPr>
              <a:t>place</a:t>
            </a:r>
            <a:r>
              <a:rPr lang="en-US" dirty="0"/>
              <a:t>," and </a:t>
            </a:r>
            <a:r>
              <a:rPr lang="en-US" i="1" dirty="0"/>
              <a:t>logos</a:t>
            </a:r>
            <a:r>
              <a:rPr lang="en-US" dirty="0"/>
              <a:t>, "</a:t>
            </a:r>
            <a:r>
              <a:rPr lang="en-US" b="1" dirty="0">
                <a:solidFill>
                  <a:srgbClr val="0070C0"/>
                </a:solidFill>
              </a:rPr>
              <a:t>study</a:t>
            </a:r>
            <a:r>
              <a:rPr lang="en-US" dirty="0"/>
              <a:t>”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Topology </a:t>
            </a:r>
            <a:r>
              <a:rPr lang="en-US" dirty="0"/>
              <a:t>was known as </a:t>
            </a:r>
            <a:r>
              <a:rPr lang="en-US" i="1" dirty="0" err="1"/>
              <a:t>geometria</a:t>
            </a:r>
            <a:r>
              <a:rPr lang="en-US" i="1" dirty="0"/>
              <a:t> </a:t>
            </a:r>
            <a:r>
              <a:rPr lang="en-US" i="1" dirty="0" err="1"/>
              <a:t>situs</a:t>
            </a:r>
            <a:r>
              <a:rPr lang="en-US" dirty="0"/>
              <a:t> (Latin </a:t>
            </a:r>
            <a:r>
              <a:rPr lang="en-US" i="1" dirty="0"/>
              <a:t>geometry of place</a:t>
            </a:r>
            <a:r>
              <a:rPr lang="en-US" dirty="0"/>
              <a:t>) or </a:t>
            </a:r>
            <a:r>
              <a:rPr lang="en-US" i="1" dirty="0"/>
              <a:t>analysis </a:t>
            </a:r>
            <a:r>
              <a:rPr lang="en-US" i="1" dirty="0" err="1"/>
              <a:t>situs</a:t>
            </a:r>
            <a:r>
              <a:rPr lang="en-US" dirty="0"/>
              <a:t> (Latin </a:t>
            </a:r>
            <a:r>
              <a:rPr lang="en-US" i="1" dirty="0"/>
              <a:t>analysis of place</a:t>
            </a:r>
            <a:r>
              <a:rPr lang="en-US" dirty="0"/>
              <a:t>).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thing that distinguishes different kinds of geometries is in terms of the kinds of </a:t>
            </a:r>
            <a:r>
              <a:rPr lang="en-US" b="1" dirty="0" smtClean="0">
                <a:solidFill>
                  <a:srgbClr val="0070C0"/>
                </a:solidFill>
              </a:rPr>
              <a:t>transformations</a:t>
            </a:r>
            <a:r>
              <a:rPr lang="en-US" dirty="0" smtClean="0"/>
              <a:t> that are allowed before you consider something changed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832185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More History: </a:t>
            </a:r>
            <a:br>
              <a:rPr lang="en-US" dirty="0" smtClean="0"/>
            </a:br>
            <a:r>
              <a:rPr lang="en-US" dirty="0" smtClean="0"/>
              <a:t>Euler and Topological Invariants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600" dirty="0" smtClean="0"/>
              <a:t>First example of a </a:t>
            </a:r>
            <a:r>
              <a:rPr lang="en-US" sz="3600" b="1" dirty="0" smtClean="0">
                <a:solidFill>
                  <a:srgbClr val="0070C0"/>
                </a:solidFill>
              </a:rPr>
              <a:t>topological invariant</a:t>
            </a:r>
            <a:r>
              <a:rPr lang="en-US" sz="3600" dirty="0" smtClean="0"/>
              <a:t>: if g is the number of holes, v is number of vertices, e is number of edges, f is number of faces, then</a:t>
            </a:r>
          </a:p>
          <a:p>
            <a:pPr marL="0" indent="0" algn="ctr">
              <a:buNone/>
            </a:pPr>
            <a:r>
              <a:rPr lang="en-US" sz="3600" dirty="0"/>
              <a:t>V</a:t>
            </a:r>
            <a:r>
              <a:rPr lang="en-US" sz="3600" dirty="0" smtClean="0"/>
              <a:t> + F - E </a:t>
            </a:r>
            <a:r>
              <a:rPr lang="en-US" sz="3600" dirty="0" smtClean="0"/>
              <a:t>= 2 – 2g (</a:t>
            </a:r>
            <a:r>
              <a:rPr lang="en-US" sz="3600" dirty="0" err="1" smtClean="0"/>
              <a:t>Lhuilier</a:t>
            </a:r>
            <a:r>
              <a:rPr lang="en-US" sz="3600" dirty="0" smtClean="0"/>
              <a:t> 1813)</a:t>
            </a:r>
          </a:p>
          <a:p>
            <a:r>
              <a:rPr lang="en-US" sz="3600" dirty="0" smtClean="0"/>
              <a:t>In particular, for </a:t>
            </a:r>
            <a:r>
              <a:rPr lang="en-US" sz="3600" dirty="0" err="1" smtClean="0"/>
              <a:t>polyhedra</a:t>
            </a:r>
            <a:r>
              <a:rPr lang="en-US" sz="3600" dirty="0" smtClean="0"/>
              <a:t> we have </a:t>
            </a:r>
          </a:p>
          <a:p>
            <a:pPr marL="0" indent="0" algn="ctr">
              <a:buNone/>
            </a:pPr>
            <a:r>
              <a:rPr lang="en-US" sz="3600" dirty="0" smtClean="0"/>
              <a:t>V + F - E</a:t>
            </a:r>
            <a:r>
              <a:rPr lang="en-US" sz="3600" dirty="0" smtClean="0"/>
              <a:t> </a:t>
            </a:r>
            <a:r>
              <a:rPr lang="en-US" sz="3600" dirty="0" smtClean="0"/>
              <a:t>= 2 (Euler 1750)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72749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Some More History: </a:t>
            </a:r>
            <a:br>
              <a:rPr lang="en-US" dirty="0" smtClean="0"/>
            </a:br>
            <a:r>
              <a:rPr lang="en-US" dirty="0" smtClean="0"/>
              <a:t>Mobius and </a:t>
            </a:r>
            <a:r>
              <a:rPr lang="en-US" dirty="0" err="1" smtClean="0"/>
              <a:t>Orientability</a:t>
            </a:r>
            <a:r>
              <a:rPr lang="en-US" dirty="0" smtClean="0"/>
              <a:t> (1865)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600" y="2057400"/>
            <a:ext cx="2952750" cy="273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Start with a strip of paper and join ends after twisting the paper once</a:t>
            </a:r>
          </a:p>
          <a:p>
            <a:r>
              <a:rPr lang="en-US" dirty="0" smtClean="0"/>
              <a:t>Compare with the annulus that is formed with no twists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405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Some More History:</a:t>
            </a:r>
            <a:br>
              <a:rPr lang="en-US" dirty="0" smtClean="0"/>
            </a:br>
            <a:r>
              <a:rPr lang="en-US" dirty="0" smtClean="0"/>
              <a:t>Jordan and Simple Closed Curves (~1909)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4876800"/>
            <a:ext cx="3895725" cy="1476375"/>
          </a:xfr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838200" y="1600200"/>
            <a:ext cx="7848600" cy="2895599"/>
          </a:xfrm>
        </p:spPr>
        <p:txBody>
          <a:bodyPr>
            <a:normAutofit/>
          </a:bodyPr>
          <a:lstStyle/>
          <a:p>
            <a:r>
              <a:rPr lang="en-US" dirty="0" smtClean="0"/>
              <a:t>A Jordan curve is a simple closed curve (continuous loop with no overlaps)</a:t>
            </a:r>
          </a:p>
          <a:p>
            <a:r>
              <a:rPr lang="en-US" dirty="0" smtClean="0"/>
              <a:t>Every Jordan curve divides the plane into two regions: an interior and an exterior</a:t>
            </a:r>
          </a:p>
          <a:p>
            <a:r>
              <a:rPr lang="en-US" dirty="0"/>
              <a:t>https://www.youtube.com/watch?v=hnds9-GmwkM</a:t>
            </a:r>
          </a:p>
        </p:txBody>
      </p:sp>
    </p:spTree>
    <p:extLst>
      <p:ext uri="{BB962C8B-B14F-4D97-AF65-F5344CB8AC3E}">
        <p14:creationId xmlns:p14="http://schemas.microsoft.com/office/powerpoint/2010/main" val="724601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More History:</a:t>
            </a:r>
            <a:br>
              <a:rPr lang="en-US" dirty="0" smtClean="0"/>
            </a:br>
            <a:r>
              <a:rPr lang="en-US" dirty="0" smtClean="0"/>
              <a:t>Poincare Conjecture (1904)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www.factmonster.com/spot/poincare-conjecture.html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www.youtube.com/watch?v=9sfkw8IWkl0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1" y="1964099"/>
            <a:ext cx="3264218" cy="3798165"/>
          </a:xfrm>
        </p:spPr>
      </p:pic>
    </p:spTree>
    <p:extLst>
      <p:ext uri="{BB962C8B-B14F-4D97-AF65-F5344CB8AC3E}">
        <p14:creationId xmlns:p14="http://schemas.microsoft.com/office/powerpoint/2010/main" val="3679122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Knots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800600" cy="4530725"/>
          </a:xfrm>
        </p:spPr>
        <p:txBody>
          <a:bodyPr>
            <a:normAutofit/>
          </a:bodyPr>
          <a:lstStyle/>
          <a:p>
            <a:r>
              <a:rPr lang="en-US" sz="2800" dirty="0"/>
              <a:t>a </a:t>
            </a:r>
            <a:r>
              <a:rPr lang="en-US" sz="2800" b="1" dirty="0">
                <a:solidFill>
                  <a:srgbClr val="0070C0"/>
                </a:solidFill>
              </a:rPr>
              <a:t>knot</a:t>
            </a:r>
            <a:r>
              <a:rPr lang="en-US" sz="2800" dirty="0"/>
              <a:t> was first considered to be an combination of circles interwoven in 3-dimensional Euclidean space </a:t>
            </a:r>
          </a:p>
          <a:p>
            <a:r>
              <a:rPr lang="en-US" sz="2800" dirty="0"/>
              <a:t>Note that in the topological study of knots, the ends are joined, as opposed to the traditional rope with 2 ends.</a:t>
            </a:r>
          </a:p>
        </p:txBody>
      </p:sp>
      <p:pic>
        <p:nvPicPr>
          <p:cNvPr id="26630" name="Picture 6" descr="Image:TrefoilKnot-01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1752600"/>
            <a:ext cx="3733800" cy="3733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715810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295  E" pathEditMode="relative" ptsTypes="">
                                      <p:cBhvr>
                                        <p:cTn id="16" dur="2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4800600" y="2209800"/>
            <a:ext cx="3581400" cy="3505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Knot equivalence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Knots are equivalent if one can be created from the other, and the process can be reversed without tearing the closed knot.</a:t>
            </a:r>
          </a:p>
          <a:p>
            <a:r>
              <a:rPr lang="en-US" sz="2800"/>
              <a:t>An example of this would be to twist the loop or </a:t>
            </a:r>
            <a:r>
              <a:rPr lang="en-US" sz="2800" i="1"/>
              <a:t>unknot</a:t>
            </a:r>
            <a:endParaRPr lang="en-US" sz="2800"/>
          </a:p>
        </p:txBody>
      </p:sp>
      <p:pic>
        <p:nvPicPr>
          <p:cNvPr id="29702" name="Picture 6" descr="Image:Unknots.sv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2667000"/>
            <a:ext cx="2886075" cy="2398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360692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229600" cy="2743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Although the unknot twisted is equivalent to putting a twist in that knot, the donut is not equivalent to a donut with two holes. This is because by folding the donut, you would have to attach it in the centre, and then tear it to indo the operation.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  <p:pic>
        <p:nvPicPr>
          <p:cNvPr id="32773" name="Picture 5" descr="DoubleTorus_1000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029200"/>
            <a:ext cx="2362200" cy="128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7" name="Picture 9" descr="toru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876800"/>
            <a:ext cx="2209800" cy="141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8" name="Picture 10" descr="topo3-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"/>
            <a:ext cx="4800600" cy="146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358296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Klein Bottle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The Klein Bottle is a closed surface with Euler characteristic = 0 (topologically </a:t>
            </a:r>
            <a:r>
              <a:rPr lang="en-US" sz="2800" dirty="0" err="1"/>
              <a:t>equivilant</a:t>
            </a:r>
            <a:r>
              <a:rPr lang="en-US" sz="2800" dirty="0"/>
              <a:t> to a sphere)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Klein Bottle is made such that the inside and outside are indistinguishable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TV show </a:t>
            </a:r>
            <a:r>
              <a:rPr lang="en-US" sz="2800" dirty="0" err="1"/>
              <a:t>Futurama</a:t>
            </a:r>
            <a:r>
              <a:rPr lang="en-US" sz="2800" dirty="0"/>
              <a:t> once featured a product know as Klein Beer, seen to the bottom right.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http://www.youtube.com/watch?v=E8rifKlq5hc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pic>
        <p:nvPicPr>
          <p:cNvPr id="35845" name="Picture 5" descr="Image:Kleinbot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7426">
            <a:off x="1676400" y="5334000"/>
            <a:ext cx="2152650" cy="123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50" name="Picture 10" descr="Klein's Beer">
            <a:hlinkClick r:id="rId4" tooltip="Klein's Beer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2286000" cy="163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686221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58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World’s Largest Klein Bottle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76800" y="1600200"/>
            <a:ext cx="4038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Acme Klein Bottle was created by Toronto's Kingbridge Centre </a:t>
            </a:r>
          </a:p>
          <a:p>
            <a:pPr>
              <a:lnSpc>
                <a:spcPct val="90000"/>
              </a:lnSpc>
            </a:pPr>
            <a:r>
              <a:rPr lang="en-US" sz="2800"/>
              <a:t>1.1 meter tall, 50 cm diameter, and is made of 15 Kg of clear Pyrex glass. </a:t>
            </a:r>
          </a:p>
          <a:p>
            <a:pPr>
              <a:lnSpc>
                <a:spcPct val="90000"/>
              </a:lnSpc>
            </a:pPr>
            <a:r>
              <a:rPr lang="en-US" sz="2800"/>
              <a:t>It's the size of a 5 year old child. </a:t>
            </a:r>
          </a:p>
        </p:txBody>
      </p:sp>
      <p:pic>
        <p:nvPicPr>
          <p:cNvPr id="38917" name="Picture 5" descr="Cliff Stoll behind the meter tall Klein Bott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0000">
            <a:off x="990600" y="1752600"/>
            <a:ext cx="2209800" cy="424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40821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447800"/>
            <a:ext cx="5486400" cy="6858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The Hairy Ball Theorem</a:t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124200"/>
            <a:ext cx="7924800" cy="3429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Basically</a:t>
            </a:r>
            <a:r>
              <a:rPr lang="en-US" dirty="0"/>
              <a:t>, if you have a tennis ball, or some other </a:t>
            </a:r>
            <a:r>
              <a:rPr lang="en-US" dirty="0" smtClean="0"/>
              <a:t>spherical </a:t>
            </a:r>
            <a:r>
              <a:rPr lang="en-US" dirty="0"/>
              <a:t>object covered in hair, you cannot comb the hair all the way around the ball and have it lay </a:t>
            </a:r>
            <a:r>
              <a:rPr lang="en-US" dirty="0" smtClean="0"/>
              <a:t>smooth.</a:t>
            </a:r>
          </a:p>
          <a:p>
            <a:r>
              <a:rPr lang="en-US" dirty="0"/>
              <a:t>The hair must overlap with another hair at some point</a:t>
            </a:r>
            <a:r>
              <a:rPr lang="en-US" dirty="0" smtClean="0"/>
              <a:t>.</a:t>
            </a:r>
          </a:p>
          <a:p>
            <a:r>
              <a:rPr lang="en-US" dirty="0"/>
              <a:t>F</a:t>
            </a:r>
            <a:r>
              <a:rPr lang="en-US" dirty="0" smtClean="0"/>
              <a:t>amously </a:t>
            </a:r>
            <a:r>
              <a:rPr lang="en-US" dirty="0"/>
              <a:t>stated as "</a:t>
            </a:r>
            <a:r>
              <a:rPr lang="en-US" i="1" dirty="0"/>
              <a:t>you can't comb a hairy ball flat</a:t>
            </a:r>
            <a:r>
              <a:rPr lang="en-US" dirty="0"/>
              <a:t>". </a:t>
            </a:r>
          </a:p>
          <a:p>
            <a:r>
              <a:rPr lang="en-US" dirty="0" smtClean="0"/>
              <a:t>First </a:t>
            </a:r>
            <a:r>
              <a:rPr lang="en-US" dirty="0"/>
              <a:t>proved in 1912 by </a:t>
            </a:r>
            <a:r>
              <a:rPr lang="en-US" dirty="0" err="1" smtClean="0"/>
              <a:t>Brouwer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sz="2400" dirty="0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1"/>
            <a:ext cx="4038600" cy="1524000"/>
          </a:xfrm>
        </p:spPr>
        <p:txBody>
          <a:bodyPr/>
          <a:lstStyle/>
          <a:p>
            <a:pPr marL="0" indent="0">
              <a:buNone/>
            </a:pPr>
            <a:endParaRPr lang="en-US" sz="2400" dirty="0"/>
          </a:p>
        </p:txBody>
      </p:sp>
      <p:pic>
        <p:nvPicPr>
          <p:cNvPr id="40964" name="Picture 4" descr="hairyballpic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52400"/>
            <a:ext cx="3124200" cy="3124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300471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09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945E-18 -4.21965E-6 L -0.26667 -0.25526 " pathEditMode="relative" ptsTypes="AA">
                                      <p:cBhvr>
                                        <p:cTn id="31" dur="2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2000" fill="hold"/>
                                        <p:tgtEl>
                                          <p:spTgt spid="40964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6" grpId="0" build="p"/>
      <p:bldP spid="4096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/>
              <a:t>Suppose we could study objects that could be stretched, bent, or otherwise distorted without tearing or scattering.  This is topology (also known as “</a:t>
            </a:r>
            <a:r>
              <a:rPr lang="en-US" b="1" dirty="0">
                <a:solidFill>
                  <a:srgbClr val="0070C0"/>
                </a:solidFill>
              </a:rPr>
              <a:t>rubber sheet geometry</a:t>
            </a:r>
            <a:r>
              <a:rPr lang="en-US" dirty="0"/>
              <a:t>”).  </a:t>
            </a:r>
          </a:p>
          <a:p>
            <a:r>
              <a:rPr lang="en-US" dirty="0" smtClean="0"/>
              <a:t>Topology is the modern form of geometry</a:t>
            </a:r>
          </a:p>
          <a:p>
            <a:r>
              <a:rPr lang="en-US" dirty="0" smtClean="0"/>
              <a:t>Topology is the most basic form of geometry there is</a:t>
            </a:r>
          </a:p>
          <a:p>
            <a:r>
              <a:rPr lang="en-US" dirty="0" smtClean="0"/>
              <a:t>Used in nearly all branches of mathematics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53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Topological Equivalence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/>
              <a:t>Topology investigates basic structure like number of holes or how many components.  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Two spaces </a:t>
            </a:r>
            <a:r>
              <a:rPr lang="en-US" sz="2800" dirty="0"/>
              <a:t>are </a:t>
            </a:r>
            <a:r>
              <a:rPr lang="en-US" sz="2800" b="1" dirty="0">
                <a:solidFill>
                  <a:srgbClr val="0070C0"/>
                </a:solidFill>
              </a:rPr>
              <a:t>topologically equivalent </a:t>
            </a:r>
            <a:r>
              <a:rPr lang="en-US" sz="2800" dirty="0"/>
              <a:t>if one can be formed into the other without tearing edges, puncturing holes, or attaching non attached edges</a:t>
            </a:r>
            <a:r>
              <a:rPr lang="en-US" sz="28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So a circle, a triangle and a square are all equivalent</a:t>
            </a:r>
            <a:endParaRPr lang="en-US" sz="2800" dirty="0"/>
          </a:p>
        </p:txBody>
      </p:sp>
      <p:sp>
        <p:nvSpPr>
          <p:cNvPr id="2" name="Oval 1"/>
          <p:cNvSpPr/>
          <p:nvPr/>
        </p:nvSpPr>
        <p:spPr>
          <a:xfrm>
            <a:off x="990600" y="4876800"/>
            <a:ext cx="1454331" cy="13149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611983" y="4876800"/>
            <a:ext cx="1295400" cy="1314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3505200" y="4972594"/>
            <a:ext cx="1524000" cy="1219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9751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Topologically Equivalent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circle and a figure 8 are NOT topologically equivalent- you can continuously transform the circle to the figure 8, but not the figure 8 to a circle</a:t>
            </a:r>
          </a:p>
          <a:p>
            <a:pPr marL="0" indent="0" algn="ctr">
              <a:buNone/>
            </a:pPr>
            <a:r>
              <a:rPr lang="en-US" sz="9600" dirty="0" smtClean="0"/>
              <a:t>O     8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97600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Topologically equivalent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209800"/>
            <a:ext cx="4038600" cy="2743200"/>
          </a:xfrm>
        </p:spPr>
        <p:txBody>
          <a:bodyPr/>
          <a:lstStyle/>
          <a:p>
            <a:r>
              <a:rPr lang="en-US" smtClean="0"/>
              <a:t>A donut and a coffee cup are equivalent while a muffin and coffee cup are not.</a:t>
            </a:r>
          </a:p>
          <a:p>
            <a:endParaRPr lang="en-US" smtClean="0"/>
          </a:p>
        </p:txBody>
      </p:sp>
      <p:pic>
        <p:nvPicPr>
          <p:cNvPr id="14340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2438400"/>
            <a:ext cx="4281488" cy="2087563"/>
          </a:xfrm>
        </p:spPr>
      </p:pic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8153400" y="4572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04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5363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066800"/>
            <a:ext cx="5203825" cy="4462463"/>
          </a:xfrm>
        </p:spPr>
      </p:pic>
    </p:spTree>
    <p:extLst>
      <p:ext uri="{BB962C8B-B14F-4D97-AF65-F5344CB8AC3E}">
        <p14:creationId xmlns:p14="http://schemas.microsoft.com/office/powerpoint/2010/main" val="2863637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Exercise: Letters of Alphabet</a:t>
            </a:r>
          </a:p>
        </p:txBody>
      </p:sp>
      <p:sp>
        <p:nvSpPr>
          <p:cNvPr id="16387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8000" smtClean="0"/>
              <a:t>A B C D E F G H I J K L M N O P Q R S T U V W X Y Z</a:t>
            </a:r>
          </a:p>
        </p:txBody>
      </p:sp>
      <p:sp>
        <p:nvSpPr>
          <p:cNvPr id="16388" name="TextBox 5"/>
          <p:cNvSpPr txBox="1">
            <a:spLocks noChangeArrowheads="1"/>
          </p:cNvSpPr>
          <p:nvPr/>
        </p:nvSpPr>
        <p:spPr bwMode="auto">
          <a:xfrm>
            <a:off x="8001000" y="304800"/>
            <a:ext cx="838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40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Orientability and Genus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 topological surface is </a:t>
            </a:r>
            <a:r>
              <a:rPr lang="en-US" b="1" dirty="0" err="1" smtClean="0">
                <a:solidFill>
                  <a:schemeClr val="accent6"/>
                </a:solidFill>
              </a:rPr>
              <a:t>orientable</a:t>
            </a:r>
            <a:r>
              <a:rPr lang="en-US" dirty="0" smtClean="0"/>
              <a:t> if you can determine the outside and inside.</a:t>
            </a:r>
          </a:p>
          <a:p>
            <a:pPr>
              <a:defRPr/>
            </a:pPr>
            <a:r>
              <a:rPr lang="en-US" dirty="0" smtClean="0"/>
              <a:t>Any </a:t>
            </a:r>
            <a:r>
              <a:rPr lang="en-US" dirty="0" err="1" smtClean="0"/>
              <a:t>orientable</a:t>
            </a:r>
            <a:r>
              <a:rPr lang="en-US" dirty="0" smtClean="0"/>
              <a:t>, compact (finite size) surface is determined by its number of holes (called the </a:t>
            </a:r>
            <a:r>
              <a:rPr lang="en-US" b="1" dirty="0" smtClean="0">
                <a:solidFill>
                  <a:schemeClr val="accent6"/>
                </a:solidFill>
              </a:rPr>
              <a:t>genus</a:t>
            </a:r>
            <a:r>
              <a:rPr lang="en-US" dirty="0" smtClean="0"/>
              <a:t>).</a:t>
            </a:r>
            <a:endParaRPr lang="en-US" dirty="0"/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00600"/>
            <a:ext cx="70993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292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History of 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Begins with the Konigsberg Bridge Problem</a:t>
            </a:r>
          </a:p>
          <a:p>
            <a:r>
              <a:rPr lang="en-US" dirty="0"/>
              <a:t>http://nrich.maths.org/2484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743200"/>
            <a:ext cx="4145616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423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765</Words>
  <Application>Microsoft Office PowerPoint</Application>
  <PresentationFormat>On-screen Show (4:3)</PresentationFormat>
  <Paragraphs>70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Office Theme</vt:lpstr>
      <vt:lpstr>What is topology?</vt:lpstr>
      <vt:lpstr>PowerPoint Presentation</vt:lpstr>
      <vt:lpstr>Topological Equivalence</vt:lpstr>
      <vt:lpstr>Not Topologically Equivalent</vt:lpstr>
      <vt:lpstr>Topologically equivalent</vt:lpstr>
      <vt:lpstr>PowerPoint Presentation</vt:lpstr>
      <vt:lpstr>Exercise: Letters of Alphabet</vt:lpstr>
      <vt:lpstr>Orientability and Genus</vt:lpstr>
      <vt:lpstr>Some History of Topology</vt:lpstr>
      <vt:lpstr>Some More History:  Euler and Topological Invariants</vt:lpstr>
      <vt:lpstr> Some More History:  Mobius and Orientability (1865)</vt:lpstr>
      <vt:lpstr>Some More History: Jordan and Simple Closed Curves (~1909)</vt:lpstr>
      <vt:lpstr>Some More History: Poincare Conjecture (1904)</vt:lpstr>
      <vt:lpstr>Knots</vt:lpstr>
      <vt:lpstr>Knot equivalence </vt:lpstr>
      <vt:lpstr>PowerPoint Presentation</vt:lpstr>
      <vt:lpstr>The Klein Bottle</vt:lpstr>
      <vt:lpstr>World’s Largest Klein Bottle</vt:lpstr>
      <vt:lpstr>The Hairy Ball Theorem </vt:lpstr>
    </vt:vector>
  </TitlesOfParts>
  <Company>STFX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Topology </dc:title>
  <dc:creator>STFX</dc:creator>
  <cp:lastModifiedBy>Tara Taylor</cp:lastModifiedBy>
  <cp:revision>3</cp:revision>
  <dcterms:created xsi:type="dcterms:W3CDTF">2014-10-17T15:13:44Z</dcterms:created>
  <dcterms:modified xsi:type="dcterms:W3CDTF">2018-10-23T16:49:52Z</dcterms:modified>
</cp:coreProperties>
</file>