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9" r:id="rId5"/>
    <p:sldId id="270" r:id="rId6"/>
    <p:sldId id="259" r:id="rId7"/>
    <p:sldId id="271" r:id="rId8"/>
    <p:sldId id="266" r:id="rId9"/>
    <p:sldId id="267" r:id="rId10"/>
    <p:sldId id="262" r:id="rId11"/>
    <p:sldId id="261" r:id="rId12"/>
    <p:sldId id="263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94660"/>
  </p:normalViewPr>
  <p:slideViewPr>
    <p:cSldViewPr>
      <p:cViewPr varScale="1">
        <p:scale>
          <a:sx n="61" d="100"/>
          <a:sy n="61" d="100"/>
        </p:scale>
        <p:origin x="14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00631A-43FC-E36C-11CC-97F3A727DF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ED1526-15F6-65E9-1E45-C2BD6C795D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973240-C885-9421-0988-EE36FAB1CD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92472-8C9E-40C8-A7D7-4DE59F977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09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217FB1-9983-BABE-408B-E1AE3B863E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CC4BA4-68BC-BFD4-1263-2F102C7D3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BCD880-F92D-0C0D-8A18-986962FDA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00A35-1D4A-4A7A-B1B6-3DCFAA35F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30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4733D5-89EA-7A69-B29C-727D13CFC0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FD8060-AFC2-79B6-7908-5234A81AF8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F56099-3829-6528-B1A9-B2558CFC69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1B040-C839-46E4-BDFC-DBF4A9A1C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21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74A5EA-2B87-3A3A-F593-66BC476539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018F5A-682B-ABB1-7844-467BC7718C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2A814D-B180-FC4F-A2E0-B890CF65AF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89CF5-6C2D-4C4F-9CE8-2CACFFA5CC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32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C71A4-2283-2CBF-471C-AE166277D4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541021-D3AB-76AD-098A-47C938D627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4D3944-215B-9327-43EE-DDA9F81AD3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2201A-03C1-44DF-B5F4-E5B2C0289C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03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6BCAE1-FC47-8793-5B4D-64B4E051EF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D8F69D-467A-15EA-38DE-248BAF4D33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B0CA59-2A31-3D38-AB52-C27FAE737A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5FDF9-88CC-492D-BC0A-76A4682932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10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F25896F-8426-D98F-0899-36AC7D5FD7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A5A949D-445A-7905-4298-DA08A27CD9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2B9CBC1-B4DC-38DB-3876-CE73DC4F41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C12FB-5E6F-4590-849A-2252C38914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5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1EEC30-D451-F0C6-EF7E-0A814E4617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E041B5-94A8-A95C-B725-6C50097979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7A234D-C17D-8014-2445-DE87C01A0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B6802-7DAF-4717-B480-AA38752A09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35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EBAC6B-3582-F64B-31B2-CEA104E109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8A61AF7-90EC-ED66-75A1-89A25BC40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4326570-649C-F0AC-B1DB-E8D9F92888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C21D9-E150-4FE4-9263-9BFE99A677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33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4DB9AD-6453-D742-3610-F6F4FB43D6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C8FA70-1D93-AA61-14AB-6CC93B9977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529175-F45F-B70C-56A2-B5C6DB33F6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D0D27-6ACC-4065-9069-BE8A56857B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26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8E4322-EC4B-8E03-F3A9-760F166CD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17AF9C-D655-F965-1F12-1A5E94F8EC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FAE647-1F07-5EDA-F3E5-CCC220BD49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E6D3B-0B69-4637-9C55-C3911D80FB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0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99C6974-C5A6-AED6-F864-CBB41E75F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230E796-3724-61F6-4A81-453B007EB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C333596-6FF2-4D51-4587-C0C8CE920E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C2E86A6-7F8C-DB2D-B28A-9BD260527C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546F0AD-8DBD-A9D9-EB31-42B5341391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FED8D24-AAF0-45E2-94D3-4C024C0BF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FF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FFCC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FFCC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FFCC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FFCC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FFCC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FFCC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FFCC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FFCC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ystfx.ca/research-ethics-board/forms-and-templat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fx.ca/media/43986/download?attachment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fx.ca/research/romeo-researcher-porta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DB9B866-401F-9684-451A-F9244BCC5C6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5400" b="1"/>
              <a:t>2023</a:t>
            </a:r>
            <a:br>
              <a:rPr lang="en-US" altLang="en-US" sz="5400" b="1"/>
            </a:br>
            <a:r>
              <a:rPr lang="en-US" altLang="en-US" sz="5400" b="1"/>
              <a:t>Research Ethics Board (REB)  TIPS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31B120E-6FA9-213B-F630-835968CBCC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Potential Costs for Participants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15A4383-9FB6-AD3C-6A65-5624000F7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If indicated that possible harm could result, MUST indicate how you plan to decrease or avoid.</a:t>
            </a:r>
          </a:p>
          <a:p>
            <a:pPr eaLnBrk="1" hangingPunct="1"/>
            <a:endParaRPr lang="en-US" altLang="en-US" b="1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“what are you going to do about it?”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88A1BF0-A40B-27B7-923C-3E0AA618B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466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Info. letter &amp; Consent Form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113FE4E-CB4B-56D8-FF15-8E49FED26F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1288" y="838200"/>
            <a:ext cx="8534400" cy="55165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en-US" altLang="en-US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The REB asks that you use headings within the body of the Letter of Invitation as an aid to clarity of communication. A list of headings the REB would like to see is provided 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  <a:hlinkClick r:id="rId2"/>
              </a:rPr>
              <a:t>Guidelines and Examples for Invitation to Participate and Consent Forms</a:t>
            </a:r>
            <a:endParaRPr lang="en-US" altLang="en-US" b="1" dirty="0">
              <a:solidFill>
                <a:schemeClr val="bg1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n-US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bg1"/>
                </a:solidFill>
              </a:rPr>
              <a:t>Clear and concise (language)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00FA1AD-C676-113A-FAE6-0D7842995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" y="-26988"/>
            <a:ext cx="9144000" cy="1143001"/>
          </a:xfrm>
        </p:spPr>
        <p:txBody>
          <a:bodyPr/>
          <a:lstStyle/>
          <a:p>
            <a:pPr eaLnBrk="1" hangingPunct="1"/>
            <a:r>
              <a:rPr lang="en-US" altLang="en-US" sz="3600" b="1"/>
              <a:t>How long will the REB approval take?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DA75136-9997-3FBF-7D92-F68C429FD8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chemeClr val="bg1"/>
                </a:solidFill>
              </a:rPr>
              <a:t>HK REB Approval Process (</a:t>
            </a:r>
            <a:r>
              <a:rPr lang="en-US" altLang="en-US" b="1" u="sng" dirty="0">
                <a:solidFill>
                  <a:schemeClr val="bg1"/>
                </a:solidFill>
              </a:rPr>
              <a:t>send in word </a:t>
            </a:r>
            <a:r>
              <a:rPr lang="en-US" altLang="en-US" b="1" dirty="0">
                <a:solidFill>
                  <a:schemeClr val="bg1"/>
                </a:solidFill>
              </a:rPr>
              <a:t>format) send to Sebastian Harenberg and Sasho MacKenzie</a:t>
            </a:r>
          </a:p>
          <a:p>
            <a:pPr eaLnBrk="1" hangingPunct="1">
              <a:defRPr/>
            </a:pPr>
            <a:endParaRPr lang="en-US" altLang="en-US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bg1"/>
                </a:solidFill>
              </a:rPr>
              <a:t>Unclear writing -&gt; Meaning? -&gt; Ethical issues?</a:t>
            </a:r>
          </a:p>
          <a:p>
            <a:pPr lvl="1" eaLnBrk="1" hangingPunct="1">
              <a:defRPr/>
            </a:pPr>
            <a:r>
              <a:rPr lang="en-US" altLang="en-US" sz="3200" b="1" dirty="0">
                <a:solidFill>
                  <a:schemeClr val="bg1"/>
                </a:solidFill>
              </a:rPr>
              <a:t>Longer review time</a:t>
            </a:r>
          </a:p>
          <a:p>
            <a:pPr lvl="1" eaLnBrk="1" hangingPunct="1">
              <a:buFontTx/>
              <a:buNone/>
              <a:defRPr/>
            </a:pPr>
            <a:endParaRPr lang="en-US" altLang="en-US" sz="3200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bg1"/>
                </a:solidFill>
              </a:rPr>
              <a:t>Approximately one week for first review</a:t>
            </a:r>
          </a:p>
          <a:p>
            <a:pPr eaLnBrk="1" hangingPunct="1">
              <a:defRPr/>
            </a:pP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eaLnBrk="1" hangingPunct="1">
              <a:defRPr/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172A9-62C4-B609-3E28-6D04DD1B3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8839200" cy="6126163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b="1" dirty="0">
                <a:solidFill>
                  <a:schemeClr val="bg1"/>
                </a:solidFill>
              </a:rPr>
              <a:t> Once that review is complete (you will receive notice from the Chair of Human Kinetics), </a:t>
            </a:r>
            <a:r>
              <a:rPr lang="en-US" b="1" u="sng" dirty="0">
                <a:solidFill>
                  <a:srgbClr val="FF0066"/>
                </a:solidFill>
              </a:rPr>
              <a:t>the </a:t>
            </a:r>
            <a:r>
              <a:rPr lang="en-US" b="1" u="sng" dirty="0" err="1">
                <a:solidFill>
                  <a:srgbClr val="FF0066"/>
                </a:solidFill>
              </a:rPr>
              <a:t>honours</a:t>
            </a:r>
            <a:r>
              <a:rPr lang="en-US" b="1" u="sng" dirty="0">
                <a:solidFill>
                  <a:srgbClr val="FF0066"/>
                </a:solidFill>
              </a:rPr>
              <a:t> student will submit the approved and signed ethics application to the university REB through the ROMEO Researcher Portal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Once REB review is completed, the approved protocol and approval letter will be made accessible to both the student and supervisor in ROMEO 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A03FECF1-A132-E09B-CF7C-C411284C5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WHY REB?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F0FB9A44-51C9-9D28-6975-F3E3E47D5E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Past Nazi war crimes/experiments-Nuremburg Trials</a:t>
            </a:r>
          </a:p>
          <a:p>
            <a:endParaRPr lang="en-US" altLang="en-US" b="1">
              <a:solidFill>
                <a:schemeClr val="bg1"/>
              </a:solidFill>
            </a:endParaRPr>
          </a:p>
          <a:p>
            <a:r>
              <a:rPr lang="en-US" altLang="en-US" b="1">
                <a:solidFill>
                  <a:schemeClr val="bg1"/>
                </a:solidFill>
              </a:rPr>
              <a:t>HARM! HARM! (psychological &amp; physiological)</a:t>
            </a:r>
          </a:p>
          <a:p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6F13B26-486D-1284-AA72-3563C601A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b="1"/>
              <a:t>FROM UNI REB: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D925BB5-4B54-E4F3-A5F1-31DA9AAB9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86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-StFX REB Approval for Undergraduate Research Projects</a:t>
            </a:r>
          </a:p>
          <a:p>
            <a:pPr marL="0" indent="0">
              <a:buFontTx/>
              <a:buNone/>
            </a:pPr>
            <a:br>
              <a:rPr lang="en-US" altLang="en-US">
                <a:solidFill>
                  <a:schemeClr val="bg1"/>
                </a:solidFill>
              </a:rPr>
            </a:br>
            <a:r>
              <a:rPr lang="en-US" altLang="en-US">
                <a:solidFill>
                  <a:schemeClr val="bg1"/>
                </a:solidFill>
              </a:rPr>
              <a:t>-</a:t>
            </a:r>
            <a:r>
              <a:rPr lang="en-US" altLang="en-US" b="1">
                <a:solidFill>
                  <a:schemeClr val="bg1"/>
                </a:solidFill>
              </a:rPr>
              <a:t>Ethics approval is required for </a:t>
            </a:r>
            <a:r>
              <a:rPr lang="en-US" altLang="en-US" b="1" u="sng">
                <a:solidFill>
                  <a:schemeClr val="bg1"/>
                </a:solidFill>
              </a:rPr>
              <a:t>all undergraduate research with human participants.</a:t>
            </a:r>
          </a:p>
          <a:p>
            <a:pPr marL="0" indent="0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63E1A9-0E63-FCF9-8CBC-DE1B72119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04800"/>
            <a:ext cx="8839200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u="sng" dirty="0" err="1">
                <a:solidFill>
                  <a:schemeClr val="bg1"/>
                </a:solidFill>
              </a:rPr>
              <a:t>Honours</a:t>
            </a:r>
            <a:r>
              <a:rPr lang="en-US" altLang="en-US" b="1" u="sng" dirty="0">
                <a:solidFill>
                  <a:schemeClr val="bg1"/>
                </a:solidFill>
              </a:rPr>
              <a:t> Students</a:t>
            </a:r>
            <a:r>
              <a:rPr lang="en-US" altLang="en-US" b="1" dirty="0">
                <a:solidFill>
                  <a:schemeClr val="bg1"/>
                </a:solidFill>
              </a:rPr>
              <a:t>. In accordance with Tri-Council policy, all </a:t>
            </a:r>
            <a:r>
              <a:rPr lang="en-US" altLang="en-US" b="1" dirty="0" err="1">
                <a:solidFill>
                  <a:schemeClr val="bg1"/>
                </a:solidFill>
              </a:rPr>
              <a:t>honours</a:t>
            </a:r>
            <a:r>
              <a:rPr lang="en-US" altLang="en-US" b="1" dirty="0">
                <a:solidFill>
                  <a:schemeClr val="bg1"/>
                </a:solidFill>
              </a:rPr>
              <a:t> students' research with human participants must be approved by the University Research Ethics Board.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1. </a:t>
            </a:r>
            <a:r>
              <a:rPr lang="en-US" altLang="en-US" b="1" dirty="0" err="1">
                <a:solidFill>
                  <a:schemeClr val="bg1"/>
                </a:solidFill>
              </a:rPr>
              <a:t>Honours</a:t>
            </a:r>
            <a:r>
              <a:rPr lang="en-US" altLang="en-US" b="1" dirty="0">
                <a:solidFill>
                  <a:schemeClr val="bg1"/>
                </a:solidFill>
              </a:rPr>
              <a:t> students must download this WORD </a:t>
            </a:r>
            <a:r>
              <a:rPr lang="en-US" altLang="en-US" b="1" dirty="0">
                <a:solidFill>
                  <a:schemeClr val="bg1"/>
                </a:solidFill>
                <a:hlinkClick r:id="rId2"/>
              </a:rPr>
              <a:t>STFX Research Ethics Board (REB)</a:t>
            </a:r>
            <a:r>
              <a:rPr lang="en-US" altLang="en-US" b="1" dirty="0">
                <a:solidFill>
                  <a:schemeClr val="bg1"/>
                </a:solidFill>
              </a:rPr>
              <a:t> application form,  complete and submit it to the departmental or program Ethics Committee.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201E03-AAB3-5517-548F-87B36B87D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81000"/>
            <a:ext cx="91440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2. Once that review is complete, the honours student will submit the approved and signed ethics application to the university REB through the </a:t>
            </a:r>
            <a:r>
              <a:rPr lang="en-US" altLang="en-US" b="1">
                <a:solidFill>
                  <a:schemeClr val="bg1"/>
                </a:solidFill>
                <a:hlinkClick r:id="rId2"/>
              </a:rPr>
              <a:t>ROMEO Researcher Portal</a:t>
            </a:r>
            <a:r>
              <a:rPr lang="en-US" altLang="en-US" b="1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3.</a:t>
            </a:r>
            <a:r>
              <a:rPr lang="en-US" altLang="en-US">
                <a:solidFill>
                  <a:schemeClr val="bg1"/>
                </a:solidFill>
              </a:rPr>
              <a:t>  </a:t>
            </a:r>
            <a:r>
              <a:rPr lang="en-US" altLang="en-US" b="1">
                <a:solidFill>
                  <a:schemeClr val="bg1"/>
                </a:solidFill>
              </a:rPr>
              <a:t>Once REB review is completed, the approved protocol and approval letter will be made accessible to both the student and supervisor in ROMEO.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5E268C6-B70B-9D80-C8FF-8B84ACF8E8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en-US" b="1"/>
              <a:t>Personal check list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FDFDFD4-46F7-9F80-045A-41E46C16A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3838" y="762000"/>
            <a:ext cx="8458200" cy="5867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1. </a:t>
            </a:r>
            <a:r>
              <a:rPr lang="en-US" altLang="en-US" b="1" dirty="0">
                <a:solidFill>
                  <a:schemeClr val="bg1"/>
                </a:solidFill>
              </a:rPr>
              <a:t>Did I respond to every question (e.g. N/A)</a:t>
            </a:r>
          </a:p>
          <a:p>
            <a:pPr eaLnBrk="1" hangingPunct="1">
              <a:buFontTx/>
              <a:buNone/>
              <a:defRPr/>
            </a:pPr>
            <a:endParaRPr lang="en-US" altLang="en-US" b="1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b="1" dirty="0">
                <a:solidFill>
                  <a:schemeClr val="bg1"/>
                </a:solidFill>
              </a:rPr>
              <a:t>2. Grammar/spell check/ clarity</a:t>
            </a:r>
          </a:p>
          <a:p>
            <a:pPr eaLnBrk="1" hangingPunct="1">
              <a:buFontTx/>
              <a:buNone/>
              <a:defRPr/>
            </a:pPr>
            <a:r>
              <a:rPr lang="en-US" altLang="en-US" b="1" dirty="0">
                <a:solidFill>
                  <a:schemeClr val="bg1"/>
                </a:solidFill>
              </a:rPr>
              <a:t>		* </a:t>
            </a:r>
            <a:r>
              <a:rPr lang="en-US" altLang="en-US" b="1" u="sng" dirty="0">
                <a:solidFill>
                  <a:schemeClr val="bg1"/>
                </a:solidFill>
              </a:rPr>
              <a:t>Does it make sense</a:t>
            </a:r>
            <a:r>
              <a:rPr lang="en-US" altLang="en-US" b="1" dirty="0">
                <a:solidFill>
                  <a:schemeClr val="bg1"/>
                </a:solidFill>
              </a:rPr>
              <a:t>? </a:t>
            </a:r>
          </a:p>
          <a:p>
            <a:pPr eaLnBrk="1" hangingPunct="1">
              <a:buFontTx/>
              <a:buNone/>
              <a:defRPr/>
            </a:pPr>
            <a:endParaRPr lang="en-US" altLang="en-US" b="1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b="1" dirty="0">
                <a:solidFill>
                  <a:schemeClr val="bg1"/>
                </a:solidFill>
              </a:rPr>
              <a:t>3. (Acronyms)- 1</a:t>
            </a:r>
            <a:r>
              <a:rPr lang="en-US" altLang="en-US" b="1" baseline="30000" dirty="0">
                <a:solidFill>
                  <a:schemeClr val="bg1"/>
                </a:solidFill>
              </a:rPr>
              <a:t>st</a:t>
            </a:r>
            <a:r>
              <a:rPr lang="en-US" altLang="en-US" b="1" dirty="0">
                <a:solidFill>
                  <a:schemeClr val="bg1"/>
                </a:solidFill>
              </a:rPr>
              <a:t> time— write out in full</a:t>
            </a:r>
          </a:p>
          <a:p>
            <a:pPr eaLnBrk="1" hangingPunct="1">
              <a:buFontTx/>
              <a:buNone/>
              <a:defRPr/>
            </a:pPr>
            <a:endParaRPr lang="en-US" altLang="en-US" b="1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b="1" dirty="0">
                <a:solidFill>
                  <a:schemeClr val="bg1"/>
                </a:solidFill>
              </a:rPr>
              <a:t>4. Sent to Advisor for editing, and removed advisors’ track changes…</a:t>
            </a:r>
          </a:p>
          <a:p>
            <a:pPr eaLnBrk="1" hangingPunct="1">
              <a:buFontTx/>
              <a:buNone/>
              <a:defRPr/>
            </a:pP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eaLnBrk="1" hangingPunct="1">
              <a:defRPr/>
            </a:pP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eaLnBrk="1" hangingPunct="1">
              <a:defRPr/>
            </a:pP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44A4380-382C-2F78-27B0-8D7E8D018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 few additional comments/tips for REB application</a:t>
            </a:r>
          </a:p>
        </p:txBody>
      </p:sp>
      <p:sp>
        <p:nvSpPr>
          <p:cNvPr id="8195" name="Text Placeholder 2">
            <a:extLst>
              <a:ext uri="{FF2B5EF4-FFF2-40B4-BE49-F238E27FC236}">
                <a16:creationId xmlns:a16="http://schemas.microsoft.com/office/drawing/2014/main" id="{48C29EFF-E346-8565-944C-EFFF2E135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B3CF342-1E59-A9F6-F919-23BB8DEBA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Research Methods - Stats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69A3C83-01D8-380C-0413-2EA4BA668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991600" cy="4678363"/>
          </a:xfrm>
        </p:spPr>
        <p:txBody>
          <a:bodyPr/>
          <a:lstStyle/>
          <a:p>
            <a:pPr marL="1168400" lvl="1" indent="-711200" eaLnBrk="1" hangingPunct="1">
              <a:defRPr/>
            </a:pPr>
            <a:r>
              <a:rPr lang="en-US" altLang="en-US" sz="3200" b="1" dirty="0">
                <a:solidFill>
                  <a:schemeClr val="bg1"/>
                </a:solidFill>
              </a:rPr>
              <a:t>Inappropriate statistical methods are unethical.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en-US" sz="3200" b="1" dirty="0">
              <a:solidFill>
                <a:schemeClr val="bg1"/>
              </a:solidFill>
            </a:endParaRPr>
          </a:p>
          <a:p>
            <a:pPr marL="1168400" lvl="1" indent="-711200" eaLnBrk="1" hangingPunct="1">
              <a:defRPr/>
            </a:pPr>
            <a:r>
              <a:rPr lang="en-US" altLang="en-US" sz="3200" b="1" dirty="0">
                <a:solidFill>
                  <a:schemeClr val="bg1"/>
                </a:solidFill>
              </a:rPr>
              <a:t>Take some time to understand the specific statistics you intend to use.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4980FB6-8863-9629-483C-875F34567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Rationale for Methods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EC87607-1633-5379-0319-E355647C52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610600" cy="4525963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Have other researchers used these methods.</a:t>
            </a:r>
          </a:p>
          <a:p>
            <a:pPr eaLnBrk="1" hangingPunct="1"/>
            <a:endParaRPr lang="en-US" altLang="en-US" b="1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If not, you must state why</a:t>
            </a:r>
          </a:p>
          <a:p>
            <a:pPr lvl="1" eaLnBrk="1" hangingPunct="1"/>
            <a:r>
              <a:rPr lang="en-US" altLang="en-US" b="1">
                <a:solidFill>
                  <a:schemeClr val="bg1"/>
                </a:solidFill>
              </a:rPr>
              <a:t>Not enough time</a:t>
            </a:r>
          </a:p>
          <a:p>
            <a:pPr lvl="1" eaLnBrk="1" hangingPunct="1"/>
            <a:r>
              <a:rPr lang="en-US" altLang="en-US" b="1">
                <a:solidFill>
                  <a:schemeClr val="bg1"/>
                </a:solidFill>
              </a:rPr>
              <a:t>No access to specific equipment</a:t>
            </a:r>
          </a:p>
          <a:p>
            <a:pPr lvl="1" eaLnBrk="1" hangingPunct="1"/>
            <a:r>
              <a:rPr lang="en-US" altLang="en-US" b="1">
                <a:solidFill>
                  <a:schemeClr val="bg1"/>
                </a:solidFill>
              </a:rPr>
              <a:t>No money</a:t>
            </a:r>
          </a:p>
          <a:p>
            <a:pPr lvl="1" eaLnBrk="1" hangingPunct="1"/>
            <a:r>
              <a:rPr lang="en-US" altLang="en-US" b="1">
                <a:solidFill>
                  <a:schemeClr val="bg1"/>
                </a:solidFill>
              </a:rPr>
              <a:t>Your method is more sound because…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494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2023 Research Ethics Board (REB)  TIPS</vt:lpstr>
      <vt:lpstr>WHY REB?</vt:lpstr>
      <vt:lpstr>FROM UNI REB:</vt:lpstr>
      <vt:lpstr>PowerPoint Presentation</vt:lpstr>
      <vt:lpstr>PowerPoint Presentation</vt:lpstr>
      <vt:lpstr>Personal check list</vt:lpstr>
      <vt:lpstr>A few additional comments/tips for REB application</vt:lpstr>
      <vt:lpstr>Research Methods - Stats</vt:lpstr>
      <vt:lpstr>Rationale for Methods</vt:lpstr>
      <vt:lpstr>Potential Costs for Participants</vt:lpstr>
      <vt:lpstr>Info. letter &amp; Consent Form</vt:lpstr>
      <vt:lpstr>How long will the REB approval take?</vt:lpstr>
      <vt:lpstr>PowerPoint Presentation</vt:lpstr>
    </vt:vector>
  </TitlesOfParts>
  <Company>St. Francis Xavier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REB TIPS</dc:title>
  <dc:creator>cweaving</dc:creator>
  <cp:lastModifiedBy>Sasho MacKenzie</cp:lastModifiedBy>
  <cp:revision>20</cp:revision>
  <dcterms:created xsi:type="dcterms:W3CDTF">2007-10-10T16:50:47Z</dcterms:created>
  <dcterms:modified xsi:type="dcterms:W3CDTF">2023-09-27T16:26:49Z</dcterms:modified>
</cp:coreProperties>
</file>